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3"/>
  </p:notesMasterIdLst>
  <p:sldIdLst>
    <p:sldId id="256" r:id="rId2"/>
    <p:sldId id="268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87" r:id="rId11"/>
    <p:sldId id="281" r:id="rId12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23" autoAdjust="0"/>
  </p:normalViewPr>
  <p:slideViewPr>
    <p:cSldViewPr>
      <p:cViewPr>
        <p:scale>
          <a:sx n="80" d="100"/>
          <a:sy n="80" d="100"/>
        </p:scale>
        <p:origin x="-1674" y="-7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2F64FB-B452-42B2-AD96-88A12F613B9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3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SYSTÈMES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CHES%20NATIONALES/FICHE%20NATIONALE_U61a_valid&#233;e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FICHES%20NATIONALES/FICHE%20NATIONALE_U61b-PRODUCTION_ENERGETIQUE_valid&#233;e.doc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848544" y="1988840"/>
            <a:ext cx="8713216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Rapport </a:t>
            </a:r>
            <a:r>
              <a:rPr lang="fr-FR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</a:p>
        </p:txBody>
      </p:sp>
      <p:sp>
        <p:nvSpPr>
          <p:cNvPr id="14345" name="ZoneTexte 3"/>
          <p:cNvSpPr txBox="1">
            <a:spLocks noChangeArrowheads="1"/>
          </p:cNvSpPr>
          <p:nvPr/>
        </p:nvSpPr>
        <p:spPr bwMode="auto">
          <a:xfrm>
            <a:off x="1568450" y="6165304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Robert SUC – Eric BADEFORT – Lycée Jules Ferry Versailles</a:t>
            </a:r>
            <a:endParaRPr lang="fr-FR" sz="1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016" y="3933057"/>
            <a:ext cx="3024000" cy="183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les-industries-technologiques.fr/media/deliacms/media/20/2079-200f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7216" y="3933056"/>
            <a:ext cx="2812141" cy="18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dmraspail.fr/scripts/files/51c056482fc159.82206932/imatsfed0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27" y="3933056"/>
            <a:ext cx="2861998" cy="190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19750" y="116633"/>
            <a:ext cx="8720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inter académique BTS Maintenance des Systèmes </a:t>
            </a:r>
            <a:endParaRPr lang="fr-FR" sz="2000" dirty="0">
              <a:latin typeface="+mn-lt"/>
            </a:endParaRPr>
          </a:p>
          <a:p>
            <a:pPr algn="ctr"/>
            <a:r>
              <a:rPr lang="fr-FR" sz="2000" dirty="0" smtClean="0">
                <a:latin typeface="+mn-lt"/>
              </a:rPr>
              <a:t>Lycée Léonard de Vinci- Levallois Perret</a:t>
            </a:r>
          </a:p>
          <a:p>
            <a:pPr algn="ctr"/>
            <a:r>
              <a:rPr lang="fr-FR" sz="2000" dirty="0" smtClean="0">
                <a:latin typeface="+mn-lt"/>
              </a:rPr>
              <a:t>27 janvier 2015</a:t>
            </a:r>
            <a:endParaRPr lang="fr-FR" sz="20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48544" y="692696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6576" y="1628800"/>
            <a:ext cx="84251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+mj-lt"/>
              </a:rPr>
              <a:t>Pour des raisons pratiques, il est difficile d’envisager la présence d’un enseignant pendant l’intervention servant de support à l’évaluation de la compétence. </a:t>
            </a:r>
            <a:endParaRPr lang="fr-FR" sz="2400" dirty="0" smtClean="0">
              <a:latin typeface="+mj-lt"/>
            </a:endParaRPr>
          </a:p>
          <a:p>
            <a:pPr algn="just"/>
            <a:endParaRPr lang="fr-FR" sz="2400" dirty="0">
              <a:latin typeface="+mj-lt"/>
            </a:endParaRPr>
          </a:p>
          <a:p>
            <a:pPr algn="just"/>
            <a:r>
              <a:rPr lang="fr-FR" sz="2400" dirty="0" smtClean="0">
                <a:latin typeface="+mj-lt"/>
              </a:rPr>
              <a:t>Le </a:t>
            </a:r>
            <a:r>
              <a:rPr lang="fr-FR" sz="2400" dirty="0">
                <a:latin typeface="+mj-lt"/>
              </a:rPr>
              <a:t>tuteur, prévenu en amont de la période de stage encadrera au moment opportun le candidat. </a:t>
            </a:r>
            <a:endParaRPr lang="fr-FR" sz="2400" dirty="0" smtClean="0">
              <a:latin typeface="+mj-lt"/>
            </a:endParaRPr>
          </a:p>
          <a:p>
            <a:pPr algn="just"/>
            <a:endParaRPr lang="fr-FR" sz="2400" dirty="0">
              <a:latin typeface="+mj-lt"/>
            </a:endParaRPr>
          </a:p>
          <a:p>
            <a:pPr algn="just"/>
            <a:r>
              <a:rPr lang="fr-FR" sz="2400" dirty="0" smtClean="0">
                <a:latin typeface="+mj-lt"/>
              </a:rPr>
              <a:t>Un </a:t>
            </a:r>
            <a:r>
              <a:rPr lang="fr-FR" sz="2400" dirty="0">
                <a:latin typeface="+mj-lt"/>
              </a:rPr>
              <a:t>enseignant pourra alors se rendre en entreprise et évaluer avec le tuteur la réalisation de la compétence C13 suite à un dialogue avec le candidat.</a:t>
            </a:r>
          </a:p>
          <a:p>
            <a:pPr algn="just"/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04528" y="278092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2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016" y="3933057"/>
            <a:ext cx="3024000" cy="183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les-industries-technologiques.fr/media/deliacms/media/20/2079-200f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7216" y="3933056"/>
            <a:ext cx="2812141" cy="18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ldmraspail.fr/scripts/files/51c056482fc159.82206932/imatsfed0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27" y="3933056"/>
            <a:ext cx="2861998" cy="190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819750" y="116633"/>
            <a:ext cx="8720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inter académique BTS Maintenance des Systèmes </a:t>
            </a:r>
            <a:endParaRPr lang="fr-FR" sz="2000" dirty="0">
              <a:latin typeface="+mn-lt"/>
            </a:endParaRPr>
          </a:p>
          <a:p>
            <a:pPr algn="ctr"/>
            <a:r>
              <a:rPr lang="fr-FR" sz="2000" dirty="0" smtClean="0">
                <a:latin typeface="+mn-lt"/>
              </a:rPr>
              <a:t>Lycée Léonard de Vinci- Levallois Perret</a:t>
            </a:r>
          </a:p>
          <a:p>
            <a:pPr algn="ctr"/>
            <a:r>
              <a:rPr lang="fr-FR" sz="2000" dirty="0" smtClean="0">
                <a:latin typeface="+mn-lt"/>
              </a:rPr>
              <a:t>27 janvier 2015</a:t>
            </a:r>
            <a:endParaRPr lang="fr-FR" sz="2000" dirty="0">
              <a:latin typeface="+mn-lt"/>
            </a:endParaRPr>
          </a:p>
        </p:txBody>
      </p:sp>
      <p:sp>
        <p:nvSpPr>
          <p:cNvPr id="14" name="ZoneTexte 3"/>
          <p:cNvSpPr txBox="1">
            <a:spLocks noChangeArrowheads="1"/>
          </p:cNvSpPr>
          <p:nvPr/>
        </p:nvSpPr>
        <p:spPr bwMode="auto">
          <a:xfrm>
            <a:off x="1568450" y="6165304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Robert SUC – Eric BADEFORT – Lycée Jules Ferry Versailles</a:t>
            </a:r>
            <a:endParaRPr lang="fr-FR" sz="1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81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05896"/>
              </p:ext>
            </p:extLst>
          </p:nvPr>
        </p:nvGraphicFramePr>
        <p:xfrm>
          <a:off x="632520" y="836712"/>
          <a:ext cx="8928992" cy="1563570"/>
        </p:xfrm>
        <a:graphic>
          <a:graphicData uri="http://schemas.openxmlformats.org/drawingml/2006/table">
            <a:tbl>
              <a:tblPr firstRow="1" firstCol="1" bandRow="1"/>
              <a:tblGrid>
                <a:gridCol w="8928992"/>
              </a:tblGrid>
              <a:tr h="7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Activité évaluée</a:t>
                      </a:r>
                      <a:endParaRPr lang="fr-F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2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Stage de 4 semaines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dans un service de maintenance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en </a:t>
                      </a: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fr-FR" sz="2000" kern="12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ère</a:t>
                      </a: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année de formation</a:t>
                      </a:r>
                      <a:endParaRPr lang="fr-FR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96706"/>
              </p:ext>
            </p:extLst>
          </p:nvPr>
        </p:nvGraphicFramePr>
        <p:xfrm>
          <a:off x="632520" y="2420888"/>
          <a:ext cx="8928992" cy="3219754"/>
        </p:xfrm>
        <a:graphic>
          <a:graphicData uri="http://schemas.openxmlformats.org/drawingml/2006/table">
            <a:tbl>
              <a:tblPr firstRow="1" firstCol="1" bandRow="1"/>
              <a:tblGrid>
                <a:gridCol w="892899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Modalités d’évaluation – coefficient 2</a:t>
                      </a: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9967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Évaluation de la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compétence C13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entreprise par le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tuteur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et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 enseignant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(sauf systèmes éoliens)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Évaluation des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compétences C51 et C52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lors de la soutenance orale du rapport de stage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 épreuve orale 25mn : 15mn d’exposé dont 5 mn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anglais 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+ 10 mn entretien dont 5 mn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anglais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) 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Commission d’interrogation = 1 professeur de STI + 1 professeur d’anglais + 1 représentant professionnel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284342"/>
            <a:ext cx="2311400" cy="365125"/>
          </a:xfrm>
        </p:spPr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82824"/>
              </p:ext>
            </p:extLst>
          </p:nvPr>
        </p:nvGraphicFramePr>
        <p:xfrm>
          <a:off x="632520" y="820560"/>
          <a:ext cx="9073007" cy="1402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20419"/>
              </p:ext>
            </p:extLst>
          </p:nvPr>
        </p:nvGraphicFramePr>
        <p:xfrm>
          <a:off x="632520" y="2257547"/>
          <a:ext cx="9073007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444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Insertion dans un service de maintenance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16790"/>
              </p:ext>
            </p:extLst>
          </p:nvPr>
        </p:nvGraphicFramePr>
        <p:xfrm>
          <a:off x="632520" y="2993494"/>
          <a:ext cx="9073007" cy="1402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3919494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Réalisation en autonomie d’activités de maintenance préventive, de surveillance, d’inspection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C13 à réaliser et à évaluer en entreprise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Cette compétence C13 est évaluée lors du stage de 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fr-FR" sz="1800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année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95"/>
              </p:ext>
            </p:extLst>
          </p:nvPr>
        </p:nvGraphicFramePr>
        <p:xfrm>
          <a:off x="632520" y="4437112"/>
          <a:ext cx="9073007" cy="1051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5879241"/>
              </a:tblGrid>
              <a:tr h="65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Renseignement des outils de report de l’information (compte-rendu…)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C51 à mobiliser en entreprise et à évaluer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lors de l’épreuve orale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89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22309"/>
              </p:ext>
            </p:extLst>
          </p:nvPr>
        </p:nvGraphicFramePr>
        <p:xfrm>
          <a:off x="632520" y="812304"/>
          <a:ext cx="9073007" cy="3855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10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Présentation du service de maintenance et de son organisation en relation avec le parc des systèmes de 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Présentation d’une activité en langue anglaise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Compétence C52 à mobiliser et à évaluer lors de l’épreuve orale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34221"/>
              </p:ext>
            </p:extLst>
          </p:nvPr>
        </p:nvGraphicFramePr>
        <p:xfrm>
          <a:off x="632520" y="4700736"/>
          <a:ext cx="9073007" cy="1752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Description des conditions et des outils et EPI spécifiques pour intervenir sur un système éolien, y compris en langue anglaise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C52 à mobiliser et à évaluer lors de l’épreuve orale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3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56489"/>
              </p:ext>
            </p:extLst>
          </p:nvPr>
        </p:nvGraphicFramePr>
        <p:xfrm>
          <a:off x="632520" y="1759168"/>
          <a:ext cx="9073007" cy="27499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147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270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Fiche d’évaluation 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E61a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(C51 et C52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) 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À mettre en œuvre lors de l’épreuve ponctuelle orale en 2</a:t>
                      </a:r>
                      <a:r>
                        <a:rPr lang="fr-FR" sz="2000" b="1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 année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18192"/>
              </p:ext>
            </p:extLst>
          </p:nvPr>
        </p:nvGraphicFramePr>
        <p:xfrm>
          <a:off x="632520" y="4653136"/>
          <a:ext cx="9073007" cy="12961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3919494"/>
                <a:gridCol w="1959747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Fiche d’évaluation 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E61b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(C13)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À 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mettre en œuvre en entreprise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(tuteur + enseignant)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 bwMode="auto">
          <a:xfrm>
            <a:off x="848544" y="98072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Fiches d’évaluation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4" t="2729" r="50278" b="4205"/>
          <a:stretch/>
        </p:blipFill>
        <p:spPr bwMode="auto">
          <a:xfrm>
            <a:off x="2864768" y="3284983"/>
            <a:ext cx="900000" cy="11721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hlinkClick r:id="rId5" action="ppaction://hlinkfile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7" t="3161" r="50163" b="4319"/>
          <a:stretch/>
        </p:blipFill>
        <p:spPr bwMode="auto">
          <a:xfrm>
            <a:off x="2936776" y="4653136"/>
            <a:ext cx="873769" cy="1224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520" y="2154336"/>
            <a:ext cx="9145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 l’entreprise et de son service de maintenance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 la fonction et de la planification de la maintenance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des activités de maintenance en relation avec le plan prévisionnel de maintenance auxquelles il a participé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résumé </a:t>
            </a:r>
            <a:r>
              <a:rPr lang="fr-FR" sz="2400" dirty="0">
                <a:latin typeface="+mj-lt"/>
              </a:rPr>
              <a:t>d’une page en langue anglaise d’une activité de maintenance réalisée au sein de l’entreprise.</a:t>
            </a:r>
          </a:p>
          <a:p>
            <a:endParaRPr lang="fr-FR" sz="2400" dirty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 </a:t>
            </a:r>
            <a:endParaRPr lang="fr-FR" sz="2400" dirty="0">
              <a:latin typeface="+mj-lt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848544" y="692696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rapport d’activités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9379" y="1268155"/>
            <a:ext cx="5691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+mj-lt"/>
              </a:rPr>
              <a:t>(vingt  </a:t>
            </a:r>
            <a:r>
              <a:rPr lang="fr-FR" sz="2400" dirty="0">
                <a:latin typeface="+mj-lt"/>
              </a:rPr>
              <a:t>à vingt-cinq pages </a:t>
            </a:r>
            <a:r>
              <a:rPr lang="fr-FR" sz="2400" dirty="0" smtClean="0">
                <a:latin typeface="+mj-lt"/>
              </a:rPr>
              <a:t>dactylographiées)</a:t>
            </a:r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46089"/>
            <a:ext cx="94174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de surveillance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Relevé </a:t>
            </a:r>
            <a:r>
              <a:rPr lang="fr-FR" sz="2400" dirty="0">
                <a:latin typeface="+mj-lt"/>
              </a:rPr>
              <a:t>de grandeurs, d’état de fonctionnement ou de données sur le comportement du bien dans le cadre de sa maintenance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 </a:t>
            </a:r>
            <a:r>
              <a:rPr lang="fr-FR" sz="2400" dirty="0" smtClean="0">
                <a:latin typeface="+mj-lt"/>
              </a:rPr>
              <a:t>machines tournantes </a:t>
            </a:r>
            <a:r>
              <a:rPr lang="fr-FR" sz="2400" dirty="0">
                <a:latin typeface="+mj-lt"/>
              </a:rPr>
              <a:t>par analyse vibratoire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d’une installation par thermographie infra-rouge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des lubrifiants sur une installation hydraulique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Contrôles </a:t>
            </a:r>
            <a:r>
              <a:rPr lang="fr-FR" sz="2400" dirty="0">
                <a:latin typeface="+mj-lt"/>
              </a:rPr>
              <a:t>non destructifs (par courant de Foucault, ultra-sons, ressuage,…)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 la production d’énergie.</a:t>
            </a:r>
          </a:p>
          <a:p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58576"/>
            <a:ext cx="9417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d’inspection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Démontage</a:t>
            </a:r>
            <a:r>
              <a:rPr lang="fr-FR" sz="2400" dirty="0">
                <a:latin typeface="+mj-lt"/>
              </a:rPr>
              <a:t>, dépose de composants ou de sous-ensembles ou de partie du bien pour en vérifier l’état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Observation </a:t>
            </a:r>
            <a:r>
              <a:rPr lang="fr-FR" sz="2400" dirty="0">
                <a:latin typeface="+mj-lt"/>
              </a:rPr>
              <a:t>de l’état du bien à l’arrêt et en fonctionnement : usure, fuite de fluide, bruit, niveau sonore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Confrontation </a:t>
            </a:r>
            <a:r>
              <a:rPr lang="fr-FR" sz="2400" dirty="0">
                <a:latin typeface="+mj-lt"/>
              </a:rPr>
              <a:t>des données et des observations du bien avec les données de fonctionnement normal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Rapport </a:t>
            </a:r>
            <a:r>
              <a:rPr lang="fr-FR" sz="2400" dirty="0">
                <a:latin typeface="+mj-lt"/>
              </a:rPr>
              <a:t>de visite, compte-rendu sur les constatations et observations.</a:t>
            </a:r>
          </a:p>
          <a:p>
            <a:endParaRPr lang="fr-FR" sz="20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8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64673"/>
            <a:ext cx="9417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de maintenance préventive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Contrôle </a:t>
            </a:r>
            <a:r>
              <a:rPr lang="fr-FR" sz="2400" dirty="0">
                <a:latin typeface="+mj-lt"/>
              </a:rPr>
              <a:t>de l’entrefer d’un moteur frein d’un monte-charge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Échange </a:t>
            </a:r>
            <a:r>
              <a:rPr lang="fr-FR" sz="2400" dirty="0">
                <a:latin typeface="+mj-lt"/>
              </a:rPr>
              <a:t>standard d’un composant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Révision </a:t>
            </a:r>
            <a:r>
              <a:rPr lang="fr-FR" sz="2400" dirty="0">
                <a:latin typeface="+mj-lt"/>
              </a:rPr>
              <a:t>d’un bien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Entretien </a:t>
            </a:r>
            <a:r>
              <a:rPr lang="fr-FR" sz="2400" dirty="0">
                <a:latin typeface="+mj-lt"/>
              </a:rPr>
              <a:t>périodique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Échange </a:t>
            </a:r>
            <a:r>
              <a:rPr lang="fr-FR" sz="2400" dirty="0">
                <a:latin typeface="+mj-lt"/>
              </a:rPr>
              <a:t>de fluides (participation ou prise en charge suivant la formation à l’habilitation pour intervenir sur certains fluides).</a:t>
            </a:r>
          </a:p>
          <a:p>
            <a:r>
              <a:rPr lang="fr-FR" sz="2400" dirty="0">
                <a:latin typeface="+mj-lt"/>
              </a:rPr>
              <a:t> 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8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822</Words>
  <Application>Microsoft Office PowerPoint</Application>
  <PresentationFormat>Format A4 (210 x 297 mm)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La sous-épreuve E61 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Dominique Petrella</cp:lastModifiedBy>
  <cp:revision>124</cp:revision>
  <cp:lastPrinted>2013-12-07T08:24:26Z</cp:lastPrinted>
  <dcterms:created xsi:type="dcterms:W3CDTF">2013-06-06T06:04:00Z</dcterms:created>
  <dcterms:modified xsi:type="dcterms:W3CDTF">2015-01-26T20:45:40Z</dcterms:modified>
</cp:coreProperties>
</file>