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14"/>
  </p:notesMasterIdLst>
  <p:sldIdLst>
    <p:sldId id="256" r:id="rId2"/>
    <p:sldId id="293" r:id="rId3"/>
    <p:sldId id="298" r:id="rId4"/>
    <p:sldId id="294" r:id="rId5"/>
    <p:sldId id="307" r:id="rId6"/>
    <p:sldId id="302" r:id="rId7"/>
    <p:sldId id="295" r:id="rId8"/>
    <p:sldId id="299" r:id="rId9"/>
    <p:sldId id="300" r:id="rId10"/>
    <p:sldId id="301" r:id="rId11"/>
    <p:sldId id="310" r:id="rId12"/>
    <p:sldId id="306" r:id="rId13"/>
  </p:sldIdLst>
  <p:sldSz cx="9906000" cy="6858000" type="A4"/>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923" autoAdjust="0"/>
  </p:normalViewPr>
  <p:slideViewPr>
    <p:cSldViewPr>
      <p:cViewPr>
        <p:scale>
          <a:sx n="100" d="100"/>
          <a:sy n="100" d="100"/>
        </p:scale>
        <p:origin x="-1056" y="-294"/>
      </p:cViewPr>
      <p:guideLst>
        <p:guide orient="horz" pos="2160"/>
        <p:guide pos="3120"/>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fr-FR"/>
          </a:p>
        </p:txBody>
      </p:sp>
      <p:sp>
        <p:nvSpPr>
          <p:cNvPr id="18435"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fld id="{D4ED9803-F7FC-49AE-8E27-727C8E0A8CD3}" type="datetimeFigureOut">
              <a:rPr lang="fr-FR"/>
              <a:pPr>
                <a:defRPr/>
              </a:pPr>
              <a:t>26/01/2015</a:t>
            </a:fld>
            <a:endParaRPr lang="fr-FR"/>
          </a:p>
        </p:txBody>
      </p:sp>
      <p:sp>
        <p:nvSpPr>
          <p:cNvPr id="13316" name="Rectangle 4"/>
          <p:cNvSpPr>
            <a:spLocks noGrp="1" noRot="1" noChangeAspect="1" noChangeArrowheads="1" noTextEdit="1"/>
          </p:cNvSpPr>
          <p:nvPr>
            <p:ph type="sldImg" idx="2"/>
          </p:nvPr>
        </p:nvSpPr>
        <p:spPr bwMode="auto">
          <a:xfrm>
            <a:off x="779463" y="768350"/>
            <a:ext cx="5540375" cy="3836988"/>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8438"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fr-FR"/>
          </a:p>
        </p:txBody>
      </p:sp>
      <p:sp>
        <p:nvSpPr>
          <p:cNvPr id="18439"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C72F64FB-B452-42B2-AD96-88A12F613B93}" type="slidenum">
              <a:rPr lang="fr-FR"/>
              <a:pPr>
                <a:defRPr/>
              </a:pPr>
              <a:t>‹N°›</a:t>
            </a:fld>
            <a:endParaRPr lang="fr-FR"/>
          </a:p>
        </p:txBody>
      </p:sp>
    </p:spTree>
    <p:extLst>
      <p:ext uri="{BB962C8B-B14F-4D97-AF65-F5344CB8AC3E}">
        <p14:creationId xmlns:p14="http://schemas.microsoft.com/office/powerpoint/2010/main" val="33921047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8"/>
            <a:ext cx="84201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CC4A8291-3AD5-412A-9C89-0F1B81F542CE}" type="datetime1">
              <a:rPr lang="fr-FR"/>
              <a:pPr>
                <a:defRPr/>
              </a:pPr>
              <a:t>26/01/2015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AC547DB-661B-4FE3-AF99-532019A17A92}"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A230313-4A15-4316-99E9-CE986B4CFCEF}" type="datetime1">
              <a:rPr lang="fr-FR"/>
              <a:pPr>
                <a:defRPr/>
              </a:pPr>
              <a:t>26/01/2015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C3BA61D-1499-4012-A5C7-FBA48693B9D9}"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80337" y="274641"/>
            <a:ext cx="2414588"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36576" y="274641"/>
            <a:ext cx="7078663"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CC3FD224-D1E2-4E26-862E-C5F5EF865A8D}" type="datetime1">
              <a:rPr lang="fr-FR"/>
              <a:pPr>
                <a:defRPr/>
              </a:pPr>
              <a:t>26/01/2015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1F58839-53AB-40E1-BC1A-B5A412B0612B}"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59E05F3-5004-4A08-9232-142F07BC15D2}" type="datetime1">
              <a:rPr lang="fr-FR"/>
              <a:pPr>
                <a:defRPr/>
              </a:pPr>
              <a:t>26/01/2015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84E2056-CC42-47DA-B976-C264F8C6D510}"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3"/>
            <a:ext cx="84201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B90B52D7-C50D-4188-8E16-74538AA5929E}" type="datetime1">
              <a:rPr lang="fr-FR"/>
              <a:pPr>
                <a:defRPr/>
              </a:pPr>
              <a:t>26/01/2015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5C08898-7498-4F2A-882B-B92FAF55C349}"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9B54CBFC-674B-4C96-BAC9-F97BF60541A4}" type="datetime1">
              <a:rPr lang="fr-FR"/>
              <a:pPr>
                <a:defRPr/>
              </a:pPr>
              <a:t>26/01/2015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49A7A8C-E434-4679-9F97-C7E7B9EF33DD}"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A3F78075-1620-4387-A06F-73198DACC3F4}" type="datetime1">
              <a:rPr lang="fr-FR"/>
              <a:pPr>
                <a:defRPr/>
              </a:pPr>
              <a:t>26/01/2015</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742128C-6A16-4C33-8530-860B56AD2D97}"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E2CEF662-7B98-441F-ABAD-86B189BC137D}" type="datetime1">
              <a:rPr lang="fr-FR"/>
              <a:pPr>
                <a:defRPr/>
              </a:pPr>
              <a:t>26/01/2015</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0787A66C-C17B-4A7D-BD10-3EF5EA12BA64}"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2F121FB-DF19-44CF-8186-B98EBD8F0099}" type="datetime1">
              <a:rPr lang="fr-FR"/>
              <a:pPr>
                <a:defRPr/>
              </a:pPr>
              <a:t>26/01/2015</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B92435A-9B2D-4771-936C-17AEED19518C}"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006"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CDEFF24-442F-4B94-B09B-85431CFE42C2}" type="datetime1">
              <a:rPr lang="fr-FR"/>
              <a:pPr>
                <a:defRPr/>
              </a:pPr>
              <a:t>26/01/2015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64F1FA2-114F-4708-88D0-52282A74733F}"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176E0CA-0175-4E96-A477-C534C8DC468C}" type="datetime1">
              <a:rPr lang="fr-FR"/>
              <a:pPr>
                <a:defRPr/>
              </a:pPr>
              <a:t>26/01/2015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8818F80-8797-4FD8-BA05-C794952DAE09}"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B259B80-7E1D-49BE-AEA6-907A6F481351}" type="datetime1">
              <a:rPr lang="fr-FR"/>
              <a:pPr>
                <a:defRPr/>
              </a:pPr>
              <a:t>26/01/2015</a:t>
            </a:fld>
            <a:endParaRPr lang="fr-FR"/>
          </a:p>
        </p:txBody>
      </p:sp>
      <p:sp>
        <p:nvSpPr>
          <p:cNvPr id="5" name="Espace réservé du pied de page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fr-FR"/>
          </a:p>
        </p:txBody>
      </p:sp>
      <p:sp>
        <p:nvSpPr>
          <p:cNvPr id="6" name="Espace réservé du numéro de diapositive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3C98DA6-86F3-4F49-B940-0A40D51D33A2}" type="slidenum">
              <a:rPr lang="fr-FR"/>
              <a:pPr>
                <a:defRPr/>
              </a:pPr>
              <a:t>‹N°›</a:t>
            </a:fld>
            <a:endParaRPr lang="fr-FR"/>
          </a:p>
        </p:txBody>
      </p:sp>
      <p:sp>
        <p:nvSpPr>
          <p:cNvPr id="2" name="ZoneTexte 1"/>
          <p:cNvSpPr txBox="1"/>
          <p:nvPr userDrawn="1"/>
        </p:nvSpPr>
        <p:spPr>
          <a:xfrm rot="16200000">
            <a:off x="-3244334" y="3167391"/>
            <a:ext cx="6858000" cy="523220"/>
          </a:xfrm>
          <a:prstGeom prst="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fr-FR" sz="2800" b="1" dirty="0" smtClean="0">
                <a:solidFill>
                  <a:schemeClr val="bg1"/>
                </a:solidFill>
                <a:effectLst>
                  <a:outerShdw blurRad="38100" dist="38100" dir="2700000" algn="tl">
                    <a:srgbClr val="000000">
                      <a:alpha val="43137"/>
                    </a:srgbClr>
                  </a:outerShdw>
                </a:effectLst>
                <a:latin typeface="+mn-lt"/>
              </a:rPr>
              <a:t>BTS MAINTENANCE DES SYST</a:t>
            </a:r>
            <a:r>
              <a:rPr lang="fr-FR" sz="2400" b="1" dirty="0" smtClean="0">
                <a:solidFill>
                  <a:schemeClr val="bg1"/>
                </a:solidFill>
                <a:effectLst>
                  <a:outerShdw blurRad="38100" dist="38100" dir="2700000" algn="tl">
                    <a:srgbClr val="000000">
                      <a:alpha val="43137"/>
                    </a:srgbClr>
                  </a:outerShdw>
                </a:effectLst>
                <a:latin typeface="Arial"/>
                <a:cs typeface="Arial"/>
              </a:rPr>
              <a:t>È</a:t>
            </a:r>
            <a:r>
              <a:rPr lang="fr-FR" sz="2800" b="1" dirty="0" smtClean="0">
                <a:solidFill>
                  <a:schemeClr val="bg1"/>
                </a:solidFill>
                <a:effectLst>
                  <a:outerShdw blurRad="38100" dist="38100" dir="2700000" algn="tl">
                    <a:srgbClr val="000000">
                      <a:alpha val="43137"/>
                    </a:srgbClr>
                  </a:outerShdw>
                </a:effectLst>
                <a:latin typeface="+mn-lt"/>
              </a:rPr>
              <a:t>MES</a:t>
            </a:r>
            <a:endParaRPr lang="fr-FR" sz="2800" b="1" dirty="0">
              <a:solidFill>
                <a:schemeClr val="bg1"/>
              </a:solidFill>
              <a:effectLst>
                <a:outerShdw blurRad="38100" dist="38100" dir="2700000" algn="tl">
                  <a:srgbClr val="000000">
                    <a:alpha val="43137"/>
                  </a:srgbClr>
                </a:outerShdw>
              </a:effectLst>
              <a:latin typeface="+mn-lt"/>
            </a:endParaRP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5"/>
          <p:cNvSpPr>
            <a:spLocks noGrp="1"/>
          </p:cNvSpPr>
          <p:nvPr>
            <p:ph type="sldNum" sz="quarter" idx="12"/>
          </p:nvPr>
        </p:nvSpPr>
        <p:spPr/>
        <p:txBody>
          <a:bodyPr/>
          <a:lstStyle/>
          <a:p>
            <a:pPr>
              <a:defRPr/>
            </a:pPr>
            <a:fld id="{12A13009-2F95-4680-9DBC-E7DD6010E3D3}" type="slidenum">
              <a:rPr lang="fr-FR"/>
              <a:pPr>
                <a:defRPr/>
              </a:pPr>
              <a:t>1</a:t>
            </a:fld>
            <a:endParaRPr lang="fr-FR"/>
          </a:p>
        </p:txBody>
      </p:sp>
      <p:sp>
        <p:nvSpPr>
          <p:cNvPr id="7" name="Titre 1"/>
          <p:cNvSpPr>
            <a:spLocks noGrp="1"/>
          </p:cNvSpPr>
          <p:nvPr>
            <p:ph type="ctrTitle"/>
          </p:nvPr>
        </p:nvSpPr>
        <p:spPr>
          <a:xfrm>
            <a:off x="776536" y="2564904"/>
            <a:ext cx="8713216" cy="1470025"/>
          </a:xfr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r>
              <a:rPr lang="fr-FR" b="1" dirty="0" smtClean="0">
                <a:ln w="11430"/>
                <a:solidFill>
                  <a:schemeClr val="accent2">
                    <a:lumMod val="75000"/>
                  </a:schemeClr>
                </a:solidFill>
                <a:effectLst>
                  <a:outerShdw blurRad="50800" dist="39000" dir="5460000" algn="tl">
                    <a:srgbClr val="000000">
                      <a:alpha val="38000"/>
                    </a:srgbClr>
                  </a:outerShdw>
                </a:effectLst>
              </a:rPr>
              <a:t>Les points-clés de la formation</a:t>
            </a:r>
            <a:endParaRPr lang="fr-FR" b="1" dirty="0">
              <a:ln w="11430"/>
              <a:solidFill>
                <a:schemeClr val="accent2">
                  <a:lumMod val="75000"/>
                </a:schemeClr>
              </a:solidFill>
              <a:effectLst>
                <a:outerShdw blurRad="50800" dist="39000" dir="5460000" algn="tl">
                  <a:srgbClr val="000000">
                    <a:alpha val="38000"/>
                  </a:srgbClr>
                </a:outerShdw>
              </a:effectLst>
            </a:endParaRPr>
          </a:p>
        </p:txBody>
      </p:sp>
      <p:sp>
        <p:nvSpPr>
          <p:cNvPr id="8" name="ZoneTexte 3"/>
          <p:cNvSpPr txBox="1">
            <a:spLocks noChangeArrowheads="1"/>
          </p:cNvSpPr>
          <p:nvPr/>
        </p:nvSpPr>
        <p:spPr bwMode="auto">
          <a:xfrm>
            <a:off x="1601788" y="6381750"/>
            <a:ext cx="6769100" cy="307777"/>
          </a:xfrm>
          <a:prstGeom prst="rect">
            <a:avLst/>
          </a:prstGeom>
          <a:noFill/>
          <a:ln w="9525">
            <a:noFill/>
            <a:miter lim="800000"/>
            <a:headEnd/>
            <a:tailEnd/>
          </a:ln>
        </p:spPr>
        <p:txBody>
          <a:bodyPr>
            <a:spAutoFit/>
          </a:bodyPr>
          <a:lstStyle/>
          <a:p>
            <a:pPr algn="ctr"/>
            <a:r>
              <a:rPr lang="fr-FR" sz="1400" dirty="0" smtClean="0">
                <a:solidFill>
                  <a:srgbClr val="7F7F7F"/>
                </a:solidFill>
                <a:latin typeface="Calibri" pitchFamily="34" charset="0"/>
              </a:rPr>
              <a:t>D. PETRELLA – IPR STI Versailles</a:t>
            </a:r>
            <a:endParaRPr lang="fr-FR" sz="1400" dirty="0">
              <a:solidFill>
                <a:srgbClr val="7F7F7F"/>
              </a:solidFill>
              <a:latin typeface="Calibri" pitchFamily="34" charset="0"/>
            </a:endParaRPr>
          </a:p>
        </p:txBody>
      </p:sp>
      <p:sp>
        <p:nvSpPr>
          <p:cNvPr id="9" name="ZoneTexte 8"/>
          <p:cNvSpPr txBox="1"/>
          <p:nvPr/>
        </p:nvSpPr>
        <p:spPr>
          <a:xfrm>
            <a:off x="488504" y="0"/>
            <a:ext cx="9417496" cy="1015663"/>
          </a:xfrm>
          <a:prstGeom prst="rect">
            <a:avLst/>
          </a:prstGeom>
          <a:noFill/>
        </p:spPr>
        <p:txBody>
          <a:bodyPr wrap="square" rtlCol="0">
            <a:spAutoFit/>
          </a:bodyPr>
          <a:lstStyle/>
          <a:p>
            <a:pPr algn="ctr"/>
            <a:r>
              <a:rPr lang="fr-FR" sz="2000" dirty="0" smtClean="0">
                <a:latin typeface="+mn-lt"/>
              </a:rPr>
              <a:t>Séminaire inter académique BTS Maintenance des Systèmes </a:t>
            </a:r>
            <a:endParaRPr lang="fr-FR" sz="2000" dirty="0">
              <a:latin typeface="+mn-lt"/>
            </a:endParaRPr>
          </a:p>
          <a:p>
            <a:pPr algn="ctr"/>
            <a:r>
              <a:rPr lang="fr-FR" sz="2000" dirty="0" smtClean="0">
                <a:latin typeface="+mn-lt"/>
              </a:rPr>
              <a:t>Lycée Léonard de Vinci- Levallois Perret</a:t>
            </a:r>
          </a:p>
          <a:p>
            <a:pPr algn="ctr"/>
            <a:r>
              <a:rPr lang="fr-FR" sz="2000" dirty="0" smtClean="0">
                <a:latin typeface="+mn-lt"/>
              </a:rPr>
              <a:t>27 janvier 2015</a:t>
            </a:r>
            <a:endParaRPr lang="fr-FR" sz="2000" dirty="0">
              <a:latin typeface="+mn-lt"/>
            </a:endParaRP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bwMode="auto">
          <a:xfrm>
            <a:off x="457349" y="27757"/>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endParaRPr lang="fr-FR" sz="1800" b="1" dirty="0" smtClean="0">
              <a:ln w="11430"/>
              <a:effectLst>
                <a:outerShdw blurRad="50800" dist="39000" dir="5460000" algn="tl">
                  <a:srgbClr val="000000">
                    <a:alpha val="38000"/>
                  </a:srgbClr>
                </a:outerShdw>
              </a:effectLst>
            </a:endParaRPr>
          </a:p>
        </p:txBody>
      </p:sp>
      <p:sp>
        <p:nvSpPr>
          <p:cNvPr id="31" name="Rectangle 30"/>
          <p:cNvSpPr/>
          <p:nvPr/>
        </p:nvSpPr>
        <p:spPr>
          <a:xfrm>
            <a:off x="632520" y="188640"/>
            <a:ext cx="9073008" cy="415498"/>
          </a:xfrm>
          <a:prstGeom prst="rect">
            <a:avLst/>
          </a:prstGeom>
        </p:spPr>
        <p:txBody>
          <a:bodyPr wrap="square" tIns="0" anchor="t" anchorCtr="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n-lt"/>
              </a:rPr>
              <a:t>Un socle commun de compétences et de savoirs technologiques</a:t>
            </a:r>
          </a:p>
        </p:txBody>
      </p:sp>
      <p:pic>
        <p:nvPicPr>
          <p:cNvPr id="9" name="Picture 2" descr="http://mecatools.fr/modules/echange_prof/miniprojet/robot/images/syste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0632" y="2958084"/>
            <a:ext cx="7560208" cy="35544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eau 9"/>
          <p:cNvGraphicFramePr>
            <a:graphicFrameLocks noGrp="1"/>
          </p:cNvGraphicFramePr>
          <p:nvPr>
            <p:extLst>
              <p:ext uri="{D42A27DB-BD31-4B8C-83A1-F6EECF244321}">
                <p14:modId xmlns:p14="http://schemas.microsoft.com/office/powerpoint/2010/main" val="406191241"/>
              </p:ext>
            </p:extLst>
          </p:nvPr>
        </p:nvGraphicFramePr>
        <p:xfrm>
          <a:off x="723018" y="1063534"/>
          <a:ext cx="4301990" cy="1748312"/>
        </p:xfrm>
        <a:graphic>
          <a:graphicData uri="http://schemas.openxmlformats.org/drawingml/2006/table">
            <a:tbl>
              <a:tblPr firstRow="1" firstCol="1" bandRow="1">
                <a:tableStyleId>{5940675A-B579-460E-94D1-54222C63F5DA}</a:tableStyleId>
              </a:tblPr>
              <a:tblGrid>
                <a:gridCol w="552569"/>
                <a:gridCol w="3749421"/>
              </a:tblGrid>
              <a:tr h="295882">
                <a:tc rowSpan="8">
                  <a:txBody>
                    <a:bodyPr/>
                    <a:lstStyle/>
                    <a:p>
                      <a:pPr algn="ctr">
                        <a:spcBef>
                          <a:spcPts val="300"/>
                        </a:spcBef>
                        <a:spcAft>
                          <a:spcPts val="300"/>
                        </a:spcAft>
                      </a:pPr>
                      <a:r>
                        <a:rPr lang="fr-FR" sz="1400" b="1" dirty="0" smtClean="0">
                          <a:solidFill>
                            <a:schemeClr val="tx1"/>
                          </a:solidFill>
                          <a:effectLst/>
                        </a:rPr>
                        <a:t>S6</a:t>
                      </a:r>
                      <a:endParaRPr lang="fr-FR" sz="1400" b="1" dirty="0">
                        <a:solidFill>
                          <a:schemeClr val="tx1"/>
                        </a:solidFill>
                        <a:effectLst/>
                        <a:latin typeface="Arial"/>
                        <a:ea typeface="Times New Roman"/>
                        <a:cs typeface="Times New Roman"/>
                      </a:endParaRPr>
                    </a:p>
                  </a:txBody>
                  <a:tcPr marL="68580" marR="68580" marT="0" marB="0" anchor="ctr">
                    <a:solidFill>
                      <a:schemeClr val="accent2">
                        <a:lumMod val="40000"/>
                        <a:lumOff val="60000"/>
                      </a:schemeClr>
                    </a:solidFill>
                  </a:tcPr>
                </a:tc>
                <a:tc>
                  <a:txBody>
                    <a:bodyPr/>
                    <a:lstStyle/>
                    <a:p>
                      <a:pPr>
                        <a:spcBef>
                          <a:spcPts val="300"/>
                        </a:spcBef>
                        <a:spcAft>
                          <a:spcPts val="300"/>
                        </a:spcAft>
                      </a:pPr>
                      <a:r>
                        <a:rPr lang="fr-FR" sz="1400" b="1" cap="none" baseline="0" dirty="0" smtClean="0">
                          <a:solidFill>
                            <a:schemeClr val="tx1"/>
                          </a:solidFill>
                          <a:effectLst/>
                        </a:rPr>
                        <a:t>Chaîne d’énergie</a:t>
                      </a:r>
                      <a:endParaRPr lang="fr-FR" sz="1400" b="1" cap="none" baseline="0" dirty="0">
                        <a:solidFill>
                          <a:schemeClr val="tx1"/>
                        </a:solidFill>
                        <a:effectLst/>
                        <a:latin typeface="Arial"/>
                        <a:ea typeface="Times New Roman"/>
                        <a:cs typeface="Times New Roman"/>
                      </a:endParaRPr>
                    </a:p>
                  </a:txBody>
                  <a:tcPr marL="68580" marR="68580" marT="0" marB="0">
                    <a:lnB w="28575" cap="flat" cmpd="sng" algn="ctr">
                      <a:noFill/>
                      <a:prstDash val="solid"/>
                      <a:round/>
                      <a:headEnd type="none" w="med" len="med"/>
                      <a:tailEnd type="none" w="med" len="med"/>
                    </a:lnB>
                    <a:solidFill>
                      <a:schemeClr val="accent2">
                        <a:lumMod val="40000"/>
                        <a:lumOff val="60000"/>
                      </a:schemeClr>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S6.1</a:t>
                      </a:r>
                      <a:r>
                        <a:rPr lang="fr-FR" sz="1200" b="0" baseline="0" dirty="0" smtClean="0">
                          <a:solidFill>
                            <a:schemeClr val="tx1"/>
                          </a:solidFill>
                          <a:effectLst/>
                          <a:latin typeface="Arial"/>
                          <a:ea typeface="Times New Roman"/>
                          <a:cs typeface="Times New Roman"/>
                        </a:rPr>
                        <a:t> – Typologie de systèmes énergétiques</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S6.2</a:t>
                      </a:r>
                      <a:r>
                        <a:rPr lang="fr-FR" sz="1200" b="0" baseline="0" dirty="0" smtClean="0">
                          <a:solidFill>
                            <a:schemeClr val="tx1"/>
                          </a:solidFill>
                          <a:effectLst/>
                          <a:latin typeface="Arial"/>
                          <a:ea typeface="Times New Roman"/>
                          <a:cs typeface="Times New Roman"/>
                        </a:rPr>
                        <a:t> – Alimentation en 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S6.3</a:t>
                      </a:r>
                      <a:r>
                        <a:rPr lang="fr-FR" sz="1200" b="0" baseline="0" dirty="0" smtClean="0">
                          <a:solidFill>
                            <a:schemeClr val="tx1"/>
                          </a:solidFill>
                          <a:effectLst/>
                          <a:latin typeface="Arial"/>
                          <a:ea typeface="Times New Roman"/>
                          <a:cs typeface="Times New Roman"/>
                        </a:rPr>
                        <a:t> – Distribution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9728">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S6.4</a:t>
                      </a:r>
                      <a:r>
                        <a:rPr lang="fr-FR" sz="1200" b="0" baseline="0" dirty="0" smtClean="0">
                          <a:solidFill>
                            <a:schemeClr val="tx1"/>
                          </a:solidFill>
                          <a:effectLst/>
                          <a:latin typeface="Arial"/>
                          <a:ea typeface="Times New Roman"/>
                          <a:cs typeface="Times New Roman"/>
                        </a:rPr>
                        <a:t> – Conversion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S6.5</a:t>
                      </a:r>
                      <a:r>
                        <a:rPr lang="fr-FR" sz="1200" b="0" baseline="0" dirty="0" smtClean="0">
                          <a:solidFill>
                            <a:schemeClr val="tx1"/>
                          </a:solidFill>
                          <a:effectLst/>
                          <a:latin typeface="Arial"/>
                          <a:ea typeface="Times New Roman"/>
                          <a:cs typeface="Times New Roman"/>
                        </a:rPr>
                        <a:t> – Transmission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S6.6</a:t>
                      </a:r>
                      <a:r>
                        <a:rPr lang="fr-FR" sz="1200" b="0" baseline="0" dirty="0" smtClean="0">
                          <a:solidFill>
                            <a:schemeClr val="tx1"/>
                          </a:solidFill>
                          <a:effectLst/>
                          <a:latin typeface="Arial"/>
                          <a:ea typeface="Times New Roman"/>
                          <a:cs typeface="Times New Roman"/>
                        </a:rPr>
                        <a:t> – Stockage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S6.7</a:t>
                      </a:r>
                      <a:r>
                        <a:rPr lang="fr-FR" sz="1200" b="0" baseline="0" dirty="0" smtClean="0">
                          <a:solidFill>
                            <a:schemeClr val="tx1"/>
                          </a:solidFill>
                          <a:effectLst/>
                          <a:latin typeface="Arial"/>
                          <a:ea typeface="Times New Roman"/>
                          <a:cs typeface="Times New Roman"/>
                        </a:rPr>
                        <a:t> – Modulation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solidFill>
                      <a:schemeClr val="bg1"/>
                    </a:solidFill>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799757350"/>
              </p:ext>
            </p:extLst>
          </p:nvPr>
        </p:nvGraphicFramePr>
        <p:xfrm>
          <a:off x="5241032" y="1052736"/>
          <a:ext cx="4320480" cy="1632352"/>
        </p:xfrm>
        <a:graphic>
          <a:graphicData uri="http://schemas.openxmlformats.org/drawingml/2006/table">
            <a:tbl>
              <a:tblPr firstRow="1" firstCol="1" bandRow="1">
                <a:tableStyleId>{5940675A-B579-460E-94D1-54222C63F5DA}</a:tableStyleId>
              </a:tblPr>
              <a:tblGrid>
                <a:gridCol w="486484"/>
                <a:gridCol w="3833996"/>
              </a:tblGrid>
              <a:tr h="342912">
                <a:tc rowSpan="6">
                  <a:txBody>
                    <a:bodyPr/>
                    <a:lstStyle/>
                    <a:p>
                      <a:pPr algn="ctr">
                        <a:spcBef>
                          <a:spcPts val="300"/>
                        </a:spcBef>
                        <a:spcAft>
                          <a:spcPts val="300"/>
                        </a:spcAft>
                      </a:pPr>
                      <a:r>
                        <a:rPr lang="fr-FR" sz="1400" b="1" dirty="0">
                          <a:effectLst/>
                        </a:rPr>
                        <a:t>S7</a:t>
                      </a:r>
                      <a:endParaRPr lang="fr-FR" sz="1400" b="1" dirty="0">
                        <a:effectLst/>
                        <a:latin typeface="Arial"/>
                        <a:ea typeface="Times New Roman"/>
                        <a:cs typeface="Times New Roman"/>
                      </a:endParaRPr>
                    </a:p>
                  </a:txBody>
                  <a:tcPr marL="68580" marR="68580" marT="0" marB="0" anchor="ctr">
                    <a:solidFill>
                      <a:schemeClr val="accent2">
                        <a:lumMod val="40000"/>
                        <a:lumOff val="60000"/>
                      </a:schemeClr>
                    </a:solidFill>
                  </a:tcPr>
                </a:tc>
                <a:tc>
                  <a:txBody>
                    <a:bodyPr/>
                    <a:lstStyle/>
                    <a:p>
                      <a:pPr>
                        <a:spcBef>
                          <a:spcPts val="300"/>
                        </a:spcBef>
                        <a:spcAft>
                          <a:spcPts val="300"/>
                        </a:spcAft>
                      </a:pPr>
                      <a:r>
                        <a:rPr lang="fr-FR" sz="1400" b="1" cap="none" baseline="0" dirty="0">
                          <a:effectLst/>
                        </a:rPr>
                        <a:t>Chaîne d’information</a:t>
                      </a:r>
                      <a:endParaRPr lang="fr-FR" sz="1400" b="1" cap="none" baseline="0" dirty="0">
                        <a:effectLst/>
                        <a:latin typeface="Arial"/>
                        <a:ea typeface="Times New Roman"/>
                        <a:cs typeface="Times New Roman"/>
                      </a:endParaRPr>
                    </a:p>
                  </a:txBody>
                  <a:tcPr marL="68580" marR="68580" marT="0" marB="0">
                    <a:lnB w="28575" cap="flat" cmpd="sng" algn="ctr">
                      <a:noFill/>
                      <a:prstDash val="solid"/>
                      <a:round/>
                      <a:headEnd type="none" w="med" len="med"/>
                      <a:tailEnd type="none" w="med" len="med"/>
                    </a:lnB>
                    <a:solidFill>
                      <a:schemeClr val="accent2">
                        <a:lumMod val="40000"/>
                        <a:lumOff val="60000"/>
                      </a:schemeClr>
                    </a:solidFill>
                  </a:tcPr>
                </a:tc>
              </a:tr>
              <a:tr h="23092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S7.1 – Structure générale de la chaine d’information</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3092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S7.2 – Acquisition de grandeurs</a:t>
                      </a:r>
                      <a:r>
                        <a:rPr lang="fr-FR" sz="1200" b="0" baseline="0" dirty="0" smtClean="0">
                          <a:effectLst/>
                          <a:latin typeface="Arial"/>
                          <a:ea typeface="Times New Roman"/>
                          <a:cs typeface="Times New Roman"/>
                        </a:rPr>
                        <a:t> physiques</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3092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S7.3 – Traitement de l’information</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3092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S7.4 – Commande la chaîne</a:t>
                      </a:r>
                      <a:r>
                        <a:rPr lang="fr-FR" sz="1200" b="0" baseline="0" dirty="0" smtClean="0">
                          <a:effectLst/>
                          <a:latin typeface="Arial"/>
                          <a:ea typeface="Times New Roman"/>
                          <a:cs typeface="Times New Roman"/>
                        </a:rPr>
                        <a:t> d’énergie</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4831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S7.5 – Communication de l’information et dialogue homme/machine</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solidFill>
                      <a:schemeClr val="bg1"/>
                    </a:solidFill>
                  </a:tcPr>
                </a:tc>
              </a:tr>
            </a:tbl>
          </a:graphicData>
        </a:graphic>
      </p:graphicFrame>
      <p:sp>
        <p:nvSpPr>
          <p:cNvPr id="8" name="Espace réservé du numéro de diapositive 5"/>
          <p:cNvSpPr>
            <a:spLocks noGrp="1"/>
          </p:cNvSpPr>
          <p:nvPr>
            <p:ph type="sldNum" sz="quarter" idx="12"/>
          </p:nvPr>
        </p:nvSpPr>
        <p:spPr>
          <a:xfrm>
            <a:off x="7099300" y="6356350"/>
            <a:ext cx="2311400" cy="365125"/>
          </a:xfrm>
        </p:spPr>
        <p:txBody>
          <a:bodyPr/>
          <a:lstStyle/>
          <a:p>
            <a:pPr>
              <a:defRPr/>
            </a:pPr>
            <a:fld id="{12A13009-2F95-4680-9DBC-E7DD6010E3D3}" type="slidenum">
              <a:rPr lang="fr-FR"/>
              <a:pPr>
                <a:defRPr/>
              </a:pPr>
              <a:t>10</a:t>
            </a:fld>
            <a:endParaRPr lang="fr-FR" dirty="0"/>
          </a:p>
        </p:txBody>
      </p:sp>
    </p:spTree>
    <p:extLst>
      <p:ext uri="{BB962C8B-B14F-4D97-AF65-F5344CB8AC3E}">
        <p14:creationId xmlns:p14="http://schemas.microsoft.com/office/powerpoint/2010/main" val="1026630436"/>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32520" y="116632"/>
            <a:ext cx="8280920"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L’accompagnement personnalisé</a:t>
            </a:r>
          </a:p>
        </p:txBody>
      </p:sp>
      <p:sp>
        <p:nvSpPr>
          <p:cNvPr id="2" name="Rectangle 1"/>
          <p:cNvSpPr/>
          <p:nvPr/>
        </p:nvSpPr>
        <p:spPr>
          <a:xfrm>
            <a:off x="762662" y="687462"/>
            <a:ext cx="8870858" cy="2031325"/>
          </a:xfrm>
          <a:prstGeom prst="rect">
            <a:avLst/>
          </a:prstGeom>
        </p:spPr>
        <p:txBody>
          <a:bodyPr wrap="square">
            <a:spAutoFit/>
          </a:bodyPr>
          <a:lstStyle/>
          <a:p>
            <a:pPr lvl="0" algn="just"/>
            <a:r>
              <a:rPr lang="fr-FR" sz="1400" i="1" dirty="0">
                <a:latin typeface="+mn-lt"/>
              </a:rPr>
              <a:t>L’accompagnement personnalisé comprend des activités coordonnées de soutien, d’approfondissement, d’aide méthodologique et d’aide à l’orientation, pour favoriser la maîtrise par l’élève de son parcours de formation et </a:t>
            </a:r>
            <a:r>
              <a:rPr lang="fr-FR" sz="1400" i="1" dirty="0" smtClean="0">
                <a:latin typeface="+mn-lt"/>
              </a:rPr>
              <a:t>d’orientation</a:t>
            </a:r>
          </a:p>
          <a:p>
            <a:pPr marL="285750" lvl="0" indent="-285750" algn="just">
              <a:buFontTx/>
              <a:buChar char="-"/>
            </a:pPr>
            <a:r>
              <a:rPr lang="fr-FR" sz="1400" dirty="0" smtClean="0">
                <a:latin typeface="+mn-lt"/>
              </a:rPr>
              <a:t>L’AP est </a:t>
            </a:r>
            <a:r>
              <a:rPr lang="fr-FR" sz="1400" dirty="0">
                <a:latin typeface="+mn-lt"/>
              </a:rPr>
              <a:t>un projet collectif qui </a:t>
            </a:r>
            <a:r>
              <a:rPr lang="fr-FR" sz="1400" dirty="0" smtClean="0">
                <a:latin typeface="+mn-lt"/>
              </a:rPr>
              <a:t>concerne toute l‘équipe pédagogique.</a:t>
            </a:r>
          </a:p>
          <a:p>
            <a:pPr marL="285750" lvl="0" indent="-285750" algn="just">
              <a:buFontTx/>
              <a:buChar char="-"/>
            </a:pPr>
            <a:r>
              <a:rPr lang="fr-FR" sz="1400" dirty="0" smtClean="0">
                <a:latin typeface="+mn-lt"/>
              </a:rPr>
              <a:t>L’AP permet de faire </a:t>
            </a:r>
            <a:r>
              <a:rPr lang="fr-FR" sz="1400" dirty="0">
                <a:latin typeface="+mn-lt"/>
              </a:rPr>
              <a:t>progresser les élèves autour de compétences, par nature </a:t>
            </a:r>
            <a:r>
              <a:rPr lang="fr-FR" sz="1400" dirty="0" smtClean="0">
                <a:latin typeface="+mn-lt"/>
              </a:rPr>
              <a:t>transversales (Ex : </a:t>
            </a:r>
            <a:r>
              <a:rPr lang="fr-FR" sz="1400" dirty="0">
                <a:latin typeface="+mn-lt"/>
              </a:rPr>
              <a:t>la recherche et </a:t>
            </a:r>
            <a:r>
              <a:rPr lang="fr-FR" sz="1400" dirty="0" smtClean="0">
                <a:latin typeface="+mn-lt"/>
              </a:rPr>
              <a:t>le </a:t>
            </a:r>
            <a:r>
              <a:rPr lang="fr-FR" sz="1400" dirty="0">
                <a:latin typeface="+mn-lt"/>
              </a:rPr>
              <a:t>traitement de l’information, </a:t>
            </a:r>
            <a:r>
              <a:rPr lang="fr-FR" sz="1400" dirty="0" smtClean="0">
                <a:latin typeface="+mn-lt"/>
              </a:rPr>
              <a:t>la </a:t>
            </a:r>
            <a:r>
              <a:rPr lang="fr-FR" sz="1400" dirty="0">
                <a:latin typeface="+mn-lt"/>
              </a:rPr>
              <a:t>communication écrite ou orale, </a:t>
            </a:r>
            <a:r>
              <a:rPr lang="fr-FR" sz="1400" dirty="0" smtClean="0">
                <a:latin typeface="+mn-lt"/>
              </a:rPr>
              <a:t>la </a:t>
            </a:r>
            <a:r>
              <a:rPr lang="fr-FR" sz="1400" dirty="0">
                <a:latin typeface="+mn-lt"/>
              </a:rPr>
              <a:t>maîtrise des </a:t>
            </a:r>
            <a:r>
              <a:rPr lang="fr-FR" sz="1400" dirty="0" smtClean="0">
                <a:latin typeface="+mn-lt"/>
              </a:rPr>
              <a:t>TIC), </a:t>
            </a:r>
            <a:r>
              <a:rPr lang="fr-FR" sz="1400" dirty="0">
                <a:latin typeface="+mn-lt"/>
              </a:rPr>
              <a:t>dont le réinvestissement peut s’opérer à la fois dans les différents champs </a:t>
            </a:r>
            <a:r>
              <a:rPr lang="fr-FR" sz="1400" dirty="0" smtClean="0">
                <a:latin typeface="+mn-lt"/>
              </a:rPr>
              <a:t>disciplinaires.</a:t>
            </a:r>
          </a:p>
          <a:p>
            <a:pPr marL="285750" lvl="0" indent="-285750" algn="just">
              <a:buFontTx/>
              <a:buChar char="-"/>
            </a:pPr>
            <a:r>
              <a:rPr lang="fr-FR" sz="1400" dirty="0" smtClean="0">
                <a:latin typeface="+mn-lt"/>
              </a:rPr>
              <a:t>L’AP n’est pas un </a:t>
            </a:r>
            <a:r>
              <a:rPr lang="fr-FR" sz="1400" dirty="0">
                <a:latin typeface="+mn-lt"/>
              </a:rPr>
              <a:t>soutien </a:t>
            </a:r>
            <a:r>
              <a:rPr lang="fr-FR" sz="1400" dirty="0" smtClean="0">
                <a:latin typeface="+mn-lt"/>
              </a:rPr>
              <a:t>scolaire sous </a:t>
            </a:r>
            <a:r>
              <a:rPr lang="fr-FR" sz="1400" dirty="0">
                <a:latin typeface="+mn-lt"/>
              </a:rPr>
              <a:t>forme de répétition de ce qui a été fait en classe dans le cadre </a:t>
            </a:r>
            <a:r>
              <a:rPr lang="fr-FR" sz="1400" dirty="0" smtClean="0">
                <a:latin typeface="+mn-lt"/>
              </a:rPr>
              <a:t>disciplinaire.</a:t>
            </a:r>
            <a:endParaRPr lang="fr-FR" sz="1400" dirty="0">
              <a:latin typeface="+mn-lt"/>
            </a:endParaRPr>
          </a:p>
          <a:p>
            <a:pPr algn="just"/>
            <a:r>
              <a:rPr lang="fr-FR" sz="1400" dirty="0">
                <a:latin typeface="+mn-lt"/>
              </a:rPr>
              <a:t> </a:t>
            </a:r>
          </a:p>
        </p:txBody>
      </p:sp>
      <p:sp>
        <p:nvSpPr>
          <p:cNvPr id="5" name="Espace réservé du numéro de diapositive 5"/>
          <p:cNvSpPr>
            <a:spLocks noGrp="1"/>
          </p:cNvSpPr>
          <p:nvPr>
            <p:ph type="sldNum" sz="quarter" idx="12"/>
          </p:nvPr>
        </p:nvSpPr>
        <p:spPr>
          <a:xfrm>
            <a:off x="7250112" y="6381328"/>
            <a:ext cx="2311400" cy="365125"/>
          </a:xfrm>
        </p:spPr>
        <p:txBody>
          <a:bodyPr/>
          <a:lstStyle/>
          <a:p>
            <a:pPr>
              <a:defRPr/>
            </a:pPr>
            <a:fld id="{12A13009-2F95-4680-9DBC-E7DD6010E3D3}" type="slidenum">
              <a:rPr lang="fr-FR"/>
              <a:pPr>
                <a:defRPr/>
              </a:pPr>
              <a:t>11</a:t>
            </a:fld>
            <a:endParaRPr lang="fr-FR" dirty="0"/>
          </a:p>
        </p:txBody>
      </p:sp>
      <p:sp>
        <p:nvSpPr>
          <p:cNvPr id="6" name="Rectangle 5"/>
          <p:cNvSpPr/>
          <p:nvPr/>
        </p:nvSpPr>
        <p:spPr>
          <a:xfrm>
            <a:off x="784920" y="2944837"/>
            <a:ext cx="8280920"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Le Co-enseignement Anglais - STI</a:t>
            </a:r>
            <a:endPar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endParaRPr>
          </a:p>
        </p:txBody>
      </p:sp>
      <p:sp>
        <p:nvSpPr>
          <p:cNvPr id="7" name="Rectangle 5"/>
          <p:cNvSpPr>
            <a:spLocks noChangeArrowheads="1"/>
          </p:cNvSpPr>
          <p:nvPr/>
        </p:nvSpPr>
        <p:spPr bwMode="auto">
          <a:xfrm>
            <a:off x="732410" y="3520901"/>
            <a:ext cx="8901109" cy="2031325"/>
          </a:xfrm>
          <a:prstGeom prst="rect">
            <a:avLst/>
          </a:prstGeom>
          <a:noFill/>
          <a:ln w="9525">
            <a:noFill/>
            <a:miter lim="800000"/>
            <a:headEnd/>
            <a:tailEnd/>
          </a:ln>
        </p:spPr>
        <p:txBody>
          <a:bodyPr wrap="square">
            <a:spAutoFit/>
          </a:bodyPr>
          <a:lstStyle/>
          <a:p>
            <a:pPr algn="just"/>
            <a:r>
              <a:rPr lang="fr-FR" sz="1400" dirty="0" smtClean="0">
                <a:latin typeface="+mn-lt"/>
              </a:rPr>
              <a:t>« Exigences de communication en langue étrangère :</a:t>
            </a:r>
          </a:p>
          <a:p>
            <a:pPr algn="just"/>
            <a:r>
              <a:rPr lang="fr-FR" sz="1400" i="1" dirty="0" smtClean="0">
                <a:latin typeface="+mn-lt"/>
              </a:rPr>
              <a:t>Il est attendu que le technicien de maintenance </a:t>
            </a:r>
            <a:r>
              <a:rPr lang="fr-FR" sz="1400" b="1" i="1" dirty="0" smtClean="0">
                <a:latin typeface="+mn-lt"/>
              </a:rPr>
              <a:t>maîtrise une langue étrangère (l’anglais) </a:t>
            </a:r>
            <a:r>
              <a:rPr lang="fr-FR" sz="1400" i="1" dirty="0" smtClean="0">
                <a:latin typeface="+mn-lt"/>
              </a:rPr>
              <a:t>afin de communiquer correctement avec les collaborateurs, les clients et les fournisseurs, d’écrire des rapports clairs et concis, de comprendre les instructions et de se former à des techniques. </a:t>
            </a:r>
          </a:p>
          <a:p>
            <a:pPr algn="just"/>
            <a:r>
              <a:rPr lang="fr-FR" sz="1400" i="1" dirty="0" smtClean="0">
                <a:latin typeface="+mn-lt"/>
              </a:rPr>
              <a:t>Ces compétences sont désormais nécessaires dans les PME comme dans les grandes entreprises. Les rapports d'activité, les guides d'utilisation, les catalogues et documentations techniques sont le plus souvent rédigés en anglais. Les systèmes techniques disposent d'interfaces de dialogue en langue anglaise. </a:t>
            </a:r>
          </a:p>
          <a:p>
            <a:pPr algn="just"/>
            <a:r>
              <a:rPr lang="fr-FR" sz="1400" i="1" dirty="0" smtClean="0">
                <a:latin typeface="+mn-lt"/>
              </a:rPr>
              <a:t>Les </a:t>
            </a:r>
            <a:r>
              <a:rPr lang="fr-FR" sz="1400" b="1" i="1" dirty="0" smtClean="0">
                <a:latin typeface="+mn-lt"/>
              </a:rPr>
              <a:t>échanges entre techniciens européens et internationaux </a:t>
            </a:r>
            <a:r>
              <a:rPr lang="fr-FR" sz="1400" i="1" dirty="0" smtClean="0">
                <a:latin typeface="+mn-lt"/>
              </a:rPr>
              <a:t>se généralisent en langue anglaise, langue de diffusion de l’information et de communication à l’intérieur et à l’extérieur de l’entreprise, </a:t>
            </a:r>
            <a:r>
              <a:rPr lang="fr-FR" sz="1400" b="1" i="1" dirty="0" smtClean="0">
                <a:latin typeface="+mn-lt"/>
              </a:rPr>
              <a:t>à l’écrit comme à l’oral. </a:t>
            </a:r>
            <a:r>
              <a:rPr lang="fr-FR" sz="1400" i="1" dirty="0" smtClean="0">
                <a:latin typeface="+mn-lt"/>
              </a:rPr>
              <a:t>»</a:t>
            </a:r>
            <a:endParaRPr lang="fr-FR" sz="1400" dirty="0" smtClean="0">
              <a:latin typeface="+mn-lt"/>
            </a:endParaRPr>
          </a:p>
        </p:txBody>
      </p:sp>
    </p:spTree>
    <p:extLst>
      <p:ext uri="{BB962C8B-B14F-4D97-AF65-F5344CB8AC3E}">
        <p14:creationId xmlns:p14="http://schemas.microsoft.com/office/powerpoint/2010/main" val="1008168841"/>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4B92435A-9B2D-4771-936C-17AEED19518C}" type="slidenum">
              <a:rPr lang="fr-FR" smtClean="0"/>
              <a:pPr>
                <a:defRPr/>
              </a:pPr>
              <a:t>12</a:t>
            </a:fld>
            <a:endParaRPr lang="fr-FR" dirty="0"/>
          </a:p>
        </p:txBody>
      </p:sp>
      <p:sp>
        <p:nvSpPr>
          <p:cNvPr id="3" name="Titre 1"/>
          <p:cNvSpPr txBox="1">
            <a:spLocks/>
          </p:cNvSpPr>
          <p:nvPr/>
        </p:nvSpPr>
        <p:spPr bwMode="auto">
          <a:xfrm>
            <a:off x="776536" y="3140968"/>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3200" b="1" dirty="0" smtClean="0">
                <a:ln w="11430"/>
                <a:solidFill>
                  <a:schemeClr val="accent2">
                    <a:lumMod val="75000"/>
                  </a:schemeClr>
                </a:solidFill>
                <a:effectLst>
                  <a:outerShdw blurRad="50800" dist="39000" dir="5460000" algn="tl">
                    <a:srgbClr val="000000">
                      <a:alpha val="38000"/>
                    </a:srgbClr>
                  </a:outerShdw>
                </a:effectLst>
              </a:rPr>
              <a:t>Merci de votre attention</a:t>
            </a:r>
            <a:endParaRPr lang="fr-FR" sz="3200" b="1" dirty="0">
              <a:ln w="11430"/>
              <a:solidFill>
                <a:schemeClr val="accent2">
                  <a:lumMod val="75000"/>
                </a:schemeClr>
              </a:solidFill>
              <a:effectLst>
                <a:outerShdw blurRad="50800" dist="39000" dir="5460000" algn="tl">
                  <a:srgbClr val="000000">
                    <a:alpha val="38000"/>
                  </a:srgbClr>
                </a:outerShdw>
              </a:effectLst>
            </a:endParaRPr>
          </a:p>
        </p:txBody>
      </p:sp>
      <p:sp>
        <p:nvSpPr>
          <p:cNvPr id="6" name="ZoneTexte 3"/>
          <p:cNvSpPr txBox="1">
            <a:spLocks noChangeArrowheads="1"/>
          </p:cNvSpPr>
          <p:nvPr/>
        </p:nvSpPr>
        <p:spPr bwMode="auto">
          <a:xfrm>
            <a:off x="1601788" y="6381750"/>
            <a:ext cx="6769100" cy="307777"/>
          </a:xfrm>
          <a:prstGeom prst="rect">
            <a:avLst/>
          </a:prstGeom>
          <a:noFill/>
          <a:ln w="9525">
            <a:noFill/>
            <a:miter lim="800000"/>
            <a:headEnd/>
            <a:tailEnd/>
          </a:ln>
        </p:spPr>
        <p:txBody>
          <a:bodyPr>
            <a:spAutoFit/>
          </a:bodyPr>
          <a:lstStyle/>
          <a:p>
            <a:pPr algn="ctr"/>
            <a:r>
              <a:rPr lang="fr-FR" sz="1400" dirty="0" smtClean="0">
                <a:solidFill>
                  <a:srgbClr val="7F7F7F"/>
                </a:solidFill>
                <a:latin typeface="Calibri" pitchFamily="34" charset="0"/>
              </a:rPr>
              <a:t>D. PETRELLA – IPR STI Versailles</a:t>
            </a:r>
            <a:endParaRPr lang="fr-FR" sz="1400" dirty="0">
              <a:solidFill>
                <a:srgbClr val="7F7F7F"/>
              </a:solidFill>
              <a:latin typeface="Calibri" pitchFamily="34" charset="0"/>
            </a:endParaRPr>
          </a:p>
        </p:txBody>
      </p:sp>
      <p:sp>
        <p:nvSpPr>
          <p:cNvPr id="7" name="ZoneTexte 6"/>
          <p:cNvSpPr txBox="1"/>
          <p:nvPr/>
        </p:nvSpPr>
        <p:spPr>
          <a:xfrm>
            <a:off x="488504" y="0"/>
            <a:ext cx="9417496" cy="1015663"/>
          </a:xfrm>
          <a:prstGeom prst="rect">
            <a:avLst/>
          </a:prstGeom>
          <a:noFill/>
        </p:spPr>
        <p:txBody>
          <a:bodyPr wrap="square" rtlCol="0">
            <a:spAutoFit/>
          </a:bodyPr>
          <a:lstStyle/>
          <a:p>
            <a:pPr algn="ctr"/>
            <a:r>
              <a:rPr lang="fr-FR" sz="2000" dirty="0" smtClean="0">
                <a:latin typeface="+mn-lt"/>
              </a:rPr>
              <a:t>Séminaire inter académique BTS Maintenance des Systèmes </a:t>
            </a:r>
            <a:endParaRPr lang="fr-FR" sz="2000" dirty="0">
              <a:latin typeface="+mn-lt"/>
            </a:endParaRPr>
          </a:p>
          <a:p>
            <a:pPr algn="ctr"/>
            <a:r>
              <a:rPr lang="fr-FR" sz="2000" dirty="0" smtClean="0">
                <a:latin typeface="+mn-lt"/>
              </a:rPr>
              <a:t>Lycée Léonard de Vinci- Levallois Perret</a:t>
            </a:r>
          </a:p>
          <a:p>
            <a:pPr algn="ctr"/>
            <a:r>
              <a:rPr lang="fr-FR" sz="2000" dirty="0" smtClean="0">
                <a:latin typeface="+mn-lt"/>
              </a:rPr>
              <a:t>27 janvier 2015</a:t>
            </a:r>
            <a:endParaRPr lang="fr-FR" sz="2000" dirty="0">
              <a:latin typeface="+mn-lt"/>
            </a:endParaRPr>
          </a:p>
        </p:txBody>
      </p:sp>
    </p:spTree>
    <p:extLst>
      <p:ext uri="{BB962C8B-B14F-4D97-AF65-F5344CB8AC3E}">
        <p14:creationId xmlns:p14="http://schemas.microsoft.com/office/powerpoint/2010/main" val="4150489651"/>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5"/>
          <p:cNvSpPr>
            <a:spLocks noGrp="1"/>
          </p:cNvSpPr>
          <p:nvPr>
            <p:ph type="sldNum" sz="quarter" idx="12"/>
          </p:nvPr>
        </p:nvSpPr>
        <p:spPr/>
        <p:txBody>
          <a:bodyPr/>
          <a:lstStyle/>
          <a:p>
            <a:pPr>
              <a:defRPr/>
            </a:pPr>
            <a:fld id="{12A13009-2F95-4680-9DBC-E7DD6010E3D3}" type="slidenum">
              <a:rPr lang="fr-FR"/>
              <a:pPr>
                <a:defRPr/>
              </a:pPr>
              <a:t>2</a:t>
            </a:fld>
            <a:endParaRPr lang="fr-FR"/>
          </a:p>
        </p:txBody>
      </p:sp>
      <p:sp>
        <p:nvSpPr>
          <p:cNvPr id="18" name="Titre 1"/>
          <p:cNvSpPr txBox="1">
            <a:spLocks/>
          </p:cNvSpPr>
          <p:nvPr/>
        </p:nvSpPr>
        <p:spPr bwMode="auto">
          <a:xfrm>
            <a:off x="632966" y="22225"/>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fr-FR"/>
            </a:defPPr>
            <a:lvl1pPr algn="ctr">
              <a:defRPr sz="3200" b="1">
                <a:ln w="11430"/>
                <a:solidFill>
                  <a:schemeClr val="accent2">
                    <a:lumMod val="75000"/>
                  </a:schemeClr>
                </a:solidFill>
                <a:effectLst>
                  <a:outerShdw blurRad="50800" dist="39000" dir="5460000" algn="tl">
                    <a:srgbClr val="000000">
                      <a:alpha val="38000"/>
                    </a:srgbClr>
                  </a:outerShdw>
                </a:effectLst>
                <a:latin typeface="+mj-lt"/>
                <a:ea typeface="+mj-ea"/>
                <a:cs typeface="+mj-cs"/>
              </a:defRPr>
            </a:lvl1pPr>
          </a:lstStyle>
          <a:p>
            <a:r>
              <a:rPr lang="fr-FR" dirty="0"/>
              <a:t>Les fonctions de la maintenance</a:t>
            </a:r>
          </a:p>
        </p:txBody>
      </p:sp>
      <p:sp>
        <p:nvSpPr>
          <p:cNvPr id="19" name="Rectangle 5"/>
          <p:cNvSpPr>
            <a:spLocks noChangeArrowheads="1"/>
          </p:cNvSpPr>
          <p:nvPr/>
        </p:nvSpPr>
        <p:spPr bwMode="auto">
          <a:xfrm>
            <a:off x="848866" y="908050"/>
            <a:ext cx="8496300" cy="701675"/>
          </a:xfrm>
          <a:prstGeom prst="rect">
            <a:avLst/>
          </a:prstGeom>
          <a:noFill/>
          <a:ln w="9525">
            <a:noFill/>
            <a:miter lim="800000"/>
            <a:headEnd/>
            <a:tailEnd/>
          </a:ln>
        </p:spPr>
        <p:txBody>
          <a:bodyPr>
            <a:spAutoFit/>
          </a:bodyPr>
          <a:lstStyle/>
          <a:p>
            <a:r>
              <a:rPr lang="fr-FR" sz="2000" dirty="0">
                <a:latin typeface="Calibri" pitchFamily="34" charset="0"/>
              </a:rPr>
              <a:t>Le BTS Maintenance donne accès au métier de technicien supérieur en charge de la </a:t>
            </a:r>
            <a:r>
              <a:rPr lang="fr-FR" sz="2000" b="1" dirty="0">
                <a:latin typeface="Calibri" pitchFamily="34" charset="0"/>
              </a:rPr>
              <a:t>maintenance des systèmes.</a:t>
            </a:r>
          </a:p>
        </p:txBody>
      </p:sp>
      <p:sp>
        <p:nvSpPr>
          <p:cNvPr id="20" name="Rectangle 4"/>
          <p:cNvSpPr>
            <a:spLocks noChangeArrowheads="1"/>
          </p:cNvSpPr>
          <p:nvPr/>
        </p:nvSpPr>
        <p:spPr bwMode="auto">
          <a:xfrm>
            <a:off x="3225354" y="4724400"/>
            <a:ext cx="236537" cy="369888"/>
          </a:xfrm>
          <a:prstGeom prst="rect">
            <a:avLst/>
          </a:prstGeom>
          <a:noFill/>
          <a:ln w="9525">
            <a:noFill/>
            <a:miter lim="800000"/>
            <a:headEnd/>
            <a:tailEnd/>
          </a:ln>
        </p:spPr>
        <p:txBody>
          <a:bodyPr wrap="none">
            <a:spAutoFit/>
          </a:bodyPr>
          <a:lstStyle/>
          <a:p>
            <a:r>
              <a:rPr lang="fr-FR" b="1">
                <a:latin typeface="Calibri" pitchFamily="34" charset="0"/>
              </a:rPr>
              <a:t> </a:t>
            </a:r>
            <a:endParaRPr lang="fr-FR"/>
          </a:p>
        </p:txBody>
      </p:sp>
      <p:pic>
        <p:nvPicPr>
          <p:cNvPr id="21" name="Picture 6" descr="http://img707.imageshack.us/img707/9386/eolienne.jpg"/>
          <p:cNvPicPr>
            <a:picLocks noChangeAspect="1" noChangeArrowheads="1"/>
          </p:cNvPicPr>
          <p:nvPr/>
        </p:nvPicPr>
        <p:blipFill rotWithShape="1">
          <a:blip r:embed="rId2">
            <a:extLst/>
          </a:blip>
          <a:srcRect b="8228"/>
          <a:stretch/>
        </p:blipFill>
        <p:spPr bwMode="auto">
          <a:xfrm>
            <a:off x="3656856" y="4437112"/>
            <a:ext cx="2808311" cy="2088232"/>
          </a:xfrm>
          <a:prstGeom prst="rect">
            <a:avLst/>
          </a:prstGeom>
          <a:ln>
            <a:noFill/>
          </a:ln>
          <a:effectLst>
            <a:softEdge rad="112500"/>
          </a:effectLst>
          <a:extLst/>
        </p:spPr>
      </p:pic>
      <p:pic>
        <p:nvPicPr>
          <p:cNvPr id="22" name="Picture 2" descr="http://www.lyceecolbert-tg.org/uploads/pics/BTS-maintenance.jpg"/>
          <p:cNvPicPr>
            <a:picLocks noChangeAspect="1" noChangeArrowheads="1"/>
          </p:cNvPicPr>
          <p:nvPr/>
        </p:nvPicPr>
        <p:blipFill>
          <a:blip r:embed="rId3">
            <a:extLst/>
          </a:blip>
          <a:srcRect/>
          <a:stretch>
            <a:fillRect/>
          </a:stretch>
        </p:blipFill>
        <p:spPr bwMode="auto">
          <a:xfrm>
            <a:off x="2144688" y="2420888"/>
            <a:ext cx="2907691" cy="2016008"/>
          </a:xfrm>
          <a:prstGeom prst="rect">
            <a:avLst/>
          </a:prstGeom>
          <a:ln>
            <a:noFill/>
          </a:ln>
          <a:effectLst>
            <a:softEdge rad="112500"/>
          </a:effectLst>
          <a:extLst/>
        </p:spPr>
      </p:pic>
      <p:pic>
        <p:nvPicPr>
          <p:cNvPr id="23" name="Picture 4" descr="http://www.lesmetiers.net/upload/docs/image/jpeg/2010-08/technicien_frigoriste_480x270.jpg"/>
          <p:cNvPicPr>
            <a:picLocks noChangeAspect="1" noChangeArrowheads="1"/>
          </p:cNvPicPr>
          <p:nvPr/>
        </p:nvPicPr>
        <p:blipFill rotWithShape="1">
          <a:blip r:embed="rId4">
            <a:extLst/>
          </a:blip>
          <a:srcRect l="20148"/>
          <a:stretch/>
        </p:blipFill>
        <p:spPr bwMode="auto">
          <a:xfrm>
            <a:off x="5097016" y="2420888"/>
            <a:ext cx="2808312" cy="1944216"/>
          </a:xfrm>
          <a:prstGeom prst="rect">
            <a:avLst/>
          </a:prstGeom>
          <a:ln>
            <a:noFill/>
          </a:ln>
          <a:effectLst>
            <a:softEdge rad="112500"/>
          </a:effectLst>
          <a:extLst/>
        </p:spPr>
      </p:pic>
      <p:sp>
        <p:nvSpPr>
          <p:cNvPr id="24" name="Ellipse 23"/>
          <p:cNvSpPr/>
          <p:nvPr/>
        </p:nvSpPr>
        <p:spPr>
          <a:xfrm>
            <a:off x="3872880" y="1484784"/>
            <a:ext cx="4292123" cy="1440160"/>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b="1" dirty="0">
                <a:effectLst>
                  <a:outerShdw blurRad="38100" dist="38100" dir="2700000" algn="tl">
                    <a:srgbClr val="000000">
                      <a:alpha val="43137"/>
                    </a:srgbClr>
                  </a:outerShdw>
                </a:effectLst>
              </a:rPr>
              <a:t>la réalisation des interventions de maintenance corrective et préventive </a:t>
            </a:r>
            <a:endParaRPr lang="fr-FR" sz="2000" dirty="0">
              <a:effectLst>
                <a:outerShdw blurRad="38100" dist="38100" dir="2700000" algn="tl">
                  <a:srgbClr val="000000">
                    <a:alpha val="43137"/>
                  </a:srgbClr>
                </a:outerShdw>
              </a:effectLst>
            </a:endParaRPr>
          </a:p>
        </p:txBody>
      </p:sp>
      <p:sp>
        <p:nvSpPr>
          <p:cNvPr id="25" name="Ellipse 24"/>
          <p:cNvSpPr/>
          <p:nvPr/>
        </p:nvSpPr>
        <p:spPr>
          <a:xfrm>
            <a:off x="632520" y="1844824"/>
            <a:ext cx="3096344" cy="1368152"/>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l’amélioration de la sûreté de fonctionnement  </a:t>
            </a:r>
            <a:endParaRPr lang="fr-FR" dirty="0">
              <a:effectLst>
                <a:outerShdw blurRad="38100" dist="38100" dir="2700000" algn="tl">
                  <a:srgbClr val="000000">
                    <a:alpha val="43137"/>
                  </a:srgbClr>
                </a:outerShdw>
              </a:effectLst>
            </a:endParaRPr>
          </a:p>
        </p:txBody>
      </p:sp>
      <p:sp>
        <p:nvSpPr>
          <p:cNvPr id="26" name="Ellipse 25"/>
          <p:cNvSpPr/>
          <p:nvPr/>
        </p:nvSpPr>
        <p:spPr>
          <a:xfrm>
            <a:off x="7185248" y="2636912"/>
            <a:ext cx="2578110" cy="1224136"/>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l’intégration de nouveaux systèmes</a:t>
            </a:r>
            <a:endParaRPr lang="fr-FR" dirty="0">
              <a:effectLst>
                <a:outerShdw blurRad="38100" dist="38100" dir="2700000" algn="tl">
                  <a:srgbClr val="000000">
                    <a:alpha val="43137"/>
                  </a:srgbClr>
                </a:outerShdw>
              </a:effectLst>
            </a:endParaRPr>
          </a:p>
        </p:txBody>
      </p:sp>
      <p:sp>
        <p:nvSpPr>
          <p:cNvPr id="27" name="Ellipse 26"/>
          <p:cNvSpPr/>
          <p:nvPr/>
        </p:nvSpPr>
        <p:spPr>
          <a:xfrm>
            <a:off x="5385048" y="5301208"/>
            <a:ext cx="3024336" cy="1224136"/>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l’organisation des activités de maintenance  </a:t>
            </a:r>
            <a:endParaRPr lang="fr-FR" dirty="0">
              <a:effectLst>
                <a:outerShdw blurRad="38100" dist="38100" dir="2700000" algn="tl">
                  <a:srgbClr val="000000">
                    <a:alpha val="43137"/>
                  </a:srgbClr>
                </a:outerShdw>
              </a:effectLst>
            </a:endParaRPr>
          </a:p>
        </p:txBody>
      </p:sp>
      <p:sp>
        <p:nvSpPr>
          <p:cNvPr id="28" name="Ellipse 27"/>
          <p:cNvSpPr/>
          <p:nvPr/>
        </p:nvSpPr>
        <p:spPr>
          <a:xfrm>
            <a:off x="1352600" y="3429000"/>
            <a:ext cx="2736304" cy="1368152"/>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smtClean="0">
                <a:effectLst>
                  <a:outerShdw blurRad="38100" dist="38100" dir="2700000" algn="tl">
                    <a:srgbClr val="000000">
                      <a:alpha val="43137"/>
                    </a:srgbClr>
                  </a:outerShdw>
                </a:effectLst>
              </a:rPr>
              <a:t>L’amélioration </a:t>
            </a:r>
            <a:r>
              <a:rPr lang="fr-FR" b="1" dirty="0">
                <a:effectLst>
                  <a:outerShdw blurRad="38100" dist="38100" dir="2700000" algn="tl">
                    <a:srgbClr val="000000">
                      <a:alpha val="43137"/>
                    </a:srgbClr>
                  </a:outerShdw>
                </a:effectLst>
              </a:rPr>
              <a:t>de la disponibilité des moyens et leur optimisation </a:t>
            </a:r>
            <a:endParaRPr lang="fr-FR" dirty="0">
              <a:effectLst>
                <a:outerShdw blurRad="38100" dist="38100" dir="2700000" algn="tl">
                  <a:srgbClr val="000000">
                    <a:alpha val="43137"/>
                  </a:srgbClr>
                </a:outerShdw>
              </a:effectLst>
            </a:endParaRPr>
          </a:p>
        </p:txBody>
      </p:sp>
      <p:sp>
        <p:nvSpPr>
          <p:cNvPr id="29" name="Ellipse 28"/>
          <p:cNvSpPr/>
          <p:nvPr/>
        </p:nvSpPr>
        <p:spPr>
          <a:xfrm rot="10800000" flipV="1">
            <a:off x="1723030" y="5013176"/>
            <a:ext cx="2544120" cy="1368152"/>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l’animation et l’encadrement des équipes d’intervention</a:t>
            </a:r>
            <a:endParaRPr lang="fr-FR" dirty="0">
              <a:effectLst>
                <a:outerShdw blurRad="38100" dist="38100" dir="2700000" algn="tl">
                  <a:srgbClr val="000000">
                    <a:alpha val="43137"/>
                  </a:srgbClr>
                </a:outerShdw>
              </a:effectLst>
            </a:endParaRPr>
          </a:p>
        </p:txBody>
      </p:sp>
      <p:sp>
        <p:nvSpPr>
          <p:cNvPr id="30" name="Ellipse 29"/>
          <p:cNvSpPr/>
          <p:nvPr/>
        </p:nvSpPr>
        <p:spPr>
          <a:xfrm>
            <a:off x="6321152" y="3933056"/>
            <a:ext cx="2467777" cy="1224136"/>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l’évaluation des coûts de maintenance</a:t>
            </a:r>
            <a:endParaRPr lang="fr-F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666703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bwMode="auto">
          <a:xfrm>
            <a:off x="457349" y="27757"/>
            <a:ext cx="9417050" cy="66493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endParaRPr lang="fr-FR" sz="1800" b="1" dirty="0" smtClean="0">
              <a:ln w="11430"/>
              <a:effectLst>
                <a:outerShdw blurRad="50800" dist="39000" dir="5460000" algn="tl">
                  <a:srgbClr val="000000">
                    <a:alpha val="38000"/>
                  </a:srgbClr>
                </a:outerShdw>
              </a:effectLst>
            </a:endParaRPr>
          </a:p>
        </p:txBody>
      </p:sp>
      <p:sp>
        <p:nvSpPr>
          <p:cNvPr id="31" name="Rectangle 30"/>
          <p:cNvSpPr/>
          <p:nvPr/>
        </p:nvSpPr>
        <p:spPr>
          <a:xfrm>
            <a:off x="488504" y="11857"/>
            <a:ext cx="9289032"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Des activités et des tâches professionnelles très communes</a:t>
            </a:r>
          </a:p>
        </p:txBody>
      </p:sp>
      <p:graphicFrame>
        <p:nvGraphicFramePr>
          <p:cNvPr id="6" name="Tableau 5"/>
          <p:cNvGraphicFramePr>
            <a:graphicFrameLocks noGrp="1"/>
          </p:cNvGraphicFramePr>
          <p:nvPr>
            <p:extLst>
              <p:ext uri="{D42A27DB-BD31-4B8C-83A1-F6EECF244321}">
                <p14:modId xmlns:p14="http://schemas.microsoft.com/office/powerpoint/2010/main" val="2507985983"/>
              </p:ext>
            </p:extLst>
          </p:nvPr>
        </p:nvGraphicFramePr>
        <p:xfrm>
          <a:off x="632522" y="656950"/>
          <a:ext cx="9073006" cy="2520002"/>
        </p:xfrm>
        <a:graphic>
          <a:graphicData uri="http://schemas.openxmlformats.org/drawingml/2006/table">
            <a:tbl>
              <a:tblPr>
                <a:tableStyleId>{5940675A-B579-460E-94D1-54222C63F5DA}</a:tableStyleId>
              </a:tblPr>
              <a:tblGrid>
                <a:gridCol w="432046"/>
                <a:gridCol w="1512168"/>
                <a:gridCol w="360041"/>
                <a:gridCol w="5688631"/>
                <a:gridCol w="360040"/>
                <a:gridCol w="360040"/>
                <a:gridCol w="360040"/>
              </a:tblGrid>
              <a:tr h="1035862">
                <a:tc gridSpan="2">
                  <a:txBody>
                    <a:bodyPr/>
                    <a:lstStyle/>
                    <a:p>
                      <a:pPr algn="ctr" hangingPunct="0">
                        <a:spcAft>
                          <a:spcPts val="0"/>
                        </a:spcAft>
                      </a:pPr>
                      <a:r>
                        <a:rPr lang="fr-FR" sz="2000" dirty="0">
                          <a:effectLst/>
                        </a:rPr>
                        <a:t> </a:t>
                      </a:r>
                      <a:r>
                        <a:rPr lang="fr-FR" sz="2000" dirty="0" smtClean="0">
                          <a:effectLst/>
                        </a:rPr>
                        <a:t> 7 activités</a:t>
                      </a:r>
                      <a:endParaRPr lang="fr-FR" sz="2000" b="1" dirty="0">
                        <a:solidFill>
                          <a:schemeClr val="tx1"/>
                        </a:solidFill>
                        <a:effectLst/>
                        <a:latin typeface="Times New Roman"/>
                      </a:endParaRPr>
                    </a:p>
                  </a:txBody>
                  <a:tcPr marL="44450" marR="44450" marT="0" marB="0" anchor="ctr">
                    <a:solidFill>
                      <a:schemeClr val="accent2">
                        <a:lumMod val="40000"/>
                        <a:lumOff val="60000"/>
                      </a:schemeClr>
                    </a:solidFill>
                  </a:tcPr>
                </a:tc>
                <a:tc hMerge="1">
                  <a:txBody>
                    <a:bodyPr/>
                    <a:lstStyle/>
                    <a:p>
                      <a:pPr algn="ctr" hangingPunct="0">
                        <a:spcAft>
                          <a:spcPts val="0"/>
                        </a:spcAft>
                      </a:pPr>
                      <a:endParaRPr lang="fr-FR" sz="2000" b="1" dirty="0">
                        <a:effectLst/>
                        <a:latin typeface="Times New Roman"/>
                      </a:endParaRPr>
                    </a:p>
                  </a:txBody>
                  <a:tcPr marL="44450" marR="44450" marT="0" marB="0" anchor="ctr"/>
                </a:tc>
                <a:tc gridSpan="2">
                  <a:txBody>
                    <a:bodyPr/>
                    <a:lstStyle/>
                    <a:p>
                      <a:pPr algn="ctr" hangingPunct="0">
                        <a:spcAft>
                          <a:spcPts val="0"/>
                        </a:spcAft>
                      </a:pPr>
                      <a:r>
                        <a:rPr lang="fr-FR" sz="2000" dirty="0" smtClean="0">
                          <a:effectLst/>
                        </a:rPr>
                        <a:t> 17 tâches associés</a:t>
                      </a:r>
                      <a:endParaRPr lang="fr-FR" sz="2000" b="1" dirty="0">
                        <a:solidFill>
                          <a:schemeClr val="tx1"/>
                        </a:solidFill>
                        <a:effectLst/>
                        <a:latin typeface="Times New Roman"/>
                      </a:endParaRPr>
                    </a:p>
                  </a:txBody>
                  <a:tcPr marL="44450" marR="44450" marT="0" marB="0" anchor="ctr">
                    <a:solidFill>
                      <a:schemeClr val="accent2">
                        <a:lumMod val="40000"/>
                        <a:lumOff val="60000"/>
                      </a:schemeClr>
                    </a:solidFill>
                  </a:tcPr>
                </a:tc>
                <a:tc hMerge="1">
                  <a:txBody>
                    <a:bodyPr/>
                    <a:lstStyle/>
                    <a:p>
                      <a:endParaRPr lang="fr-FR"/>
                    </a:p>
                  </a:txBody>
                  <a:tcPr/>
                </a:tc>
                <a:tc>
                  <a:txBody>
                    <a:bodyPr/>
                    <a:lstStyle/>
                    <a:p>
                      <a:pPr indent="15875" algn="ctr" hangingPunct="0">
                        <a:spcAft>
                          <a:spcPts val="0"/>
                        </a:spcAft>
                      </a:pPr>
                      <a:r>
                        <a:rPr lang="fr-FR" sz="1200" b="1" dirty="0" smtClean="0">
                          <a:effectLst/>
                        </a:rPr>
                        <a:t>Industriels</a:t>
                      </a:r>
                      <a:endParaRPr lang="fr-FR" sz="1200" b="1" i="1" dirty="0">
                        <a:solidFill>
                          <a:schemeClr val="tx1"/>
                        </a:solidFill>
                        <a:effectLst/>
                        <a:latin typeface="Times New Roman"/>
                      </a:endParaRPr>
                    </a:p>
                  </a:txBody>
                  <a:tcPr marL="44450" marR="44450" marT="0" marB="0" vert="vert270" anchor="ctr">
                    <a:solidFill>
                      <a:schemeClr val="accent2">
                        <a:lumMod val="40000"/>
                        <a:lumOff val="60000"/>
                      </a:schemeClr>
                    </a:solidFill>
                  </a:tcPr>
                </a:tc>
                <a:tc>
                  <a:txBody>
                    <a:bodyPr/>
                    <a:lstStyle/>
                    <a:p>
                      <a:pPr algn="ctr" hangingPunct="0">
                        <a:spcAft>
                          <a:spcPts val="0"/>
                        </a:spcAft>
                      </a:pPr>
                      <a:r>
                        <a:rPr lang="fr-FR" sz="1200" b="1" dirty="0" smtClean="0">
                          <a:effectLst/>
                        </a:rPr>
                        <a:t>Énergétiques</a:t>
                      </a:r>
                      <a:endParaRPr lang="fr-FR" sz="1200" b="1" i="1" dirty="0">
                        <a:solidFill>
                          <a:schemeClr val="tx1"/>
                        </a:solidFill>
                        <a:effectLst/>
                        <a:latin typeface="Times New Roman"/>
                      </a:endParaRPr>
                    </a:p>
                  </a:txBody>
                  <a:tcPr marL="44450" marR="44450" marT="0" marB="0" vert="vert270" anchor="ctr">
                    <a:solidFill>
                      <a:schemeClr val="accent2">
                        <a:lumMod val="40000"/>
                        <a:lumOff val="60000"/>
                      </a:schemeClr>
                    </a:solidFill>
                  </a:tcPr>
                </a:tc>
                <a:tc>
                  <a:txBody>
                    <a:bodyPr/>
                    <a:lstStyle/>
                    <a:p>
                      <a:pPr indent="15875" algn="ctr" hangingPunct="0">
                        <a:spcAft>
                          <a:spcPts val="0"/>
                        </a:spcAft>
                      </a:pPr>
                      <a:r>
                        <a:rPr lang="fr-FR" sz="1200" b="1" dirty="0" smtClean="0">
                          <a:effectLst/>
                        </a:rPr>
                        <a:t>Éoliens</a:t>
                      </a:r>
                      <a:endParaRPr lang="fr-FR" sz="1200" b="1" i="1" dirty="0">
                        <a:solidFill>
                          <a:schemeClr val="tx1"/>
                        </a:solidFill>
                        <a:effectLst/>
                        <a:latin typeface="Times New Roman"/>
                      </a:endParaRPr>
                    </a:p>
                  </a:txBody>
                  <a:tcPr marL="44450" marR="44450" marT="0" marB="0" vert="vert270" anchor="ctr">
                    <a:solidFill>
                      <a:schemeClr val="accent2">
                        <a:lumMod val="40000"/>
                        <a:lumOff val="60000"/>
                      </a:schemeClr>
                    </a:solidFill>
                  </a:tcPr>
                </a:tc>
              </a:tr>
              <a:tr h="212020">
                <a:tc rowSpan="4">
                  <a:txBody>
                    <a:bodyPr/>
                    <a:lstStyle/>
                    <a:p>
                      <a:pPr algn="ctr" hangingPunct="0">
                        <a:spcAft>
                          <a:spcPts val="0"/>
                        </a:spcAft>
                      </a:pPr>
                      <a:r>
                        <a:rPr lang="fr-FR" sz="1400" b="1" dirty="0">
                          <a:effectLst/>
                        </a:rPr>
                        <a:t>A1</a:t>
                      </a:r>
                      <a:endParaRPr lang="fr-FR" sz="1400" b="1" dirty="0">
                        <a:effectLst/>
                        <a:latin typeface="Times New Roman"/>
                      </a:endParaRPr>
                    </a:p>
                  </a:txBody>
                  <a:tcPr marL="44450" marR="44450" marT="0" marB="0" anchor="ctr">
                    <a:solidFill>
                      <a:schemeClr val="accent2">
                        <a:lumMod val="20000"/>
                        <a:lumOff val="80000"/>
                      </a:schemeClr>
                    </a:solidFill>
                  </a:tcPr>
                </a:tc>
                <a:tc rowSpan="4">
                  <a:txBody>
                    <a:bodyPr/>
                    <a:lstStyle/>
                    <a:p>
                      <a:pPr algn="ctr" hangingPunct="0">
                        <a:spcBef>
                          <a:spcPts val="400"/>
                        </a:spcBef>
                        <a:spcAft>
                          <a:spcPts val="0"/>
                        </a:spcAft>
                      </a:pPr>
                      <a:r>
                        <a:rPr lang="fr-FR" sz="1400" b="1" dirty="0">
                          <a:effectLst/>
                        </a:rPr>
                        <a:t>MAINTENANCE CORRECTIVE</a:t>
                      </a:r>
                      <a:endParaRPr lang="fr-FR" sz="1400" b="1" dirty="0">
                        <a:effectLst/>
                        <a:latin typeface="Times New Roman"/>
                      </a:endParaRPr>
                    </a:p>
                  </a:txBody>
                  <a:tcPr marL="44450" marR="44450" marT="0" marB="0" anchor="ctr">
                    <a:solidFill>
                      <a:schemeClr val="accent2">
                        <a:lumMod val="20000"/>
                        <a:lumOff val="80000"/>
                      </a:schemeClr>
                    </a:solidFill>
                  </a:tcPr>
                </a:tc>
                <a:tc>
                  <a:txBody>
                    <a:bodyPr/>
                    <a:lstStyle/>
                    <a:p>
                      <a:pPr algn="r">
                        <a:spcAft>
                          <a:spcPts val="0"/>
                        </a:spcAft>
                      </a:pPr>
                      <a:r>
                        <a:rPr lang="fr-FR" sz="1200" dirty="0">
                          <a:effectLst/>
                        </a:rPr>
                        <a:t>1.1.</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pPr>
                      <a:r>
                        <a:rPr lang="fr-FR" sz="1200" dirty="0">
                          <a:effectLst/>
                        </a:rPr>
                        <a:t>Diagnostiquer les pannes </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pPr>
                      <a:r>
                        <a:rPr lang="fr-FR" sz="1200" dirty="0">
                          <a:effectLst/>
                        </a:rPr>
                        <a:t>1.2.</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pPr>
                      <a:r>
                        <a:rPr lang="fr-FR" sz="1200" dirty="0">
                          <a:effectLst/>
                        </a:rPr>
                        <a:t>Préparer les interventions </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pPr>
                      <a:r>
                        <a:rPr lang="fr-FR" sz="1200" dirty="0">
                          <a:effectLst/>
                        </a:rPr>
                        <a:t>1.3.</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pPr>
                      <a:r>
                        <a:rPr lang="fr-FR" sz="1200" dirty="0">
                          <a:effectLst/>
                        </a:rPr>
                        <a:t>Effectuer les actions correctives</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pPr>
                      <a:r>
                        <a:rPr lang="fr-FR" sz="1200" dirty="0">
                          <a:effectLst/>
                        </a:rPr>
                        <a:t>1.4.</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pPr>
                      <a:r>
                        <a:rPr lang="fr-FR" sz="1200" dirty="0">
                          <a:effectLst/>
                        </a:rPr>
                        <a:t>Remettre en service</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rowSpan="3">
                  <a:txBody>
                    <a:bodyPr/>
                    <a:lstStyle/>
                    <a:p>
                      <a:pPr algn="ctr">
                        <a:spcAft>
                          <a:spcPts val="0"/>
                        </a:spcAft>
                      </a:pPr>
                      <a:r>
                        <a:rPr lang="fr-FR" sz="1400" b="1" cap="all" dirty="0">
                          <a:effectLst/>
                        </a:rPr>
                        <a:t>A2</a:t>
                      </a:r>
                      <a:endParaRPr lang="fr-FR" sz="1400" b="1" cap="all" dirty="0">
                        <a:effectLst/>
                        <a:latin typeface="Times New Roman"/>
                      </a:endParaRPr>
                    </a:p>
                  </a:txBody>
                  <a:tcPr marL="44450" marR="44450" marT="0" marB="0" anchor="ctr">
                    <a:solidFill>
                      <a:schemeClr val="accent2">
                        <a:lumMod val="20000"/>
                        <a:lumOff val="80000"/>
                      </a:schemeClr>
                    </a:solidFill>
                  </a:tcPr>
                </a:tc>
                <a:tc rowSpan="3">
                  <a:txBody>
                    <a:bodyPr/>
                    <a:lstStyle/>
                    <a:p>
                      <a:pPr algn="ctr">
                        <a:spcBef>
                          <a:spcPts val="400"/>
                        </a:spcBef>
                        <a:spcAft>
                          <a:spcPts val="0"/>
                        </a:spcAft>
                      </a:pPr>
                      <a:r>
                        <a:rPr lang="fr-FR" sz="1400" b="1" cap="all" dirty="0">
                          <a:effectLst/>
                        </a:rPr>
                        <a:t>maintenance </a:t>
                      </a:r>
                      <a:r>
                        <a:rPr lang="fr-FR" sz="1400" b="1" cap="all" dirty="0" smtClean="0">
                          <a:effectLst/>
                        </a:rPr>
                        <a:t>préventive</a:t>
                      </a:r>
                      <a:endParaRPr lang="fr-FR" sz="1400" b="1" cap="all" dirty="0">
                        <a:effectLst/>
                        <a:latin typeface="Times New Roman"/>
                      </a:endParaRPr>
                    </a:p>
                  </a:txBody>
                  <a:tcPr marL="44450" marR="44450" marT="0" marB="0" anchor="ctr">
                    <a:solidFill>
                      <a:schemeClr val="accent2">
                        <a:lumMod val="20000"/>
                        <a:lumOff val="80000"/>
                      </a:schemeClr>
                    </a:solidFill>
                  </a:tcPr>
                </a:tc>
                <a:tc>
                  <a:txBody>
                    <a:bodyPr/>
                    <a:lstStyle/>
                    <a:p>
                      <a:pPr algn="r">
                        <a:spcAft>
                          <a:spcPts val="0"/>
                        </a:spcAft>
                        <a:tabLst>
                          <a:tab pos="457200" algn="l"/>
                        </a:tabLst>
                      </a:pPr>
                      <a:r>
                        <a:rPr lang="fr-FR" sz="1200" dirty="0">
                          <a:effectLst/>
                        </a:rPr>
                        <a:t>2.1.</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tabLst>
                          <a:tab pos="457200" algn="l"/>
                        </a:tabLst>
                      </a:pPr>
                      <a:r>
                        <a:rPr lang="fr-FR" sz="1200" dirty="0">
                          <a:effectLst/>
                        </a:rPr>
                        <a:t>Définir et/ou planifier la maintenance préventive</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tabLst>
                          <a:tab pos="457200" algn="l"/>
                        </a:tabLst>
                      </a:pPr>
                      <a:r>
                        <a:rPr lang="fr-FR" sz="1200" dirty="0">
                          <a:effectLst/>
                        </a:rPr>
                        <a:t>2.2.</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tabLst>
                          <a:tab pos="457200" algn="l"/>
                        </a:tabLst>
                      </a:pPr>
                      <a:r>
                        <a:rPr lang="fr-FR" sz="1200" dirty="0">
                          <a:effectLst/>
                        </a:rPr>
                        <a:t>Mettre en œuvre le plan de maintenance préventive</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tabLst>
                          <a:tab pos="457200" algn="l"/>
                        </a:tabLst>
                      </a:pPr>
                      <a:r>
                        <a:rPr lang="fr-FR" sz="1200" dirty="0">
                          <a:effectLst/>
                        </a:rPr>
                        <a:t>2.3.</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tabLst>
                          <a:tab pos="457200" algn="l"/>
                        </a:tabLst>
                      </a:pPr>
                      <a:r>
                        <a:rPr lang="fr-FR" sz="1200" dirty="0">
                          <a:effectLst/>
                        </a:rPr>
                        <a:t>Exploiter les informations recueillies</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bl>
          </a:graphicData>
        </a:graphic>
      </p:graphicFrame>
      <p:graphicFrame>
        <p:nvGraphicFramePr>
          <p:cNvPr id="8" name="Group 103"/>
          <p:cNvGraphicFramePr>
            <a:graphicFrameLocks noGrp="1"/>
          </p:cNvGraphicFramePr>
          <p:nvPr>
            <p:extLst>
              <p:ext uri="{D42A27DB-BD31-4B8C-83A1-F6EECF244321}">
                <p14:modId xmlns:p14="http://schemas.microsoft.com/office/powerpoint/2010/main" val="54244239"/>
              </p:ext>
            </p:extLst>
          </p:nvPr>
        </p:nvGraphicFramePr>
        <p:xfrm>
          <a:off x="632516" y="3212976"/>
          <a:ext cx="9073012" cy="2400743"/>
        </p:xfrm>
        <a:graphic>
          <a:graphicData uri="http://schemas.openxmlformats.org/drawingml/2006/table">
            <a:tbl>
              <a:tblPr>
                <a:tableStyleId>{5940675A-B579-460E-94D1-54222C63F5DA}</a:tableStyleId>
              </a:tblPr>
              <a:tblGrid>
                <a:gridCol w="432052"/>
                <a:gridCol w="1512168"/>
                <a:gridCol w="360038"/>
                <a:gridCol w="5688634"/>
                <a:gridCol w="360040"/>
                <a:gridCol w="360040"/>
                <a:gridCol w="360040"/>
              </a:tblGrid>
              <a:tr h="24251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A3</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rowSpan="3">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400" b="1" u="none" strike="noStrike" cap="none" normalizeH="0" baseline="0" dirty="0" smtClean="0">
                          <a:ln>
                            <a:noFill/>
                          </a:ln>
                          <a:effectLst/>
                        </a:rPr>
                        <a:t>AMÉLIORATION</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3.1.</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Proposer ou définir des axes d’amélioration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42510">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3.2.</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Proposer et/ou concevoir des solutions d’amélioration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71731">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3.3.</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Mettre en œuvre les solutions d’amélioration, assurer le suivi des travaux</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359217">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A4</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rowSpan="2">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400" b="1" u="none" strike="noStrike" cap="none" normalizeH="0" baseline="0" dirty="0" smtClean="0">
                          <a:ln>
                            <a:noFill/>
                          </a:ln>
                          <a:effectLst/>
                        </a:rPr>
                        <a:t>INTÉGRATION</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smtClean="0">
                          <a:ln>
                            <a:noFill/>
                          </a:ln>
                          <a:effectLst/>
                        </a:rPr>
                        <a:t>4.1.</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dirty="0" smtClean="0">
                          <a:ln>
                            <a:noFill/>
                          </a:ln>
                          <a:effectLst/>
                        </a:rPr>
                        <a:t>Contribuer à la prise en compte des contraintes de maintenance lors de l’évolution de l’installation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81921">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smtClean="0">
                          <a:ln>
                            <a:noFill/>
                          </a:ln>
                          <a:effectLst/>
                        </a:rPr>
                        <a:t>4.2.</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dirty="0" smtClean="0">
                          <a:ln>
                            <a:noFill/>
                          </a:ln>
                          <a:effectLst/>
                        </a:rPr>
                        <a:t>Préparer et participer à la réception et à la mise en service des nouveaux biens</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4251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A5</a:t>
                      </a:r>
                      <a:endParaRPr kumimoji="0" lang="fr-FR" sz="1400" b="1" i="0" u="none" strike="noStrike" cap="none" normalizeH="0" baseline="0" dirty="0" smtClean="0">
                        <a:ln>
                          <a:noFill/>
                        </a:ln>
                        <a:solidFill>
                          <a:srgbClr val="000000"/>
                        </a:solidFill>
                        <a:effectLst/>
                        <a:latin typeface="Times New Roman" pitchFamily="18" charset="0"/>
                      </a:endParaRPr>
                    </a:p>
                  </a:txBody>
                  <a:tcPr marL="44450" marR="44450" marT="0" marB="0" anchor="ctr" horzOverflow="overflow">
                    <a:solidFill>
                      <a:schemeClr val="accent6">
                        <a:lumMod val="40000"/>
                        <a:lumOff val="60000"/>
                      </a:schemeClr>
                    </a:solidFill>
                  </a:tcPr>
                </a:tc>
                <a:tc rowSpan="2">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400" b="1" u="none" strike="noStrike" cap="none" normalizeH="0" baseline="0" dirty="0" smtClean="0">
                          <a:ln>
                            <a:noFill/>
                          </a:ln>
                          <a:effectLst/>
                        </a:rPr>
                        <a:t>ORGANISATION</a:t>
                      </a:r>
                      <a:endParaRPr kumimoji="0" lang="fr-FR" sz="1400" b="1" i="0" u="none" strike="noStrike" cap="none" normalizeH="0" baseline="0" dirty="0" smtClean="0">
                        <a:ln>
                          <a:noFill/>
                        </a:ln>
                        <a:solidFill>
                          <a:srgbClr val="000000"/>
                        </a:solidFill>
                        <a:effectLst/>
                        <a:latin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smtClean="0">
                          <a:ln>
                            <a:noFill/>
                          </a:ln>
                          <a:effectLst/>
                        </a:rPr>
                        <a:t>5.1.</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dirty="0" smtClean="0">
                          <a:ln>
                            <a:noFill/>
                          </a:ln>
                          <a:effectLst/>
                        </a:rPr>
                        <a:t>Définir la stratégie de maintenance</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68781">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5.2.</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Mettre en place et/ou optimiser l’organisation des activités de maintenance</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4251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A6</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rowSpan="2">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400" b="1" u="none" strike="noStrike" cap="none" normalizeH="0" baseline="0" dirty="0" smtClean="0">
                          <a:ln>
                            <a:noFill/>
                          </a:ln>
                          <a:effectLst/>
                        </a:rPr>
                        <a:t>COMMUNICATION</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6.1.</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Assurer la communication interne et externe au service maintenance</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42510">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6.2.</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Participer à une réunion de progrès</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bl>
          </a:graphicData>
        </a:graphic>
      </p:graphicFrame>
      <p:graphicFrame>
        <p:nvGraphicFramePr>
          <p:cNvPr id="9" name="Group 104"/>
          <p:cNvGraphicFramePr>
            <a:graphicFrameLocks noGrp="1"/>
          </p:cNvGraphicFramePr>
          <p:nvPr>
            <p:extLst>
              <p:ext uri="{D42A27DB-BD31-4B8C-83A1-F6EECF244321}">
                <p14:modId xmlns:p14="http://schemas.microsoft.com/office/powerpoint/2010/main" val="4180815089"/>
              </p:ext>
            </p:extLst>
          </p:nvPr>
        </p:nvGraphicFramePr>
        <p:xfrm>
          <a:off x="632517" y="5661248"/>
          <a:ext cx="9073009" cy="936104"/>
        </p:xfrm>
        <a:graphic>
          <a:graphicData uri="http://schemas.openxmlformats.org/drawingml/2006/table">
            <a:tbl>
              <a:tblPr>
                <a:tableStyleId>{5940675A-B579-460E-94D1-54222C63F5DA}</a:tableStyleId>
              </a:tblPr>
              <a:tblGrid>
                <a:gridCol w="432051"/>
                <a:gridCol w="1512168"/>
                <a:gridCol w="360039"/>
                <a:gridCol w="5688633"/>
                <a:gridCol w="360040"/>
                <a:gridCol w="360040"/>
                <a:gridCol w="360038"/>
              </a:tblGrid>
              <a:tr h="264318">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A7</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3">
                        <a:lumMod val="20000"/>
                        <a:lumOff val="80000"/>
                      </a:schemeClr>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CONDUITE D’UNE INSTALLATION</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3">
                        <a:lumMod val="20000"/>
                        <a:lumOff val="80000"/>
                      </a:schemeClr>
                    </a:solidFill>
                  </a:tcPr>
                </a:tc>
                <a:tc>
                  <a:txBody>
                    <a:bodyPr/>
                    <a:lstStyle/>
                    <a:p>
                      <a:pPr marL="287338" marR="0" lvl="0" indent="-287338" algn="r"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7.1.</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just"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Effectuer la mise en fonctionnement et l’arrêt du bien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23894">
                <a:tc vMerge="1">
                  <a:txBody>
                    <a:bodyPr/>
                    <a:lstStyle/>
                    <a:p>
                      <a:endParaRPr lang="fr-FR"/>
                    </a:p>
                  </a:txBody>
                  <a:tcPr/>
                </a:tc>
                <a:tc vMerge="1">
                  <a:txBody>
                    <a:bodyPr/>
                    <a:lstStyle/>
                    <a:p>
                      <a:endParaRPr lang="fr-FR"/>
                    </a:p>
                  </a:txBody>
                  <a:tcPr/>
                </a:tc>
                <a:tc>
                  <a:txBody>
                    <a:bodyPr/>
                    <a:lstStyle/>
                    <a:p>
                      <a:pPr marL="287338" marR="0" lvl="0" indent="-287338" algn="r"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7.2.</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just"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Effectuer les réglages et les paramétrages</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23894">
                <a:tc vMerge="1">
                  <a:txBody>
                    <a:bodyPr/>
                    <a:lstStyle/>
                    <a:p>
                      <a:endParaRPr lang="fr-FR"/>
                    </a:p>
                  </a:txBody>
                  <a:tcPr/>
                </a:tc>
                <a:tc vMerge="1">
                  <a:txBody>
                    <a:bodyPr/>
                    <a:lstStyle/>
                    <a:p>
                      <a:endParaRPr lang="fr-FR"/>
                    </a:p>
                  </a:txBody>
                  <a:tcPr/>
                </a:tc>
                <a:tc>
                  <a:txBody>
                    <a:bodyPr/>
                    <a:lstStyle/>
                    <a:p>
                      <a:pPr marL="287338" marR="0" lvl="0" indent="-287338" algn="r"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7.3.</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just"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Assurer la conduite en mode dégradé</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23998">
                <a:tc vMerge="1">
                  <a:txBody>
                    <a:bodyPr/>
                    <a:lstStyle/>
                    <a:p>
                      <a:endParaRPr lang="fr-FR"/>
                    </a:p>
                  </a:txBody>
                  <a:tcPr/>
                </a:tc>
                <a:tc vMerge="1">
                  <a:txBody>
                    <a:bodyPr/>
                    <a:lstStyle/>
                    <a:p>
                      <a:endParaRPr lang="fr-FR"/>
                    </a:p>
                  </a:txBody>
                  <a:tcPr/>
                </a:tc>
                <a:tc>
                  <a:txBody>
                    <a:bodyPr/>
                    <a:lstStyle/>
                    <a:p>
                      <a:pPr marL="287338" marR="0" lvl="0" indent="-287338" algn="r"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7.4.</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just"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Surveiller et contrôler le fonctionnement du bien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bl>
          </a:graphicData>
        </a:graphic>
      </p:graphicFrame>
    </p:spTree>
    <p:extLst>
      <p:ext uri="{BB962C8B-B14F-4D97-AF65-F5344CB8AC3E}">
        <p14:creationId xmlns:p14="http://schemas.microsoft.com/office/powerpoint/2010/main" val="3128911276"/>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5"/>
          <p:cNvSpPr>
            <a:spLocks noGrp="1"/>
          </p:cNvSpPr>
          <p:nvPr>
            <p:ph type="sldNum" sz="quarter" idx="12"/>
          </p:nvPr>
        </p:nvSpPr>
        <p:spPr>
          <a:xfrm>
            <a:off x="7099300" y="6251278"/>
            <a:ext cx="2311400" cy="365125"/>
          </a:xfrm>
        </p:spPr>
        <p:txBody>
          <a:bodyPr/>
          <a:lstStyle/>
          <a:p>
            <a:pPr>
              <a:defRPr/>
            </a:pPr>
            <a:fld id="{400437E0-DB9A-47C3-900F-59E0887CF937}" type="slidenum">
              <a:rPr lang="fr-FR"/>
              <a:pPr>
                <a:defRPr/>
              </a:pPr>
              <a:t>4</a:t>
            </a:fld>
            <a:endParaRPr lang="fr-FR"/>
          </a:p>
        </p:txBody>
      </p:sp>
      <p:graphicFrame>
        <p:nvGraphicFramePr>
          <p:cNvPr id="12" name="Group 486"/>
          <p:cNvGraphicFramePr>
            <a:graphicFrameLocks noGrp="1"/>
          </p:cNvGraphicFramePr>
          <p:nvPr>
            <p:extLst>
              <p:ext uri="{D42A27DB-BD31-4B8C-83A1-F6EECF244321}">
                <p14:modId xmlns:p14="http://schemas.microsoft.com/office/powerpoint/2010/main" val="560738387"/>
              </p:ext>
            </p:extLst>
          </p:nvPr>
        </p:nvGraphicFramePr>
        <p:xfrm>
          <a:off x="2720751" y="620688"/>
          <a:ext cx="7056785" cy="5943600"/>
        </p:xfrm>
        <a:graphic>
          <a:graphicData uri="http://schemas.openxmlformats.org/drawingml/2006/table">
            <a:tbl>
              <a:tblPr>
                <a:effectLst>
                  <a:outerShdw blurRad="50800" dist="38100" dir="2700000" algn="tl" rotWithShape="0">
                    <a:prstClr val="black">
                      <a:alpha val="40000"/>
                    </a:prstClr>
                  </a:outerShdw>
                </a:effectLst>
              </a:tblPr>
              <a:tblGrid>
                <a:gridCol w="432048"/>
                <a:gridCol w="1512169"/>
                <a:gridCol w="504056"/>
                <a:gridCol w="4608512"/>
              </a:tblGrid>
              <a:tr h="180975">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C1</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Réaliser les interventions de maintenance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C11</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Diagnostiquer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les pannes</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28588">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C12</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Réparer, dépanner </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et éventuellement</a:t>
                      </a: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 remettre</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 en service</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57163">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C13</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Réaliser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des opérations de surveillance et d’inspection et/ou de maintenance préventive</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0338">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C14</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Réaliser </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des travaux d’amélioration, </a:t>
                      </a: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réceptionner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un nouveau bien</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C15</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Identifier</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 les risques pour les personnes ou l’environnement, </a:t>
                      </a: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définir </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et </a:t>
                      </a: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respecter</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 les mesures de prévention adaptées</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C2</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Analyser le fonctionnement du bien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C21</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Analyser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la fiabilité, la maintenabilité et la sécurité</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3970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C22</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Analyser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l'organisation fonctionnelle, structurelle et temporelle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57163">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C23</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Identifier et caractériser </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la chaîne d’énergie </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C24</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Identifier et caractériser </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la chaîne d’information</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C3</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Organiser l’activité de maintenance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C31</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Organiser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la stratégie et la logistique de maintenance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30175">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C32</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Préparer </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les interventions de maintenance corrective et préventive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C33</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Préparer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les travaux d’amélioration ou d’intégration d’un nouveau bien</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171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C4</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Concevoir des solutions techniques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C41</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Proposer et/ou concevoir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des solutions pluritechniques d’amélioration</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14922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C5</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Communiquer les informations techniques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C51</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Rédiger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des comptes rendus et </a:t>
                      </a: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renseigner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les outils de maintenance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C52</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Présenter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une activité de maintenance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C53</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Exposer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oralement une solution technique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404544">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C6</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Conduire un bien et optimiser son exploitation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C61*</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Assurer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la mise en service et l’arrêt </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C62*</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Réaliser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la conduite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bl>
          </a:graphicData>
        </a:graphic>
      </p:graphicFrame>
      <p:sp>
        <p:nvSpPr>
          <p:cNvPr id="13" name="Rectangle 487"/>
          <p:cNvSpPr>
            <a:spLocks noChangeArrowheads="1"/>
          </p:cNvSpPr>
          <p:nvPr/>
        </p:nvSpPr>
        <p:spPr bwMode="auto">
          <a:xfrm>
            <a:off x="704527" y="179348"/>
            <a:ext cx="8784977" cy="3693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n-lt"/>
                <a:ea typeface="+mj-ea"/>
                <a:cs typeface="+mj-cs"/>
              </a:rPr>
              <a:t>Les 6 compétences terminales – les 18 compétences secondaires</a:t>
            </a:r>
          </a:p>
        </p:txBody>
      </p:sp>
      <p:graphicFrame>
        <p:nvGraphicFramePr>
          <p:cNvPr id="14" name="Tableau 13"/>
          <p:cNvGraphicFramePr>
            <a:graphicFrameLocks noGrp="1"/>
          </p:cNvGraphicFramePr>
          <p:nvPr>
            <p:extLst>
              <p:ext uri="{D42A27DB-BD31-4B8C-83A1-F6EECF244321}">
                <p14:modId xmlns:p14="http://schemas.microsoft.com/office/powerpoint/2010/main" val="3862000966"/>
              </p:ext>
            </p:extLst>
          </p:nvPr>
        </p:nvGraphicFramePr>
        <p:xfrm>
          <a:off x="632520" y="731640"/>
          <a:ext cx="1656184" cy="1440160"/>
        </p:xfrm>
        <a:graphic>
          <a:graphicData uri="http://schemas.openxmlformats.org/drawingml/2006/table">
            <a:tbl>
              <a:tblPr>
                <a:tableStyleId>{5940675A-B579-460E-94D1-54222C63F5DA}</a:tableStyleId>
              </a:tblPr>
              <a:tblGrid>
                <a:gridCol w="435332"/>
                <a:gridCol w="1220852"/>
              </a:tblGrid>
              <a:tr h="720080">
                <a:tc>
                  <a:txBody>
                    <a:bodyPr/>
                    <a:lstStyle/>
                    <a:p>
                      <a:pPr algn="ctr" hangingPunct="0">
                        <a:spcAft>
                          <a:spcPts val="0"/>
                        </a:spcAft>
                      </a:pPr>
                      <a:r>
                        <a:rPr lang="fr-FR" sz="1400" b="1" dirty="0">
                          <a:effectLst/>
                        </a:rPr>
                        <a:t>A1</a:t>
                      </a:r>
                      <a:endParaRPr lang="fr-FR" sz="1400" b="1" dirty="0">
                        <a:effectLst/>
                        <a:latin typeface="Times New Roman"/>
                      </a:endParaRPr>
                    </a:p>
                  </a:txBody>
                  <a:tcPr marL="44450" marR="44450" marT="0" marB="0" anchor="ctr">
                    <a:solidFill>
                      <a:schemeClr val="accent2">
                        <a:lumMod val="20000"/>
                        <a:lumOff val="80000"/>
                      </a:schemeClr>
                    </a:solidFill>
                  </a:tcPr>
                </a:tc>
                <a:tc>
                  <a:txBody>
                    <a:bodyPr/>
                    <a:lstStyle/>
                    <a:p>
                      <a:pPr algn="ctr" hangingPunct="0">
                        <a:spcBef>
                          <a:spcPts val="400"/>
                        </a:spcBef>
                        <a:spcAft>
                          <a:spcPts val="0"/>
                        </a:spcAft>
                      </a:pPr>
                      <a:r>
                        <a:rPr lang="fr-FR" sz="1200" b="1" dirty="0">
                          <a:effectLst/>
                        </a:rPr>
                        <a:t>MAINTENANCE CORRECTIVE</a:t>
                      </a:r>
                      <a:endParaRPr lang="fr-FR" sz="1200" b="1" dirty="0">
                        <a:effectLst/>
                        <a:latin typeface="Times New Roman"/>
                      </a:endParaRPr>
                    </a:p>
                  </a:txBody>
                  <a:tcPr marL="44450" marR="44450" marT="0" marB="0" anchor="ctr">
                    <a:solidFill>
                      <a:schemeClr val="accent2">
                        <a:lumMod val="20000"/>
                        <a:lumOff val="80000"/>
                      </a:schemeClr>
                    </a:solidFill>
                  </a:tcPr>
                </a:tc>
              </a:tr>
              <a:tr h="720080">
                <a:tc>
                  <a:txBody>
                    <a:bodyPr/>
                    <a:lstStyle/>
                    <a:p>
                      <a:pPr algn="ctr">
                        <a:spcAft>
                          <a:spcPts val="0"/>
                        </a:spcAft>
                      </a:pPr>
                      <a:r>
                        <a:rPr lang="fr-FR" sz="1400" b="1" cap="all" dirty="0">
                          <a:effectLst/>
                        </a:rPr>
                        <a:t>A2</a:t>
                      </a:r>
                      <a:endParaRPr lang="fr-FR" sz="1400" b="1" cap="all" dirty="0">
                        <a:effectLst/>
                        <a:latin typeface="Times New Roman"/>
                      </a:endParaRPr>
                    </a:p>
                  </a:txBody>
                  <a:tcPr marL="44450" marR="44450" marT="0" marB="0" anchor="ctr">
                    <a:solidFill>
                      <a:schemeClr val="accent2">
                        <a:lumMod val="20000"/>
                        <a:lumOff val="80000"/>
                      </a:schemeClr>
                    </a:solidFill>
                  </a:tcPr>
                </a:tc>
                <a:tc>
                  <a:txBody>
                    <a:bodyPr/>
                    <a:lstStyle/>
                    <a:p>
                      <a:pPr algn="ctr">
                        <a:spcBef>
                          <a:spcPts val="400"/>
                        </a:spcBef>
                        <a:spcAft>
                          <a:spcPts val="0"/>
                        </a:spcAft>
                      </a:pPr>
                      <a:r>
                        <a:rPr lang="fr-FR" sz="1200" b="1" cap="all" dirty="0">
                          <a:effectLst/>
                        </a:rPr>
                        <a:t>maintenance </a:t>
                      </a:r>
                      <a:r>
                        <a:rPr lang="fr-FR" sz="1200" b="1" cap="all" dirty="0" smtClean="0">
                          <a:effectLst/>
                        </a:rPr>
                        <a:t>préventive</a:t>
                      </a:r>
                      <a:endParaRPr lang="fr-FR" sz="1200" b="1" cap="all" dirty="0">
                        <a:effectLst/>
                        <a:latin typeface="Times New Roman"/>
                      </a:endParaRPr>
                    </a:p>
                  </a:txBody>
                  <a:tcPr marL="44450" marR="44450" marT="0" marB="0" anchor="ctr">
                    <a:solidFill>
                      <a:schemeClr val="accent2">
                        <a:lumMod val="20000"/>
                        <a:lumOff val="80000"/>
                      </a:schemeClr>
                    </a:solidFill>
                  </a:tcPr>
                </a:tc>
              </a:tr>
            </a:tbl>
          </a:graphicData>
        </a:graphic>
      </p:graphicFrame>
      <p:graphicFrame>
        <p:nvGraphicFramePr>
          <p:cNvPr id="15" name="Group 103"/>
          <p:cNvGraphicFramePr>
            <a:graphicFrameLocks noGrp="1"/>
          </p:cNvGraphicFramePr>
          <p:nvPr>
            <p:extLst>
              <p:ext uri="{D42A27DB-BD31-4B8C-83A1-F6EECF244321}">
                <p14:modId xmlns:p14="http://schemas.microsoft.com/office/powerpoint/2010/main" val="1207015154"/>
              </p:ext>
            </p:extLst>
          </p:nvPr>
        </p:nvGraphicFramePr>
        <p:xfrm>
          <a:off x="632521" y="2243808"/>
          <a:ext cx="1656184" cy="3456384"/>
        </p:xfrm>
        <a:graphic>
          <a:graphicData uri="http://schemas.openxmlformats.org/drawingml/2006/table">
            <a:tbl>
              <a:tblPr>
                <a:tableStyleId>{5940675A-B579-460E-94D1-54222C63F5DA}</a:tableStyleId>
              </a:tblPr>
              <a:tblGrid>
                <a:gridCol w="431899"/>
                <a:gridCol w="1224285"/>
              </a:tblGrid>
              <a:tr h="10503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A3</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AMÉLIORATION</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r>
              <a:tr h="6349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A4</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INTÉGRATION</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r>
              <a:tr h="8169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A5</a:t>
                      </a:r>
                      <a:endParaRPr kumimoji="0" lang="fr-FR" sz="1400" b="1" i="0" u="none" strike="noStrike" cap="none" normalizeH="0" baseline="0" dirty="0" smtClean="0">
                        <a:ln>
                          <a:noFill/>
                        </a:ln>
                        <a:solidFill>
                          <a:srgbClr val="000000"/>
                        </a:solidFill>
                        <a:effectLst/>
                        <a:latin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ORGANISATION</a:t>
                      </a:r>
                      <a:endParaRPr kumimoji="0" lang="fr-FR" sz="1200" b="1" i="0" u="none" strike="noStrike" cap="none" normalizeH="0" baseline="0" dirty="0" smtClean="0">
                        <a:ln>
                          <a:noFill/>
                        </a:ln>
                        <a:solidFill>
                          <a:srgbClr val="000000"/>
                        </a:solidFill>
                        <a:effectLst/>
                        <a:latin typeface="Times New Roman" pitchFamily="18" charset="0"/>
                      </a:endParaRPr>
                    </a:p>
                  </a:txBody>
                  <a:tcPr marL="44450" marR="44450" marT="0" marB="0" anchor="ctr" horzOverflow="overflow">
                    <a:solidFill>
                      <a:schemeClr val="accent6">
                        <a:lumMod val="40000"/>
                        <a:lumOff val="60000"/>
                      </a:schemeClr>
                    </a:solidFill>
                  </a:tcPr>
                </a:tc>
              </a:tr>
              <a:tr h="9541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A6</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COMMUNI</a:t>
                      </a:r>
                    </a:p>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CATION</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r>
            </a:tbl>
          </a:graphicData>
        </a:graphic>
      </p:graphicFrame>
      <p:graphicFrame>
        <p:nvGraphicFramePr>
          <p:cNvPr id="16" name="Group 104"/>
          <p:cNvGraphicFramePr>
            <a:graphicFrameLocks noGrp="1"/>
          </p:cNvGraphicFramePr>
          <p:nvPr>
            <p:extLst>
              <p:ext uri="{D42A27DB-BD31-4B8C-83A1-F6EECF244321}">
                <p14:modId xmlns:p14="http://schemas.microsoft.com/office/powerpoint/2010/main" val="4114122936"/>
              </p:ext>
            </p:extLst>
          </p:nvPr>
        </p:nvGraphicFramePr>
        <p:xfrm>
          <a:off x="632520" y="5772200"/>
          <a:ext cx="1656184" cy="720080"/>
        </p:xfrm>
        <a:graphic>
          <a:graphicData uri="http://schemas.openxmlformats.org/drawingml/2006/table">
            <a:tbl>
              <a:tblPr>
                <a:tableStyleId>{5940675A-B579-460E-94D1-54222C63F5DA}</a:tableStyleId>
              </a:tblPr>
              <a:tblGrid>
                <a:gridCol w="431899"/>
                <a:gridCol w="1224285"/>
              </a:tblGrid>
              <a:tr h="7200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A7</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u="none" strike="noStrike" cap="none" normalizeH="0" baseline="0" dirty="0" smtClean="0">
                          <a:ln>
                            <a:noFill/>
                          </a:ln>
                          <a:effectLst/>
                        </a:rPr>
                        <a:t>CONDUITE D’UNE INSTALLATION</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3">
                        <a:lumMod val="20000"/>
                        <a:lumOff val="80000"/>
                      </a:schemeClr>
                    </a:solidFill>
                  </a:tcPr>
                </a:tc>
              </a:tr>
            </a:tbl>
          </a:graphicData>
        </a:graphic>
      </p:graphicFrame>
      <p:sp>
        <p:nvSpPr>
          <p:cNvPr id="17" name="Flèche droite 16"/>
          <p:cNvSpPr/>
          <p:nvPr/>
        </p:nvSpPr>
        <p:spPr>
          <a:xfrm>
            <a:off x="2360712" y="2963888"/>
            <a:ext cx="288032" cy="1008112"/>
          </a:xfrm>
          <a:prstGeom prst="rightArrow">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4736976" y="6525344"/>
            <a:ext cx="4392488" cy="276999"/>
          </a:xfrm>
          <a:prstGeom prst="rect">
            <a:avLst/>
          </a:prstGeom>
          <a:noFill/>
        </p:spPr>
        <p:txBody>
          <a:bodyPr wrap="square" rtlCol="0">
            <a:spAutoFit/>
          </a:bodyPr>
          <a:lstStyle/>
          <a:p>
            <a:r>
              <a:rPr lang="fr-FR" sz="1200" dirty="0" smtClean="0"/>
              <a:t>* </a:t>
            </a:r>
            <a:r>
              <a:rPr lang="fr-FR" sz="1200" dirty="0" smtClean="0">
                <a:latin typeface="+mn-lt"/>
              </a:rPr>
              <a:t>Uniquement option « énergétiques &amp; fluidiques</a:t>
            </a:r>
            <a:r>
              <a:rPr lang="fr-FR" sz="1200" dirty="0" smtClean="0"/>
              <a:t>" </a:t>
            </a:r>
            <a:endParaRPr lang="fr-FR" sz="1200" dirty="0"/>
          </a:p>
        </p:txBody>
      </p:sp>
    </p:spTree>
    <p:extLst>
      <p:ext uri="{BB962C8B-B14F-4D97-AF65-F5344CB8AC3E}">
        <p14:creationId xmlns:p14="http://schemas.microsoft.com/office/powerpoint/2010/main" val="190680605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Décision 3"/>
          <p:cNvSpPr/>
          <p:nvPr/>
        </p:nvSpPr>
        <p:spPr>
          <a:xfrm>
            <a:off x="1136576" y="1484784"/>
            <a:ext cx="8280920" cy="5184576"/>
          </a:xfrm>
          <a:prstGeom prst="flowChartDecisi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smtClean="0"/>
              <a:t>BTS MS</a:t>
            </a:r>
            <a:endParaRPr lang="fr-FR" sz="7200" dirty="0"/>
          </a:p>
        </p:txBody>
      </p:sp>
      <p:sp>
        <p:nvSpPr>
          <p:cNvPr id="7" name="Titre 1"/>
          <p:cNvSpPr txBox="1">
            <a:spLocks/>
          </p:cNvSpPr>
          <p:nvPr/>
        </p:nvSpPr>
        <p:spPr bwMode="auto">
          <a:xfrm>
            <a:off x="488950" y="0"/>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endParaRPr lang="fr-FR" sz="1800" b="1" dirty="0" smtClean="0">
              <a:ln w="11430"/>
              <a:effectLst>
                <a:outerShdw blurRad="50800" dist="39000" dir="5460000" algn="tl">
                  <a:srgbClr val="000000">
                    <a:alpha val="38000"/>
                  </a:srgbClr>
                </a:outerShdw>
              </a:effectLst>
            </a:endParaRPr>
          </a:p>
        </p:txBody>
      </p:sp>
      <p:sp>
        <p:nvSpPr>
          <p:cNvPr id="31" name="Rectangle 30"/>
          <p:cNvSpPr/>
          <p:nvPr/>
        </p:nvSpPr>
        <p:spPr>
          <a:xfrm>
            <a:off x="416496" y="0"/>
            <a:ext cx="9489504" cy="112474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32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Une </a:t>
            </a:r>
            <a:r>
              <a:rPr lang="fr-FR" sz="32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formation cultivant une culture professionnelle commune de la maintenance</a:t>
            </a:r>
          </a:p>
        </p:txBody>
      </p:sp>
      <p:grpSp>
        <p:nvGrpSpPr>
          <p:cNvPr id="57" name="Groupe 56"/>
          <p:cNvGrpSpPr/>
          <p:nvPr/>
        </p:nvGrpSpPr>
        <p:grpSpPr>
          <a:xfrm>
            <a:off x="6469043" y="2025064"/>
            <a:ext cx="2196000" cy="1980000"/>
            <a:chOff x="3151607" y="495210"/>
            <a:chExt cx="1999956" cy="1980000"/>
          </a:xfrm>
          <a:scene3d>
            <a:camera prst="orthographicFront">
              <a:rot lat="0" lon="0" rev="0"/>
            </a:camera>
            <a:lightRig rig="contrasting" dir="t">
              <a:rot lat="0" lon="0" rev="1500000"/>
            </a:lightRig>
          </a:scene3d>
        </p:grpSpPr>
        <p:sp>
          <p:nvSpPr>
            <p:cNvPr id="58" name="Rectangle à coins arrondis 57"/>
            <p:cNvSpPr/>
            <p:nvPr/>
          </p:nvSpPr>
          <p:spPr>
            <a:xfrm>
              <a:off x="3151607" y="495210"/>
              <a:ext cx="1999956"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59" name="Rectangle 58"/>
            <p:cNvSpPr/>
            <p:nvPr/>
          </p:nvSpPr>
          <p:spPr>
            <a:xfrm>
              <a:off x="3217186" y="594451"/>
              <a:ext cx="1898280"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algn="ctr" defTabSz="577850">
                <a:lnSpc>
                  <a:spcPct val="90000"/>
                </a:lnSpc>
                <a:spcAft>
                  <a:spcPct val="35000"/>
                </a:spcAft>
              </a:pPr>
              <a:r>
                <a:rPr lang="fr-FR" sz="1500" dirty="0"/>
                <a:t>un respect </a:t>
              </a:r>
              <a:r>
                <a:rPr lang="fr-FR" sz="1500" dirty="0" smtClean="0"/>
                <a:t>d’exigences </a:t>
              </a:r>
              <a:r>
                <a:rPr lang="fr-FR" sz="1500" dirty="0"/>
                <a:t>transversales : </a:t>
              </a:r>
              <a:r>
                <a:rPr lang="fr-FR" sz="1500" b="1" dirty="0"/>
                <a:t>sécurité, habilitation à intervenir, normalisation, contraintes environnementales, qualité des interventions, préoccupation des coûts</a:t>
              </a:r>
            </a:p>
          </p:txBody>
        </p:sp>
      </p:grpSp>
      <p:grpSp>
        <p:nvGrpSpPr>
          <p:cNvPr id="60" name="Groupe 59"/>
          <p:cNvGrpSpPr/>
          <p:nvPr/>
        </p:nvGrpSpPr>
        <p:grpSpPr>
          <a:xfrm>
            <a:off x="6465168" y="4077072"/>
            <a:ext cx="2203750" cy="2032968"/>
            <a:chOff x="3151607" y="495210"/>
            <a:chExt cx="2032968" cy="2032968"/>
          </a:xfrm>
          <a:scene3d>
            <a:camera prst="orthographicFront">
              <a:rot lat="0" lon="0" rev="0"/>
            </a:camera>
            <a:lightRig rig="contrasting" dir="t">
              <a:rot lat="0" lon="0" rev="1500000"/>
            </a:lightRig>
          </a:scene3d>
        </p:grpSpPr>
        <p:sp>
          <p:nvSpPr>
            <p:cNvPr id="61" name="Rectangle à coins arrondis 60"/>
            <p:cNvSpPr/>
            <p:nvPr/>
          </p:nvSpPr>
          <p:spPr>
            <a:xfrm>
              <a:off x="3151607" y="495210"/>
              <a:ext cx="2032968" cy="2032968"/>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62" name="Rectangle 61"/>
            <p:cNvSpPr/>
            <p:nvPr/>
          </p:nvSpPr>
          <p:spPr>
            <a:xfrm>
              <a:off x="3250848" y="594451"/>
              <a:ext cx="1834486"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algn="ctr" defTabSz="577850">
                <a:lnSpc>
                  <a:spcPct val="90000"/>
                </a:lnSpc>
                <a:spcAft>
                  <a:spcPct val="35000"/>
                </a:spcAft>
              </a:pPr>
              <a:r>
                <a:rPr lang="fr-FR" sz="1600" dirty="0"/>
                <a:t>une capacité à </a:t>
              </a:r>
              <a:r>
                <a:rPr lang="fr-FR" sz="1600" b="1" dirty="0"/>
                <a:t>communiquer avec les professionnels en relation avec la maintenance (y compris en anglais</a:t>
              </a:r>
              <a:r>
                <a:rPr lang="fr-FR" sz="1600" dirty="0"/>
                <a:t>) et à réaliser du "reporting"</a:t>
              </a:r>
            </a:p>
          </p:txBody>
        </p:sp>
      </p:grpSp>
      <p:grpSp>
        <p:nvGrpSpPr>
          <p:cNvPr id="12" name="Groupe 11"/>
          <p:cNvGrpSpPr/>
          <p:nvPr/>
        </p:nvGrpSpPr>
        <p:grpSpPr>
          <a:xfrm>
            <a:off x="4160912" y="2025064"/>
            <a:ext cx="2196000" cy="1980000"/>
            <a:chOff x="-455272" y="4095610"/>
            <a:chExt cx="1999956" cy="1980000"/>
          </a:xfrm>
          <a:scene3d>
            <a:camera prst="orthographicFront">
              <a:rot lat="0" lon="0" rev="0"/>
            </a:camera>
            <a:lightRig rig="contrasting" dir="t">
              <a:rot lat="0" lon="0" rev="1500000"/>
            </a:lightRig>
          </a:scene3d>
        </p:grpSpPr>
        <p:sp>
          <p:nvSpPr>
            <p:cNvPr id="13" name="Rectangle à coins arrondis 12"/>
            <p:cNvSpPr/>
            <p:nvPr/>
          </p:nvSpPr>
          <p:spPr>
            <a:xfrm>
              <a:off x="-455272" y="4095610"/>
              <a:ext cx="1999956"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14" name="Rectangle 13"/>
            <p:cNvSpPr/>
            <p:nvPr/>
          </p:nvSpPr>
          <p:spPr>
            <a:xfrm>
              <a:off x="-389692" y="4194851"/>
              <a:ext cx="1836229"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lvl="0" algn="ctr"/>
              <a:r>
                <a:rPr lang="fr-FR" sz="1600" dirty="0"/>
                <a:t>une prise en compte de </a:t>
              </a:r>
              <a:r>
                <a:rPr lang="fr-FR" sz="1600" b="1" dirty="0"/>
                <a:t>l’état physique du bien et de son historique de maintenance</a:t>
              </a:r>
              <a:endParaRPr lang="fr-FR" sz="1600" dirty="0"/>
            </a:p>
          </p:txBody>
        </p:sp>
      </p:grpSp>
      <p:grpSp>
        <p:nvGrpSpPr>
          <p:cNvPr id="16" name="Groupe 15"/>
          <p:cNvGrpSpPr/>
          <p:nvPr/>
        </p:nvGrpSpPr>
        <p:grpSpPr>
          <a:xfrm>
            <a:off x="4160912" y="4130040"/>
            <a:ext cx="2196000" cy="1980000"/>
            <a:chOff x="3083841" y="495210"/>
            <a:chExt cx="2066621" cy="1980000"/>
          </a:xfrm>
          <a:scene3d>
            <a:camera prst="orthographicFront">
              <a:rot lat="0" lon="0" rev="0"/>
            </a:camera>
            <a:lightRig rig="contrasting" dir="t">
              <a:rot lat="0" lon="0" rev="1500000"/>
            </a:lightRig>
          </a:scene3d>
        </p:grpSpPr>
        <p:sp>
          <p:nvSpPr>
            <p:cNvPr id="17" name="Rectangle à coins arrondis 16"/>
            <p:cNvSpPr/>
            <p:nvPr/>
          </p:nvSpPr>
          <p:spPr>
            <a:xfrm>
              <a:off x="3083841" y="495210"/>
              <a:ext cx="2066621"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18" name="Rectangle 17"/>
            <p:cNvSpPr/>
            <p:nvPr/>
          </p:nvSpPr>
          <p:spPr>
            <a:xfrm>
              <a:off x="3219373" y="594451"/>
              <a:ext cx="1829671"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lvl="0" algn="ctr"/>
              <a:r>
                <a:rPr lang="fr-FR" sz="1600" dirty="0"/>
                <a:t>une </a:t>
              </a:r>
              <a:r>
                <a:rPr lang="fr-FR" sz="1600" b="1" dirty="0"/>
                <a:t>gestion et une préparation des activités de maintenance dans le cadre d’un service organisé </a:t>
              </a:r>
              <a:r>
                <a:rPr lang="fr-FR" sz="1600" dirty="0"/>
                <a:t>autour d’une politique de maintenance</a:t>
              </a:r>
            </a:p>
          </p:txBody>
        </p:sp>
      </p:grpSp>
      <p:grpSp>
        <p:nvGrpSpPr>
          <p:cNvPr id="5" name="Groupe 4"/>
          <p:cNvGrpSpPr/>
          <p:nvPr/>
        </p:nvGrpSpPr>
        <p:grpSpPr>
          <a:xfrm>
            <a:off x="1856656" y="1988840"/>
            <a:ext cx="2232248" cy="2062103"/>
            <a:chOff x="1856656" y="1988840"/>
            <a:chExt cx="2232248" cy="2062103"/>
          </a:xfrm>
        </p:grpSpPr>
        <p:grpSp>
          <p:nvGrpSpPr>
            <p:cNvPr id="19" name="Groupe 18"/>
            <p:cNvGrpSpPr/>
            <p:nvPr/>
          </p:nvGrpSpPr>
          <p:grpSpPr>
            <a:xfrm>
              <a:off x="1856656" y="2025064"/>
              <a:ext cx="2232248" cy="1980000"/>
              <a:chOff x="3151607" y="495210"/>
              <a:chExt cx="2032968" cy="1980000"/>
            </a:xfrm>
            <a:scene3d>
              <a:camera prst="orthographicFront">
                <a:rot lat="0" lon="0" rev="0"/>
              </a:camera>
              <a:lightRig rig="contrasting" dir="t">
                <a:rot lat="0" lon="0" rev="1500000"/>
              </a:lightRig>
            </a:scene3d>
          </p:grpSpPr>
          <p:sp>
            <p:nvSpPr>
              <p:cNvPr id="20" name="Rectangle à coins arrondis 19"/>
              <p:cNvSpPr/>
              <p:nvPr/>
            </p:nvSpPr>
            <p:spPr>
              <a:xfrm>
                <a:off x="3151607" y="495210"/>
                <a:ext cx="1999956"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21" name="Rectangle 20"/>
              <p:cNvSpPr/>
              <p:nvPr/>
            </p:nvSpPr>
            <p:spPr>
              <a:xfrm>
                <a:off x="3151607" y="594451"/>
                <a:ext cx="2032968"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algn="ctr" defTabSz="577850">
                  <a:lnSpc>
                    <a:spcPct val="90000"/>
                  </a:lnSpc>
                  <a:spcAft>
                    <a:spcPct val="35000"/>
                  </a:spcAft>
                </a:pPr>
                <a:endParaRPr lang="fr-FR" sz="1400" b="1" dirty="0"/>
              </a:p>
            </p:txBody>
          </p:sp>
        </p:grpSp>
        <p:sp>
          <p:nvSpPr>
            <p:cNvPr id="3" name="Rectangle 2"/>
            <p:cNvSpPr/>
            <p:nvPr/>
          </p:nvSpPr>
          <p:spPr>
            <a:xfrm>
              <a:off x="1928664" y="1988840"/>
              <a:ext cx="2088232" cy="2062103"/>
            </a:xfrm>
            <a:prstGeom prst="rect">
              <a:avLst/>
            </a:prstGeom>
          </p:spPr>
          <p:txBody>
            <a:bodyPr wrap="square">
              <a:spAutoFit/>
            </a:bodyPr>
            <a:lstStyle/>
            <a:p>
              <a:pPr lvl="0" algn="ctr"/>
              <a:r>
                <a:rPr lang="fr-FR" sz="1600" dirty="0">
                  <a:latin typeface="+mn-lt"/>
                </a:rPr>
                <a:t>une démarche </a:t>
              </a:r>
              <a:r>
                <a:rPr lang="fr-FR" sz="1600" b="1" dirty="0">
                  <a:latin typeface="+mn-lt"/>
                </a:rPr>
                <a:t>d’analyse fonctionnelle, structurelle, temporelle et comportementale </a:t>
              </a:r>
              <a:r>
                <a:rPr lang="fr-FR" sz="1600" dirty="0">
                  <a:latin typeface="+mn-lt"/>
                </a:rPr>
                <a:t>des systèmes avant toute </a:t>
              </a:r>
              <a:r>
                <a:rPr lang="fr-FR" sz="1600" dirty="0" smtClean="0">
                  <a:latin typeface="+mn-lt"/>
                </a:rPr>
                <a:t>action</a:t>
              </a:r>
              <a:endParaRPr lang="fr-FR" sz="1600" dirty="0">
                <a:latin typeface="+mn-lt"/>
              </a:endParaRPr>
            </a:p>
          </p:txBody>
        </p:sp>
      </p:grpSp>
      <p:grpSp>
        <p:nvGrpSpPr>
          <p:cNvPr id="23" name="Groupe 22"/>
          <p:cNvGrpSpPr/>
          <p:nvPr/>
        </p:nvGrpSpPr>
        <p:grpSpPr>
          <a:xfrm>
            <a:off x="1856656" y="4130040"/>
            <a:ext cx="2196000" cy="1980000"/>
            <a:chOff x="3151607" y="495210"/>
            <a:chExt cx="1999956" cy="1980000"/>
          </a:xfrm>
          <a:scene3d>
            <a:camera prst="orthographicFront">
              <a:rot lat="0" lon="0" rev="0"/>
            </a:camera>
            <a:lightRig rig="contrasting" dir="t">
              <a:rot lat="0" lon="0" rev="1500000"/>
            </a:lightRig>
          </a:scene3d>
        </p:grpSpPr>
        <p:sp>
          <p:nvSpPr>
            <p:cNvPr id="24" name="Rectangle à coins arrondis 23"/>
            <p:cNvSpPr/>
            <p:nvPr/>
          </p:nvSpPr>
          <p:spPr>
            <a:xfrm>
              <a:off x="3151607" y="495210"/>
              <a:ext cx="1999956"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25" name="Rectangle 24"/>
            <p:cNvSpPr/>
            <p:nvPr/>
          </p:nvSpPr>
          <p:spPr>
            <a:xfrm>
              <a:off x="3217187" y="514250"/>
              <a:ext cx="1836229" cy="191468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lvl="0" algn="ctr"/>
              <a:r>
                <a:rPr lang="fr-FR" sz="1600" dirty="0"/>
                <a:t>une capacité à intervenir sur des systèmes pluri technologiques </a:t>
              </a:r>
              <a:r>
                <a:rPr lang="fr-FR" sz="1600" b="1" dirty="0"/>
                <a:t>avec les modalités et des outils professionnels les plus adaptés aux </a:t>
              </a:r>
              <a:r>
                <a:rPr lang="fr-FR" sz="1600" b="1" dirty="0" smtClean="0"/>
                <a:t>technologies</a:t>
              </a:r>
              <a:endParaRPr lang="fr-FR" sz="1600" dirty="0"/>
            </a:p>
          </p:txBody>
        </p:sp>
      </p:grpSp>
      <p:sp>
        <p:nvSpPr>
          <p:cNvPr id="27" name="Espace réservé du numéro de diapositive 5"/>
          <p:cNvSpPr>
            <a:spLocks noGrp="1"/>
          </p:cNvSpPr>
          <p:nvPr>
            <p:ph type="sldNum" sz="quarter" idx="12"/>
          </p:nvPr>
        </p:nvSpPr>
        <p:spPr>
          <a:xfrm>
            <a:off x="7099300" y="6356350"/>
            <a:ext cx="2311400" cy="365125"/>
          </a:xfrm>
        </p:spPr>
        <p:txBody>
          <a:bodyPr/>
          <a:lstStyle/>
          <a:p>
            <a:pPr>
              <a:defRPr/>
            </a:pPr>
            <a:fld id="{12A13009-2F95-4680-9DBC-E7DD6010E3D3}" type="slidenum">
              <a:rPr lang="fr-FR"/>
              <a:pPr>
                <a:defRPr/>
              </a:pPr>
              <a:t>5</a:t>
            </a:fld>
            <a:endParaRPr lang="fr-FR" dirty="0"/>
          </a:p>
        </p:txBody>
      </p:sp>
    </p:spTree>
    <p:extLst>
      <p:ext uri="{BB962C8B-B14F-4D97-AF65-F5344CB8AC3E}">
        <p14:creationId xmlns:p14="http://schemas.microsoft.com/office/powerpoint/2010/main" val="18770872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fltVal val="0"/>
                                          </p:val>
                                        </p:tav>
                                        <p:tav tm="100000">
                                          <p:val>
                                            <p:strVal val="#ppt_w"/>
                                          </p:val>
                                        </p:tav>
                                      </p:tavLst>
                                    </p:anim>
                                    <p:anim calcmode="lin" valueType="num">
                                      <p:cBhvr>
                                        <p:cTn id="15" dur="1000" fill="hold"/>
                                        <p:tgtEl>
                                          <p:spTgt spid="12"/>
                                        </p:tgtEl>
                                        <p:attrNameLst>
                                          <p:attrName>ppt_h</p:attrName>
                                        </p:attrNameLst>
                                      </p:cBhvr>
                                      <p:tavLst>
                                        <p:tav tm="0">
                                          <p:val>
                                            <p:fltVal val="0"/>
                                          </p:val>
                                        </p:tav>
                                        <p:tav tm="100000">
                                          <p:val>
                                            <p:strVal val="#ppt_h"/>
                                          </p:val>
                                        </p:tav>
                                      </p:tavLst>
                                    </p:anim>
                                    <p:animEffect transition="in" filter="fade">
                                      <p:cBhvr>
                                        <p:cTn id="16" dur="1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p:cTn id="21" dur="1000" fill="hold"/>
                                        <p:tgtEl>
                                          <p:spTgt spid="57"/>
                                        </p:tgtEl>
                                        <p:attrNameLst>
                                          <p:attrName>ppt_w</p:attrName>
                                        </p:attrNameLst>
                                      </p:cBhvr>
                                      <p:tavLst>
                                        <p:tav tm="0">
                                          <p:val>
                                            <p:fltVal val="0"/>
                                          </p:val>
                                        </p:tav>
                                        <p:tav tm="100000">
                                          <p:val>
                                            <p:strVal val="#ppt_w"/>
                                          </p:val>
                                        </p:tav>
                                      </p:tavLst>
                                    </p:anim>
                                    <p:anim calcmode="lin" valueType="num">
                                      <p:cBhvr>
                                        <p:cTn id="22" dur="1000" fill="hold"/>
                                        <p:tgtEl>
                                          <p:spTgt spid="57"/>
                                        </p:tgtEl>
                                        <p:attrNameLst>
                                          <p:attrName>ppt_h</p:attrName>
                                        </p:attrNameLst>
                                      </p:cBhvr>
                                      <p:tavLst>
                                        <p:tav tm="0">
                                          <p:val>
                                            <p:fltVal val="0"/>
                                          </p:val>
                                        </p:tav>
                                        <p:tav tm="100000">
                                          <p:val>
                                            <p:strVal val="#ppt_h"/>
                                          </p:val>
                                        </p:tav>
                                      </p:tavLst>
                                    </p:anim>
                                    <p:animEffect transition="in" filter="fade">
                                      <p:cBhvr>
                                        <p:cTn id="23" dur="1000"/>
                                        <p:tgtEl>
                                          <p:spTgt spid="5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1000" fill="hold"/>
                                        <p:tgtEl>
                                          <p:spTgt spid="23"/>
                                        </p:tgtEl>
                                        <p:attrNameLst>
                                          <p:attrName>ppt_w</p:attrName>
                                        </p:attrNameLst>
                                      </p:cBhvr>
                                      <p:tavLst>
                                        <p:tav tm="0">
                                          <p:val>
                                            <p:fltVal val="0"/>
                                          </p:val>
                                        </p:tav>
                                        <p:tav tm="100000">
                                          <p:val>
                                            <p:strVal val="#ppt_w"/>
                                          </p:val>
                                        </p:tav>
                                      </p:tavLst>
                                    </p:anim>
                                    <p:anim calcmode="lin" valueType="num">
                                      <p:cBhvr>
                                        <p:cTn id="29" dur="1000" fill="hold"/>
                                        <p:tgtEl>
                                          <p:spTgt spid="23"/>
                                        </p:tgtEl>
                                        <p:attrNameLst>
                                          <p:attrName>ppt_h</p:attrName>
                                        </p:attrNameLst>
                                      </p:cBhvr>
                                      <p:tavLst>
                                        <p:tav tm="0">
                                          <p:val>
                                            <p:fltVal val="0"/>
                                          </p:val>
                                        </p:tav>
                                        <p:tav tm="100000">
                                          <p:val>
                                            <p:strVal val="#ppt_h"/>
                                          </p:val>
                                        </p:tav>
                                      </p:tavLst>
                                    </p:anim>
                                    <p:animEffect transition="in" filter="fade">
                                      <p:cBhvr>
                                        <p:cTn id="30" dur="10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1000" fill="hold"/>
                                        <p:tgtEl>
                                          <p:spTgt spid="16"/>
                                        </p:tgtEl>
                                        <p:attrNameLst>
                                          <p:attrName>ppt_w</p:attrName>
                                        </p:attrNameLst>
                                      </p:cBhvr>
                                      <p:tavLst>
                                        <p:tav tm="0">
                                          <p:val>
                                            <p:fltVal val="0"/>
                                          </p:val>
                                        </p:tav>
                                        <p:tav tm="100000">
                                          <p:val>
                                            <p:strVal val="#ppt_w"/>
                                          </p:val>
                                        </p:tav>
                                      </p:tavLst>
                                    </p:anim>
                                    <p:anim calcmode="lin" valueType="num">
                                      <p:cBhvr>
                                        <p:cTn id="36" dur="1000" fill="hold"/>
                                        <p:tgtEl>
                                          <p:spTgt spid="16"/>
                                        </p:tgtEl>
                                        <p:attrNameLst>
                                          <p:attrName>ppt_h</p:attrName>
                                        </p:attrNameLst>
                                      </p:cBhvr>
                                      <p:tavLst>
                                        <p:tav tm="0">
                                          <p:val>
                                            <p:fltVal val="0"/>
                                          </p:val>
                                        </p:tav>
                                        <p:tav tm="100000">
                                          <p:val>
                                            <p:strVal val="#ppt_h"/>
                                          </p:val>
                                        </p:tav>
                                      </p:tavLst>
                                    </p:anim>
                                    <p:animEffect transition="in" filter="fade">
                                      <p:cBhvr>
                                        <p:cTn id="37" dur="10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60"/>
                                        </p:tgtEl>
                                        <p:attrNameLst>
                                          <p:attrName>style.visibility</p:attrName>
                                        </p:attrNameLst>
                                      </p:cBhvr>
                                      <p:to>
                                        <p:strVal val="visible"/>
                                      </p:to>
                                    </p:set>
                                    <p:anim calcmode="lin" valueType="num">
                                      <p:cBhvr>
                                        <p:cTn id="42" dur="1000" fill="hold"/>
                                        <p:tgtEl>
                                          <p:spTgt spid="60"/>
                                        </p:tgtEl>
                                        <p:attrNameLst>
                                          <p:attrName>ppt_w</p:attrName>
                                        </p:attrNameLst>
                                      </p:cBhvr>
                                      <p:tavLst>
                                        <p:tav tm="0">
                                          <p:val>
                                            <p:fltVal val="0"/>
                                          </p:val>
                                        </p:tav>
                                        <p:tav tm="100000">
                                          <p:val>
                                            <p:strVal val="#ppt_w"/>
                                          </p:val>
                                        </p:tav>
                                      </p:tavLst>
                                    </p:anim>
                                    <p:anim calcmode="lin" valueType="num">
                                      <p:cBhvr>
                                        <p:cTn id="43" dur="1000" fill="hold"/>
                                        <p:tgtEl>
                                          <p:spTgt spid="60"/>
                                        </p:tgtEl>
                                        <p:attrNameLst>
                                          <p:attrName>ppt_h</p:attrName>
                                        </p:attrNameLst>
                                      </p:cBhvr>
                                      <p:tavLst>
                                        <p:tav tm="0">
                                          <p:val>
                                            <p:fltVal val="0"/>
                                          </p:val>
                                        </p:tav>
                                        <p:tav tm="100000">
                                          <p:val>
                                            <p:strVal val="#ppt_h"/>
                                          </p:val>
                                        </p:tav>
                                      </p:tavLst>
                                    </p:anim>
                                    <p:animEffect transition="in" filter="fade">
                                      <p:cBhvr>
                                        <p:cTn id="44"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430899540"/>
              </p:ext>
            </p:extLst>
          </p:nvPr>
        </p:nvGraphicFramePr>
        <p:xfrm>
          <a:off x="632520" y="620688"/>
          <a:ext cx="9145016" cy="6248793"/>
        </p:xfrm>
        <a:graphic>
          <a:graphicData uri="http://schemas.openxmlformats.org/drawingml/2006/table">
            <a:tbl>
              <a:tblPr>
                <a:tableStyleId>{5DA37D80-6434-44D0-A028-1B22A696006F}</a:tableStyleId>
              </a:tblPr>
              <a:tblGrid>
                <a:gridCol w="4032448"/>
                <a:gridCol w="720080"/>
                <a:gridCol w="576064"/>
                <a:gridCol w="3816424"/>
              </a:tblGrid>
              <a:tr h="410529">
                <a:tc>
                  <a:txBody>
                    <a:bodyPr/>
                    <a:lstStyle/>
                    <a:p>
                      <a:pPr marL="90170" algn="ctr">
                        <a:lnSpc>
                          <a:spcPct val="115000"/>
                        </a:lnSpc>
                        <a:spcAft>
                          <a:spcPts val="0"/>
                        </a:spcAft>
                      </a:pPr>
                      <a:r>
                        <a:rPr lang="fr-FR" sz="1300" b="1" dirty="0">
                          <a:effectLst/>
                        </a:rPr>
                        <a:t>Nature des épreuves</a:t>
                      </a:r>
                      <a:endParaRPr lang="fr-FR" sz="1300" b="1"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b="1" dirty="0">
                          <a:effectLst/>
                        </a:rPr>
                        <a:t>Unités</a:t>
                      </a:r>
                      <a:endParaRPr lang="fr-FR" sz="1300" b="1"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b="1" dirty="0" err="1">
                          <a:effectLst/>
                        </a:rPr>
                        <a:t>Coef</a:t>
                      </a:r>
                      <a:r>
                        <a:rPr lang="fr-FR" sz="1300" b="1" dirty="0">
                          <a:effectLst/>
                        </a:rPr>
                        <a:t>.</a:t>
                      </a:r>
                      <a:endParaRPr lang="fr-FR" sz="1300" b="1"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b="1" dirty="0">
                          <a:effectLst/>
                        </a:rPr>
                        <a:t>Modalités pour les établissements habilités au CCF</a:t>
                      </a:r>
                      <a:endParaRPr lang="fr-FR" sz="1300" b="1" dirty="0">
                        <a:effectLst/>
                        <a:latin typeface="Calibri"/>
                        <a:ea typeface="Calibri"/>
                        <a:cs typeface="Times New Roman"/>
                      </a:endParaRPr>
                    </a:p>
                  </a:txBody>
                  <a:tcPr marL="73454" marR="73454" marT="36727" marB="36727" anchor="ctr"/>
                </a:tc>
              </a:tr>
              <a:tr h="269074">
                <a:tc>
                  <a:txBody>
                    <a:bodyPr/>
                    <a:lstStyle/>
                    <a:p>
                      <a:pPr>
                        <a:lnSpc>
                          <a:spcPct val="115000"/>
                        </a:lnSpc>
                        <a:spcAft>
                          <a:spcPts val="0"/>
                        </a:spcAft>
                      </a:pPr>
                      <a:r>
                        <a:rPr lang="fr-FR" sz="1300" dirty="0">
                          <a:effectLst/>
                        </a:rPr>
                        <a:t>E1 - Culture générale et expression</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U1</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3</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Épreuve ponctuelle écrite commune</a:t>
                      </a:r>
                      <a:endParaRPr lang="fr-FR" sz="1300">
                        <a:effectLst/>
                        <a:latin typeface="Calibri"/>
                        <a:ea typeface="Calibri"/>
                        <a:cs typeface="Times New Roman"/>
                      </a:endParaRPr>
                    </a:p>
                  </a:txBody>
                  <a:tcPr marL="73454" marR="73454" marT="36727" marB="36727" anchor="ctr"/>
                </a:tc>
              </a:tr>
              <a:tr h="269074">
                <a:tc>
                  <a:txBody>
                    <a:bodyPr/>
                    <a:lstStyle/>
                    <a:p>
                      <a:pPr>
                        <a:lnSpc>
                          <a:spcPct val="115000"/>
                        </a:lnSpc>
                        <a:spcAft>
                          <a:spcPts val="0"/>
                        </a:spcAft>
                      </a:pPr>
                      <a:r>
                        <a:rPr lang="fr-FR" sz="1300" dirty="0">
                          <a:effectLst/>
                        </a:rPr>
                        <a:t>E2 – Anglais</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U2</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 situations en CCF</a:t>
                      </a:r>
                      <a:endParaRPr lang="fr-FR" sz="1300">
                        <a:effectLst/>
                        <a:latin typeface="Calibri"/>
                        <a:ea typeface="Calibri"/>
                        <a:cs typeface="Times New Roman"/>
                      </a:endParaRPr>
                    </a:p>
                  </a:txBody>
                  <a:tcPr marL="73454" marR="73454" marT="36727" marB="36727" anchor="ctr"/>
                </a:tc>
              </a:tr>
              <a:tr h="269074">
                <a:tc gridSpan="4">
                  <a:txBody>
                    <a:bodyPr/>
                    <a:lstStyle/>
                    <a:p>
                      <a:pPr>
                        <a:lnSpc>
                          <a:spcPct val="115000"/>
                        </a:lnSpc>
                        <a:spcAft>
                          <a:spcPts val="0"/>
                        </a:spcAft>
                      </a:pPr>
                      <a:r>
                        <a:rPr lang="fr-FR" sz="1400" b="1" dirty="0">
                          <a:effectLst/>
                        </a:rPr>
                        <a:t>E3 - Mathématiques - Physique et chimie (</a:t>
                      </a:r>
                      <a:r>
                        <a:rPr lang="fr-FR" sz="1400" b="1" dirty="0" err="1">
                          <a:effectLst/>
                        </a:rPr>
                        <a:t>coef</a:t>
                      </a:r>
                      <a:r>
                        <a:rPr lang="fr-FR" sz="1400" b="1" dirty="0">
                          <a:effectLst/>
                        </a:rPr>
                        <a:t>. 4)</a:t>
                      </a:r>
                      <a:endParaRPr lang="fr-FR" sz="1400" b="1" dirty="0">
                        <a:effectLst/>
                        <a:latin typeface="Calibri"/>
                        <a:ea typeface="Calibri"/>
                        <a:cs typeface="Times New Roman"/>
                      </a:endParaRPr>
                    </a:p>
                  </a:txBody>
                  <a:tcPr marL="73454" marR="73454" marT="36727" marB="36727" anchor="ctr"/>
                </a:tc>
                <a:tc hMerge="1">
                  <a:txBody>
                    <a:bodyPr/>
                    <a:lstStyle/>
                    <a:p>
                      <a:endParaRPr lang="fr-FR"/>
                    </a:p>
                  </a:txBody>
                  <a:tcPr/>
                </a:tc>
                <a:tc hMerge="1">
                  <a:txBody>
                    <a:bodyPr/>
                    <a:lstStyle/>
                    <a:p>
                      <a:endParaRPr lang="fr-FR"/>
                    </a:p>
                  </a:txBody>
                  <a:tcPr/>
                </a:tc>
                <a:tc hMerge="1">
                  <a:txBody>
                    <a:bodyPr/>
                    <a:lstStyle/>
                    <a:p>
                      <a:endParaRPr lang="fr-FR"/>
                    </a:p>
                  </a:txBody>
                  <a:tcPr/>
                </a:tc>
              </a:tr>
              <a:tr h="269074">
                <a:tc>
                  <a:txBody>
                    <a:bodyPr/>
                    <a:lstStyle/>
                    <a:p>
                      <a:pPr>
                        <a:lnSpc>
                          <a:spcPct val="115000"/>
                        </a:lnSpc>
                        <a:spcAft>
                          <a:spcPts val="0"/>
                        </a:spcAft>
                      </a:pPr>
                      <a:r>
                        <a:rPr lang="fr-FR" sz="1300" dirty="0">
                          <a:effectLst/>
                        </a:rPr>
                        <a:t>Sous-épreuve E31 : mathématiques</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a:effectLst/>
                        </a:rPr>
                        <a:t>U31</a:t>
                      </a:r>
                      <a:endParaRPr lang="fr-FR" sz="14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 situations en CCF</a:t>
                      </a:r>
                      <a:endParaRPr lang="fr-FR" sz="1300">
                        <a:effectLst/>
                        <a:latin typeface="Calibri"/>
                        <a:ea typeface="Calibri"/>
                        <a:cs typeface="Times New Roman"/>
                      </a:endParaRPr>
                    </a:p>
                  </a:txBody>
                  <a:tcPr marL="73454" marR="73454" marT="36727" marB="36727" anchor="ctr"/>
                </a:tc>
              </a:tr>
              <a:tr h="269074">
                <a:tc>
                  <a:txBody>
                    <a:bodyPr/>
                    <a:lstStyle/>
                    <a:p>
                      <a:pPr>
                        <a:lnSpc>
                          <a:spcPct val="115000"/>
                        </a:lnSpc>
                        <a:spcAft>
                          <a:spcPts val="0"/>
                        </a:spcAft>
                      </a:pPr>
                      <a:r>
                        <a:rPr lang="fr-FR" sz="1300" dirty="0">
                          <a:effectLst/>
                        </a:rPr>
                        <a:t>Sous-épreuve E32 : Physique et chimie</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U32</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 situations en CCF</a:t>
                      </a:r>
                      <a:endParaRPr lang="fr-FR" sz="1300">
                        <a:effectLst/>
                        <a:latin typeface="Calibri"/>
                        <a:ea typeface="Calibri"/>
                        <a:cs typeface="Times New Roman"/>
                      </a:endParaRPr>
                    </a:p>
                  </a:txBody>
                  <a:tcPr marL="73454" marR="73454" marT="36727" marB="36727" anchor="ctr"/>
                </a:tc>
              </a:tr>
              <a:tr h="269074">
                <a:tc gridSpan="4">
                  <a:txBody>
                    <a:bodyPr/>
                    <a:lstStyle/>
                    <a:p>
                      <a:pPr>
                        <a:lnSpc>
                          <a:spcPct val="115000"/>
                        </a:lnSpc>
                        <a:spcAft>
                          <a:spcPts val="0"/>
                        </a:spcAft>
                      </a:pPr>
                      <a:r>
                        <a:rPr lang="fr-FR" sz="1400" b="1" dirty="0">
                          <a:effectLst/>
                        </a:rPr>
                        <a:t>E4 – Analyse technique d’un bien (</a:t>
                      </a:r>
                      <a:r>
                        <a:rPr lang="fr-FR" sz="1400" b="1" dirty="0" err="1">
                          <a:effectLst/>
                        </a:rPr>
                        <a:t>Coef</a:t>
                      </a:r>
                      <a:r>
                        <a:rPr lang="fr-FR" sz="1400" b="1" dirty="0">
                          <a:effectLst/>
                        </a:rPr>
                        <a:t>. 6)</a:t>
                      </a:r>
                      <a:endParaRPr lang="fr-FR" sz="1400" b="1" dirty="0">
                        <a:effectLst/>
                        <a:latin typeface="Calibri"/>
                        <a:ea typeface="Calibri"/>
                        <a:cs typeface="Times New Roman"/>
                      </a:endParaRPr>
                    </a:p>
                  </a:txBody>
                  <a:tcPr marL="73454" marR="73454" marT="36727" marB="36727" anchor="ctr"/>
                </a:tc>
                <a:tc hMerge="1">
                  <a:txBody>
                    <a:bodyPr/>
                    <a:lstStyle/>
                    <a:p>
                      <a:endParaRPr lang="fr-FR"/>
                    </a:p>
                  </a:txBody>
                  <a:tcPr/>
                </a:tc>
                <a:tc hMerge="1">
                  <a:txBody>
                    <a:bodyPr/>
                    <a:lstStyle/>
                    <a:p>
                      <a:endParaRPr lang="fr-FR"/>
                    </a:p>
                  </a:txBody>
                  <a:tcPr/>
                </a:tc>
                <a:tc hMerge="1">
                  <a:txBody>
                    <a:bodyPr/>
                    <a:lstStyle/>
                    <a:p>
                      <a:endParaRPr lang="fr-FR"/>
                    </a:p>
                  </a:txBody>
                  <a:tcPr/>
                </a:tc>
              </a:tr>
              <a:tr h="445892">
                <a:tc>
                  <a:txBody>
                    <a:bodyPr/>
                    <a:lstStyle/>
                    <a:p>
                      <a:pPr>
                        <a:lnSpc>
                          <a:spcPct val="115000"/>
                        </a:lnSpc>
                        <a:spcAft>
                          <a:spcPts val="0"/>
                        </a:spcAft>
                      </a:pPr>
                      <a:r>
                        <a:rPr lang="fr-FR" sz="1300" dirty="0">
                          <a:effectLst/>
                        </a:rPr>
                        <a:t>Sous-épreuve E41 : Analyse fonctionnelle et structurelle</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a:effectLst/>
                        </a:rPr>
                        <a:t>U41</a:t>
                      </a:r>
                      <a:endParaRPr lang="fr-FR" sz="14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Épreuve ponctuelle écrite commune</a:t>
                      </a:r>
                      <a:endParaRPr lang="fr-FR" sz="1300">
                        <a:effectLst/>
                        <a:latin typeface="Calibri"/>
                        <a:ea typeface="Calibri"/>
                        <a:cs typeface="Times New Roman"/>
                      </a:endParaRPr>
                    </a:p>
                  </a:txBody>
                  <a:tcPr marL="73454" marR="73454" marT="36727" marB="36727" anchor="ctr"/>
                </a:tc>
              </a:tr>
              <a:tr h="445892">
                <a:tc>
                  <a:txBody>
                    <a:bodyPr/>
                    <a:lstStyle/>
                    <a:p>
                      <a:pPr>
                        <a:lnSpc>
                          <a:spcPct val="115000"/>
                        </a:lnSpc>
                        <a:spcAft>
                          <a:spcPts val="0"/>
                        </a:spcAft>
                      </a:pPr>
                      <a:r>
                        <a:rPr lang="fr-FR" sz="1300" dirty="0">
                          <a:effectLst/>
                        </a:rPr>
                        <a:t>Sous-épreuve E42 : Analyse des solutions technologiques</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U42</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4</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Épreuve ponctuelle écrite spécifique à l’option</a:t>
                      </a:r>
                      <a:endParaRPr lang="fr-FR" sz="1300">
                        <a:effectLst/>
                        <a:latin typeface="Calibri"/>
                        <a:ea typeface="Calibri"/>
                        <a:cs typeface="Times New Roman"/>
                      </a:endParaRPr>
                    </a:p>
                  </a:txBody>
                  <a:tcPr marL="73454" marR="73454" marT="36727" marB="36727" anchor="ctr"/>
                </a:tc>
              </a:tr>
              <a:tr h="269074">
                <a:tc gridSpan="4">
                  <a:txBody>
                    <a:bodyPr/>
                    <a:lstStyle/>
                    <a:p>
                      <a:pPr>
                        <a:lnSpc>
                          <a:spcPct val="115000"/>
                        </a:lnSpc>
                        <a:spcAft>
                          <a:spcPts val="0"/>
                        </a:spcAft>
                      </a:pPr>
                      <a:r>
                        <a:rPr lang="fr-FR" sz="1400" b="1" dirty="0">
                          <a:effectLst/>
                        </a:rPr>
                        <a:t>E5 – Activités de maintenance (</a:t>
                      </a:r>
                      <a:r>
                        <a:rPr lang="fr-FR" sz="1400" b="1" dirty="0" err="1">
                          <a:effectLst/>
                        </a:rPr>
                        <a:t>Coef</a:t>
                      </a:r>
                      <a:r>
                        <a:rPr lang="fr-FR" sz="1400" b="1" dirty="0">
                          <a:effectLst/>
                        </a:rPr>
                        <a:t>. 6)</a:t>
                      </a:r>
                      <a:endParaRPr lang="fr-FR" sz="1400" b="1" dirty="0">
                        <a:effectLst/>
                        <a:latin typeface="Calibri"/>
                        <a:ea typeface="Calibri"/>
                        <a:cs typeface="Times New Roman"/>
                      </a:endParaRPr>
                    </a:p>
                  </a:txBody>
                  <a:tcPr marL="73454" marR="73454" marT="36727" marB="36727" anchor="ctr"/>
                </a:tc>
                <a:tc hMerge="1">
                  <a:txBody>
                    <a:bodyPr/>
                    <a:lstStyle/>
                    <a:p>
                      <a:endParaRPr lang="fr-FR"/>
                    </a:p>
                  </a:txBody>
                  <a:tcPr/>
                </a:tc>
                <a:tc hMerge="1">
                  <a:txBody>
                    <a:bodyPr/>
                    <a:lstStyle/>
                    <a:p>
                      <a:endParaRPr lang="fr-FR"/>
                    </a:p>
                  </a:txBody>
                  <a:tcPr/>
                </a:tc>
                <a:tc hMerge="1">
                  <a:txBody>
                    <a:bodyPr/>
                    <a:lstStyle/>
                    <a:p>
                      <a:endParaRPr lang="fr-FR"/>
                    </a:p>
                  </a:txBody>
                  <a:tcPr/>
                </a:tc>
              </a:tr>
              <a:tr h="445892">
                <a:tc>
                  <a:txBody>
                    <a:bodyPr/>
                    <a:lstStyle/>
                    <a:p>
                      <a:pPr>
                        <a:lnSpc>
                          <a:spcPct val="115000"/>
                        </a:lnSpc>
                        <a:spcAft>
                          <a:spcPts val="0"/>
                        </a:spcAft>
                        <a:tabLst>
                          <a:tab pos="2517775" algn="l"/>
                        </a:tabLst>
                      </a:pPr>
                      <a:r>
                        <a:rPr lang="fr-FR" sz="1300">
                          <a:effectLst/>
                        </a:rPr>
                        <a:t>Sous-épreuve E51 : Maintenance corrective d’un bien</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a:effectLst/>
                        </a:rPr>
                        <a:t>U51</a:t>
                      </a:r>
                      <a:endParaRPr lang="fr-FR" sz="14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3 ou 2</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ou 2 situations en CCF suivant l’option</a:t>
                      </a:r>
                      <a:endParaRPr lang="fr-FR" sz="1300" dirty="0">
                        <a:effectLst/>
                        <a:latin typeface="Calibri"/>
                        <a:ea typeface="Calibri"/>
                        <a:cs typeface="Times New Roman"/>
                      </a:endParaRPr>
                    </a:p>
                  </a:txBody>
                  <a:tcPr marL="73454" marR="73454" marT="36727" marB="36727" anchor="ctr"/>
                </a:tc>
              </a:tr>
              <a:tr h="445892">
                <a:tc>
                  <a:txBody>
                    <a:bodyPr/>
                    <a:lstStyle/>
                    <a:p>
                      <a:pPr>
                        <a:lnSpc>
                          <a:spcPct val="115000"/>
                        </a:lnSpc>
                        <a:spcAft>
                          <a:spcPts val="0"/>
                        </a:spcAft>
                        <a:tabLst>
                          <a:tab pos="2517775" algn="l"/>
                        </a:tabLst>
                      </a:pPr>
                      <a:r>
                        <a:rPr lang="fr-FR" sz="1300">
                          <a:effectLst/>
                        </a:rPr>
                        <a:t>Sous-épreuve E52 : Organisation de la maintenance</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a:effectLst/>
                        </a:rPr>
                        <a:t>U52</a:t>
                      </a:r>
                      <a:endParaRPr lang="fr-FR" sz="14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3 ou 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situation en CCF identique aux 3 options</a:t>
                      </a:r>
                      <a:endParaRPr lang="fr-FR" sz="1300" dirty="0">
                        <a:effectLst/>
                        <a:latin typeface="Calibri"/>
                        <a:ea typeface="Calibri"/>
                        <a:cs typeface="Times New Roman"/>
                      </a:endParaRPr>
                    </a:p>
                  </a:txBody>
                  <a:tcPr marL="73454" marR="73454" marT="36727" marB="36727" anchor="ctr"/>
                </a:tc>
              </a:tr>
              <a:tr h="445892">
                <a:tc>
                  <a:txBody>
                    <a:bodyPr/>
                    <a:lstStyle/>
                    <a:p>
                      <a:pPr>
                        <a:lnSpc>
                          <a:spcPct val="115000"/>
                        </a:lnSpc>
                        <a:spcAft>
                          <a:spcPts val="0"/>
                        </a:spcAft>
                        <a:tabLst>
                          <a:tab pos="2517775" algn="l"/>
                        </a:tabLst>
                      </a:pPr>
                      <a:r>
                        <a:rPr lang="fr-FR" sz="1300">
                          <a:effectLst/>
                        </a:rPr>
                        <a:t>Sous-épreuve E53 : Conduite d’une installation ou Amélioration/intégration d’un bien</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U53</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situation en CCF spécifique à l’option</a:t>
                      </a:r>
                      <a:endParaRPr lang="fr-FR" sz="1300" dirty="0">
                        <a:effectLst/>
                        <a:latin typeface="Calibri"/>
                        <a:ea typeface="Calibri"/>
                        <a:cs typeface="Times New Roman"/>
                      </a:endParaRPr>
                    </a:p>
                  </a:txBody>
                  <a:tcPr marL="73454" marR="73454" marT="36727" marB="36727" anchor="ctr"/>
                </a:tc>
              </a:tr>
              <a:tr h="269074">
                <a:tc gridSpan="4">
                  <a:txBody>
                    <a:bodyPr/>
                    <a:lstStyle/>
                    <a:p>
                      <a:pPr>
                        <a:lnSpc>
                          <a:spcPct val="115000"/>
                        </a:lnSpc>
                        <a:spcAft>
                          <a:spcPts val="0"/>
                        </a:spcAft>
                      </a:pPr>
                      <a:r>
                        <a:rPr lang="fr-FR" sz="1400" b="1" dirty="0">
                          <a:effectLst/>
                        </a:rPr>
                        <a:t>E6 – Épreuve Professionnelle de Synthèse (</a:t>
                      </a:r>
                      <a:r>
                        <a:rPr lang="fr-FR" sz="1400" b="1" dirty="0" err="1">
                          <a:effectLst/>
                        </a:rPr>
                        <a:t>Coef</a:t>
                      </a:r>
                      <a:r>
                        <a:rPr lang="fr-FR" sz="1400" b="1" dirty="0">
                          <a:effectLst/>
                        </a:rPr>
                        <a:t>. 6)</a:t>
                      </a:r>
                      <a:endParaRPr lang="fr-FR" sz="1400" b="1" dirty="0">
                        <a:effectLst/>
                        <a:latin typeface="Calibri"/>
                        <a:ea typeface="Calibri"/>
                        <a:cs typeface="Times New Roman"/>
                      </a:endParaRPr>
                    </a:p>
                  </a:txBody>
                  <a:tcPr marL="73454" marR="73454" marT="36727" marB="36727" anchor="ctr"/>
                </a:tc>
                <a:tc hMerge="1">
                  <a:txBody>
                    <a:bodyPr/>
                    <a:lstStyle/>
                    <a:p>
                      <a:endParaRPr lang="fr-FR"/>
                    </a:p>
                  </a:txBody>
                  <a:tcPr/>
                </a:tc>
                <a:tc hMerge="1">
                  <a:txBody>
                    <a:bodyPr/>
                    <a:lstStyle/>
                    <a:p>
                      <a:endParaRPr lang="fr-FR"/>
                    </a:p>
                  </a:txBody>
                  <a:tcPr/>
                </a:tc>
                <a:tc hMerge="1">
                  <a:txBody>
                    <a:bodyPr/>
                    <a:lstStyle/>
                    <a:p>
                      <a:endParaRPr lang="fr-FR"/>
                    </a:p>
                  </a:txBody>
                  <a:tcPr/>
                </a:tc>
              </a:tr>
              <a:tr h="445892">
                <a:tc>
                  <a:txBody>
                    <a:bodyPr/>
                    <a:lstStyle/>
                    <a:p>
                      <a:pPr>
                        <a:lnSpc>
                          <a:spcPct val="115000"/>
                        </a:lnSpc>
                        <a:spcAft>
                          <a:spcPts val="0"/>
                        </a:spcAft>
                        <a:tabLst>
                          <a:tab pos="2517775" algn="l"/>
                        </a:tabLst>
                      </a:pPr>
                      <a:r>
                        <a:rPr lang="fr-FR" sz="1300">
                          <a:effectLst/>
                        </a:rPr>
                        <a:t>Sous-épreuve E61 : Rapport d’activités en entreprise</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U61</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épreuve ponctuelle orale identique</a:t>
                      </a:r>
                      <a:endParaRPr lang="fr-FR" sz="1300" dirty="0">
                        <a:effectLst/>
                        <a:latin typeface="Calibri"/>
                        <a:ea typeface="Calibri"/>
                        <a:cs typeface="Times New Roman"/>
                      </a:endParaRPr>
                    </a:p>
                  </a:txBody>
                  <a:tcPr marL="73454" marR="73454" marT="36727" marB="36727" anchor="ctr"/>
                </a:tc>
              </a:tr>
              <a:tr h="445892">
                <a:tc>
                  <a:txBody>
                    <a:bodyPr/>
                    <a:lstStyle/>
                    <a:p>
                      <a:pPr>
                        <a:lnSpc>
                          <a:spcPct val="115000"/>
                        </a:lnSpc>
                        <a:spcAft>
                          <a:spcPts val="0"/>
                        </a:spcAft>
                        <a:tabLst>
                          <a:tab pos="2517775" algn="l"/>
                        </a:tabLst>
                      </a:pPr>
                      <a:r>
                        <a:rPr lang="fr-FR" sz="1300">
                          <a:effectLst/>
                        </a:rPr>
                        <a:t>Sous-épreuve E62 : Étude et réalisation de maintenance en entreprise</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U62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4</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épreuve ponctuelle orale identique</a:t>
                      </a:r>
                      <a:endParaRPr lang="fr-FR" sz="1300" dirty="0">
                        <a:effectLst/>
                        <a:latin typeface="Calibri"/>
                        <a:ea typeface="Calibri"/>
                        <a:cs typeface="Times New Roman"/>
                      </a:endParaRPr>
                    </a:p>
                  </a:txBody>
                  <a:tcPr marL="73454" marR="73454" marT="36727" marB="36727" anchor="ctr"/>
                </a:tc>
              </a:tr>
            </a:tbl>
          </a:graphicData>
        </a:graphic>
      </p:graphicFrame>
      <p:sp>
        <p:nvSpPr>
          <p:cNvPr id="8" name="Rectangle 7"/>
          <p:cNvSpPr/>
          <p:nvPr/>
        </p:nvSpPr>
        <p:spPr>
          <a:xfrm>
            <a:off x="632520" y="116632"/>
            <a:ext cx="8496944"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Une certification la plus commune possible avec plus de CCF</a:t>
            </a:r>
          </a:p>
        </p:txBody>
      </p:sp>
    </p:spTree>
    <p:extLst>
      <p:ext uri="{BB962C8B-B14F-4D97-AF65-F5344CB8AC3E}">
        <p14:creationId xmlns:p14="http://schemas.microsoft.com/office/powerpoint/2010/main" val="2482957259"/>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87"/>
          <p:cNvSpPr>
            <a:spLocks noChangeArrowheads="1"/>
          </p:cNvSpPr>
          <p:nvPr/>
        </p:nvSpPr>
        <p:spPr bwMode="auto">
          <a:xfrm>
            <a:off x="488504" y="0"/>
            <a:ext cx="9417496" cy="6926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lvl="1"/>
            <a:r>
              <a:rPr lang="fr-FR" sz="2400" b="1" dirty="0">
                <a:solidFill>
                  <a:schemeClr val="accent2">
                    <a:lumMod val="75000"/>
                  </a:schemeClr>
                </a:solidFill>
                <a:latin typeface="+mn-lt"/>
              </a:rPr>
              <a:t>Des savoirs construits autour d’un socle commun, complétés par des apports spécifiques en fonction de l’option</a:t>
            </a:r>
          </a:p>
        </p:txBody>
      </p:sp>
      <p:graphicFrame>
        <p:nvGraphicFramePr>
          <p:cNvPr id="40" name="Tableau 39"/>
          <p:cNvGraphicFramePr>
            <a:graphicFrameLocks noGrp="1"/>
          </p:cNvGraphicFramePr>
          <p:nvPr>
            <p:extLst>
              <p:ext uri="{D42A27DB-BD31-4B8C-83A1-F6EECF244321}">
                <p14:modId xmlns:p14="http://schemas.microsoft.com/office/powerpoint/2010/main" val="2481156990"/>
              </p:ext>
            </p:extLst>
          </p:nvPr>
        </p:nvGraphicFramePr>
        <p:xfrm>
          <a:off x="848544" y="3212976"/>
          <a:ext cx="8640961" cy="3754944"/>
        </p:xfrm>
        <a:graphic>
          <a:graphicData uri="http://schemas.openxmlformats.org/drawingml/2006/table">
            <a:tbl>
              <a:tblPr firstRow="1" firstCol="1">
                <a:tableStyleId>{21E4AEA4-8DFA-4A89-87EB-49C32662AFE0}</a:tableStyleId>
              </a:tblPr>
              <a:tblGrid>
                <a:gridCol w="360041"/>
                <a:gridCol w="3312367"/>
                <a:gridCol w="1728192"/>
                <a:gridCol w="1728192"/>
                <a:gridCol w="1512169"/>
              </a:tblGrid>
              <a:tr h="40536">
                <a:tc rowSpan="15">
                  <a:txBody>
                    <a:bodyPr/>
                    <a:lstStyle/>
                    <a:p>
                      <a:pPr marL="71755" marR="71755" algn="ctr">
                        <a:lnSpc>
                          <a:spcPct val="115000"/>
                        </a:lnSpc>
                        <a:spcAft>
                          <a:spcPts val="0"/>
                        </a:spcAft>
                      </a:pPr>
                      <a:r>
                        <a:rPr lang="fr-FR" sz="1600" dirty="0">
                          <a:effectLst/>
                        </a:rPr>
                        <a:t>S4 - PHYSIQUE ET CHIMIE</a:t>
                      </a:r>
                      <a:endParaRPr lang="fr-FR" sz="1600" dirty="0">
                        <a:effectLst/>
                        <a:latin typeface="Calibri"/>
                        <a:ea typeface="Calibri"/>
                        <a:cs typeface="Times New Roman"/>
                      </a:endParaRPr>
                    </a:p>
                  </a:txBody>
                  <a:tcPr marL="67852" marR="67852" marT="0" marB="0" vert="vert270" anchor="ctr"/>
                </a:tc>
                <a:tc>
                  <a:txBody>
                    <a:bodyPr/>
                    <a:lstStyle/>
                    <a:p>
                      <a:pPr algn="ctr">
                        <a:lnSpc>
                          <a:spcPct val="115000"/>
                        </a:lnSpc>
                        <a:spcAft>
                          <a:spcPts val="0"/>
                        </a:spcAft>
                      </a:pPr>
                      <a:r>
                        <a:rPr lang="fr-FR" sz="1200" dirty="0">
                          <a:effectLst/>
                        </a:rPr>
                        <a:t>MODULES</a:t>
                      </a:r>
                      <a:endParaRPr lang="fr-FR" sz="1200" dirty="0">
                        <a:effectLst/>
                        <a:latin typeface="Calibri"/>
                        <a:ea typeface="Calibri"/>
                        <a:cs typeface="Times New Roman"/>
                      </a:endParaRPr>
                    </a:p>
                  </a:txBody>
                  <a:tcPr marL="67852" marR="67852" marT="0" marB="0" anchor="ctr">
                    <a:lnB w="1270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15000"/>
                        </a:lnSpc>
                        <a:spcAft>
                          <a:spcPts val="0"/>
                        </a:spcAft>
                      </a:pPr>
                      <a:r>
                        <a:rPr lang="fr-FR" sz="1200" dirty="0" smtClean="0">
                          <a:effectLst/>
                        </a:rPr>
                        <a:t>Commun aux 3 options</a:t>
                      </a:r>
                      <a:endParaRPr lang="fr-FR" sz="1200" dirty="0">
                        <a:effectLst/>
                        <a:latin typeface="Calibri"/>
                        <a:ea typeface="Calibri"/>
                        <a:cs typeface="Times New Roman"/>
                      </a:endParaRPr>
                    </a:p>
                  </a:txBody>
                  <a:tcPr marL="67852" marR="67852" marT="0" marB="0" anchor="ctr">
                    <a:lnB w="1270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15000"/>
                        </a:lnSpc>
                        <a:spcAft>
                          <a:spcPts val="0"/>
                        </a:spcAft>
                      </a:pPr>
                      <a:r>
                        <a:rPr lang="fr-FR" sz="1200" dirty="0" smtClean="0">
                          <a:effectLst/>
                        </a:rPr>
                        <a:t>SP et SE</a:t>
                      </a:r>
                      <a:endParaRPr lang="fr-FR" sz="1200" dirty="0">
                        <a:effectLst/>
                        <a:latin typeface="Calibri"/>
                        <a:ea typeface="Calibri"/>
                        <a:cs typeface="Times New Roman"/>
                      </a:endParaRPr>
                    </a:p>
                  </a:txBody>
                  <a:tcPr marL="67852" marR="67852" marT="0" marB="0" anchor="ctr">
                    <a:lnB w="1270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15000"/>
                        </a:lnSpc>
                        <a:spcAft>
                          <a:spcPts val="0"/>
                        </a:spcAft>
                      </a:pPr>
                      <a:r>
                        <a:rPr lang="fr-FR" sz="1200" dirty="0" smtClean="0">
                          <a:effectLst/>
                        </a:rPr>
                        <a:t>SEF</a:t>
                      </a:r>
                      <a:endParaRPr lang="fr-FR" sz="1200" dirty="0">
                        <a:effectLst/>
                        <a:latin typeface="Calibri"/>
                        <a:ea typeface="Calibri"/>
                        <a:cs typeface="Times New Roman"/>
                      </a:endParaRPr>
                    </a:p>
                  </a:txBody>
                  <a:tcPr marL="67852" marR="67852" marT="0" marB="0" anchor="ctr">
                    <a:lnB w="12700" cap="flat" cmpd="sng" algn="ctr">
                      <a:solidFill>
                        <a:schemeClr val="accent2">
                          <a:lumMod val="60000"/>
                          <a:lumOff val="40000"/>
                        </a:schemeClr>
                      </a:solidFill>
                      <a:prstDash val="solid"/>
                      <a:round/>
                      <a:headEnd type="none" w="med" len="med"/>
                      <a:tailEnd type="none" w="med" len="med"/>
                    </a:lnB>
                  </a:tcPr>
                </a:tc>
              </a:tr>
              <a:tr h="165609">
                <a:tc vMerge="1">
                  <a:txBody>
                    <a:bodyPr/>
                    <a:lstStyle/>
                    <a:p>
                      <a:endParaRPr lang="fr-FR"/>
                    </a:p>
                  </a:txBody>
                  <a:tcPr/>
                </a:tc>
                <a:tc>
                  <a:txBody>
                    <a:bodyPr/>
                    <a:lstStyle/>
                    <a:p>
                      <a:pPr>
                        <a:lnSpc>
                          <a:spcPct val="115000"/>
                        </a:lnSpc>
                        <a:spcBef>
                          <a:spcPts val="200"/>
                        </a:spcBef>
                        <a:spcAft>
                          <a:spcPts val="200"/>
                        </a:spcAft>
                      </a:pPr>
                      <a:r>
                        <a:rPr lang="fr-FR" sz="1200" dirty="0">
                          <a:effectLst/>
                        </a:rPr>
                        <a:t>S4.1  - Énergie </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X</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200" dirty="0">
                          <a:effectLst/>
                        </a:rPr>
                        <a:t>S4.2 - Distribution de l’énergie électrique </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X</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200" dirty="0">
                          <a:effectLst/>
                        </a:rPr>
                        <a:t>S4.3 - Électromagnétisme </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X</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200" dirty="0">
                          <a:effectLst/>
                        </a:rPr>
                        <a:t>S4.4 - Conversion de l’énergie électrique </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X</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200" dirty="0">
                          <a:effectLst/>
                        </a:rPr>
                        <a:t>S4.5 - Capteurs et chaîne de mesures </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X</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200" dirty="0">
                          <a:effectLst/>
                        </a:rPr>
                        <a:t>S4.6 - Les ondes mécaniques</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X</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200" dirty="0">
                          <a:effectLst/>
                        </a:rPr>
                        <a:t>S4.7.1 - Thermodynamique : fondamentaux</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X</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200" dirty="0">
                          <a:effectLst/>
                        </a:rPr>
                        <a:t>S4.7.2 - Thermodynamique : applications</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X</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200" dirty="0">
                          <a:effectLst/>
                        </a:rPr>
                        <a:t>S4.8 - Transferts thermiques</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X</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 </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200" dirty="0">
                          <a:effectLst/>
                        </a:rPr>
                        <a:t>S4.9  - Mécanique des fluides</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X</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200" dirty="0">
                          <a:effectLst/>
                        </a:rPr>
                        <a:t>S4.10 - États de la matière</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X</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200" dirty="0">
                          <a:effectLst/>
                        </a:rPr>
                        <a:t>S4.11 - </a:t>
                      </a:r>
                      <a:r>
                        <a:rPr lang="fr-FR" sz="1200" dirty="0" err="1">
                          <a:effectLst/>
                        </a:rPr>
                        <a:t>pH-métrie</a:t>
                      </a:r>
                      <a:r>
                        <a:rPr lang="fr-FR" sz="1200" dirty="0">
                          <a:effectLst/>
                        </a:rPr>
                        <a:t> et réactions acide-base</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X</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200" dirty="0">
                          <a:effectLst/>
                        </a:rPr>
                        <a:t>S4.12 - Chimie : Oxydoréduction</a:t>
                      </a:r>
                      <a:endParaRPr lang="fr-FR" sz="12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a:effectLst/>
                        </a:rPr>
                        <a:t>X</a:t>
                      </a:r>
                      <a:endParaRPr lang="fr-FR" sz="1400" b="1">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200" dirty="0">
                          <a:effectLst/>
                        </a:rPr>
                        <a:t>S4.13 - Matériaux organiques</a:t>
                      </a:r>
                      <a:endParaRPr lang="fr-FR" sz="1200" b="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X</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400" b="1" dirty="0">
                          <a:effectLst/>
                        </a:rPr>
                        <a:t> </a:t>
                      </a:r>
                      <a:endParaRPr lang="fr-FR" sz="1400" b="1"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2" name="Tableau 1"/>
          <p:cNvGraphicFramePr>
            <a:graphicFrameLocks noGrp="1"/>
          </p:cNvGraphicFramePr>
          <p:nvPr>
            <p:extLst>
              <p:ext uri="{D42A27DB-BD31-4B8C-83A1-F6EECF244321}">
                <p14:modId xmlns:p14="http://schemas.microsoft.com/office/powerpoint/2010/main" val="1347540198"/>
              </p:ext>
            </p:extLst>
          </p:nvPr>
        </p:nvGraphicFramePr>
        <p:xfrm>
          <a:off x="848544" y="836712"/>
          <a:ext cx="8712968" cy="335280"/>
        </p:xfrm>
        <a:graphic>
          <a:graphicData uri="http://schemas.openxmlformats.org/drawingml/2006/table">
            <a:tbl>
              <a:tblPr firstRow="1" bandRow="1">
                <a:tableStyleId>{5C22544A-7EE6-4342-B048-85BDC9FD1C3A}</a:tableStyleId>
              </a:tblPr>
              <a:tblGrid>
                <a:gridCol w="8712968"/>
              </a:tblGrid>
              <a:tr h="216024">
                <a:tc>
                  <a:txBody>
                    <a:bodyPr/>
                    <a:lstStyle/>
                    <a:p>
                      <a:pPr algn="ctr"/>
                      <a:r>
                        <a:rPr lang="fr-FR" sz="1600" dirty="0" smtClean="0"/>
                        <a:t>10 savoirs</a:t>
                      </a:r>
                      <a:endParaRPr lang="fr-FR" sz="1600" dirty="0"/>
                    </a:p>
                  </a:txBody>
                  <a:tcPr anchor="ctr">
                    <a:solidFill>
                      <a:schemeClr val="accent2"/>
                    </a:solidFill>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2817803060"/>
              </p:ext>
            </p:extLst>
          </p:nvPr>
        </p:nvGraphicFramePr>
        <p:xfrm>
          <a:off x="848544" y="1196752"/>
          <a:ext cx="4248472" cy="1524000"/>
        </p:xfrm>
        <a:graphic>
          <a:graphicData uri="http://schemas.openxmlformats.org/drawingml/2006/table">
            <a:tbl>
              <a:tblPr firstRow="1" bandRow="1">
                <a:tableStyleId>{5940675A-B579-460E-94D1-54222C63F5DA}</a:tableStyleId>
              </a:tblPr>
              <a:tblGrid>
                <a:gridCol w="531059"/>
                <a:gridCol w="3717413"/>
              </a:tblGrid>
              <a:tr h="302400">
                <a:tc>
                  <a:txBody>
                    <a:bodyPr/>
                    <a:lstStyle/>
                    <a:p>
                      <a:r>
                        <a:rPr lang="fr-FR" sz="1400" b="1" dirty="0" smtClean="0"/>
                        <a:t>S1</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Culture générale et expression</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S2</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Anglais</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S3</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Mathématiques</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S4</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Physique</a:t>
                      </a:r>
                      <a:r>
                        <a:rPr lang="fr-FR" sz="1400" b="1" baseline="0" dirty="0" smtClean="0"/>
                        <a:t> - Chimie</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S5</a:t>
                      </a:r>
                      <a:endParaRPr lang="fr-FR" sz="1400" b="1" dirty="0">
                        <a:solidFill>
                          <a:sysClr val="windowText" lastClr="000000"/>
                        </a:solidFill>
                      </a:endParaRPr>
                    </a:p>
                  </a:txBody>
                  <a:tcPr anchor="ct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smtClean="0"/>
                        <a:t>Analyse systémique et fonctionnelle</a:t>
                      </a:r>
                      <a:endParaRPr lang="fr-FR" sz="1400" b="1" dirty="0" smtClean="0">
                        <a:solidFill>
                          <a:sysClr val="windowText" lastClr="000000"/>
                        </a:solidFill>
                      </a:endParaRPr>
                    </a:p>
                  </a:txBody>
                  <a:tcPr anchor="ctr">
                    <a:solidFill>
                      <a:schemeClr val="accent2">
                        <a:lumMod val="20000"/>
                        <a:lumOff val="80000"/>
                      </a:schemeClr>
                    </a:solidFill>
                  </a:tcPr>
                </a:tc>
              </a:tr>
            </a:tbl>
          </a:graphicData>
        </a:graphic>
      </p:graphicFrame>
      <p:graphicFrame>
        <p:nvGraphicFramePr>
          <p:cNvPr id="43" name="Tableau 42"/>
          <p:cNvGraphicFramePr>
            <a:graphicFrameLocks noGrp="1"/>
          </p:cNvGraphicFramePr>
          <p:nvPr>
            <p:extLst>
              <p:ext uri="{D42A27DB-BD31-4B8C-83A1-F6EECF244321}">
                <p14:modId xmlns:p14="http://schemas.microsoft.com/office/powerpoint/2010/main" val="3386788997"/>
              </p:ext>
            </p:extLst>
          </p:nvPr>
        </p:nvGraphicFramePr>
        <p:xfrm>
          <a:off x="5169024" y="1196752"/>
          <a:ext cx="4392488" cy="1524000"/>
        </p:xfrm>
        <a:graphic>
          <a:graphicData uri="http://schemas.openxmlformats.org/drawingml/2006/table">
            <a:tbl>
              <a:tblPr firstRow="1" bandRow="1">
                <a:tableStyleId>{5940675A-B579-460E-94D1-54222C63F5DA}</a:tableStyleId>
              </a:tblPr>
              <a:tblGrid>
                <a:gridCol w="512457"/>
                <a:gridCol w="3880031"/>
              </a:tblGrid>
              <a:tr h="302400">
                <a:tc>
                  <a:txBody>
                    <a:bodyPr/>
                    <a:lstStyle/>
                    <a:p>
                      <a:r>
                        <a:rPr lang="fr-FR" sz="1400" b="1" dirty="0" smtClean="0"/>
                        <a:t>S6</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Chaîne d’énergie</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S7</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Chaîne d’information</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S8</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Santé – Sécurité - Environnement</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S9</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Stratégie et organisation de la maintenance</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S10</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Techniques de maintenance et de conduite</a:t>
                      </a:r>
                      <a:endParaRPr lang="fr-FR" sz="1400" b="1" dirty="0"/>
                    </a:p>
                  </a:txBody>
                  <a:tcPr anchor="ctr">
                    <a:solidFill>
                      <a:schemeClr val="accent2">
                        <a:lumMod val="20000"/>
                        <a:lumOff val="80000"/>
                      </a:schemeClr>
                    </a:solidFill>
                  </a:tcPr>
                </a:tc>
              </a:tr>
            </a:tbl>
          </a:graphicData>
        </a:graphic>
      </p:graphicFrame>
      <p:sp>
        <p:nvSpPr>
          <p:cNvPr id="4" name="Rectangle 3"/>
          <p:cNvSpPr/>
          <p:nvPr/>
        </p:nvSpPr>
        <p:spPr>
          <a:xfrm>
            <a:off x="776536" y="2852936"/>
            <a:ext cx="8640960" cy="3693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b="1" dirty="0">
                <a:solidFill>
                  <a:schemeClr val="accent2">
                    <a:lumMod val="75000"/>
                  </a:schemeClr>
                </a:solidFill>
                <a:latin typeface="+mn-lt"/>
              </a:rPr>
              <a:t>Exemple : Organisation du savoir S4 – Physique et chimie</a:t>
            </a:r>
          </a:p>
        </p:txBody>
      </p:sp>
    </p:spTree>
    <p:extLst>
      <p:ext uri="{BB962C8B-B14F-4D97-AF65-F5344CB8AC3E}">
        <p14:creationId xmlns:p14="http://schemas.microsoft.com/office/powerpoint/2010/main" val="329280936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4B92435A-9B2D-4771-936C-17AEED19518C}" type="slidenum">
              <a:rPr lang="fr-FR" smtClean="0"/>
              <a:pPr>
                <a:defRPr/>
              </a:pPr>
              <a:t>8</a:t>
            </a:fld>
            <a:endParaRPr lang="fr-FR"/>
          </a:p>
        </p:txBody>
      </p:sp>
      <p:sp>
        <p:nvSpPr>
          <p:cNvPr id="3" name="Rectangle 2"/>
          <p:cNvSpPr/>
          <p:nvPr/>
        </p:nvSpPr>
        <p:spPr>
          <a:xfrm>
            <a:off x="488504" y="1"/>
            <a:ext cx="9417496" cy="6206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Des savoir </a:t>
            </a: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S4 </a:t>
            </a: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Physique </a:t>
            </a: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et chimie en lien avec les savoirs </a:t>
            </a: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S5, S6 </a:t>
            </a: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et S7</a:t>
            </a:r>
          </a:p>
        </p:txBody>
      </p:sp>
      <p:graphicFrame>
        <p:nvGraphicFramePr>
          <p:cNvPr id="4" name="Tableau 3"/>
          <p:cNvGraphicFramePr>
            <a:graphicFrameLocks noGrp="1"/>
          </p:cNvGraphicFramePr>
          <p:nvPr>
            <p:extLst>
              <p:ext uri="{D42A27DB-BD31-4B8C-83A1-F6EECF244321}">
                <p14:modId xmlns:p14="http://schemas.microsoft.com/office/powerpoint/2010/main" val="588070114"/>
              </p:ext>
            </p:extLst>
          </p:nvPr>
        </p:nvGraphicFramePr>
        <p:xfrm>
          <a:off x="488504" y="591485"/>
          <a:ext cx="9417496" cy="6200601"/>
        </p:xfrm>
        <a:graphic>
          <a:graphicData uri="http://schemas.openxmlformats.org/drawingml/2006/table">
            <a:tbl>
              <a:tblPr firstRow="1" firstCol="1" bandRow="1">
                <a:tableStyleId>{5940675A-B579-460E-94D1-54222C63F5DA}</a:tableStyleId>
              </a:tblPr>
              <a:tblGrid>
                <a:gridCol w="2234826"/>
                <a:gridCol w="717782"/>
                <a:gridCol w="718752"/>
                <a:gridCol w="717782"/>
                <a:gridCol w="718752"/>
                <a:gridCol w="717782"/>
                <a:gridCol w="718752"/>
                <a:gridCol w="728380"/>
                <a:gridCol w="708154"/>
                <a:gridCol w="717782"/>
                <a:gridCol w="718752"/>
              </a:tblGrid>
              <a:tr h="245227">
                <a:tc>
                  <a:txBody>
                    <a:bodyPr/>
                    <a:lstStyle/>
                    <a:p>
                      <a:pPr algn="ctr">
                        <a:lnSpc>
                          <a:spcPct val="115000"/>
                        </a:lnSpc>
                        <a:spcAft>
                          <a:spcPts val="0"/>
                        </a:spcAft>
                      </a:pPr>
                      <a:r>
                        <a:rPr lang="fr-FR" sz="1200" b="1" dirty="0">
                          <a:effectLst/>
                        </a:rPr>
                        <a:t>Enseignements technologiques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S5.5</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S6.1</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S6.2</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S6.3</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S6.4</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S6.5</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S6.6</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S6.7</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S7.2</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dirty="0">
                          <a:effectLst/>
                        </a:rPr>
                        <a:t>S7.4</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r>
              <a:tr h="985383">
                <a:tc>
                  <a:txBody>
                    <a:bodyPr/>
                    <a:lstStyle/>
                    <a:p>
                      <a:pPr algn="ctr">
                        <a:lnSpc>
                          <a:spcPct val="115000"/>
                        </a:lnSpc>
                        <a:spcAft>
                          <a:spcPts val="0"/>
                        </a:spcAft>
                      </a:pPr>
                      <a:r>
                        <a:rPr lang="fr-FR" sz="1200" b="1" dirty="0">
                          <a:effectLst/>
                        </a:rPr>
                        <a:t>croisement </a:t>
                      </a:r>
                      <a:r>
                        <a:rPr lang="fr-FR" sz="1200" b="1" dirty="0" smtClean="0">
                          <a:effectLst/>
                        </a:rPr>
                        <a:t> de S4 </a:t>
                      </a:r>
                      <a:r>
                        <a:rPr lang="fr-FR" sz="1200" b="1" baseline="0" dirty="0" smtClean="0">
                          <a:effectLst/>
                        </a:rPr>
                        <a:t> avec</a:t>
                      </a:r>
                      <a:r>
                        <a:rPr lang="fr-FR" sz="1200" b="1" dirty="0" smtClean="0">
                          <a:effectLst/>
                        </a:rPr>
                        <a:t> </a:t>
                      </a:r>
                      <a:r>
                        <a:rPr lang="fr-FR" sz="1200" b="1" dirty="0">
                          <a:effectLst/>
                        </a:rPr>
                        <a:t>S5, S6, </a:t>
                      </a:r>
                      <a:r>
                        <a:rPr lang="fr-FR" sz="1200" b="1" dirty="0" smtClean="0">
                          <a:effectLst/>
                        </a:rPr>
                        <a:t>S7</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Analyse comportementale du bien</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Typologie des systèmes énergétiques</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Alimentation en 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Distribution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Conversion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Transmission et adaptation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Stockage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Modulation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Acquisition de grandeurs physiques</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Commande de la chaîne d’énergie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r>
              <a:tr h="281893">
                <a:tc>
                  <a:txBody>
                    <a:bodyPr/>
                    <a:lstStyle/>
                    <a:p>
                      <a:pPr algn="l">
                        <a:lnSpc>
                          <a:spcPct val="115000"/>
                        </a:lnSpc>
                        <a:spcAft>
                          <a:spcPts val="0"/>
                        </a:spcAft>
                      </a:pPr>
                      <a:r>
                        <a:rPr lang="fr-FR" sz="1200" b="1" dirty="0">
                          <a:effectLst/>
                        </a:rPr>
                        <a:t>S4.1 - Énergie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smtClean="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smtClean="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S4.2 - Distribution de l’énergie électrique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r>
              <a:tr h="342742">
                <a:tc>
                  <a:txBody>
                    <a:bodyPr/>
                    <a:lstStyle/>
                    <a:p>
                      <a:pPr algn="l">
                        <a:lnSpc>
                          <a:spcPct val="115000"/>
                        </a:lnSpc>
                        <a:spcAft>
                          <a:spcPts val="0"/>
                        </a:spcAft>
                      </a:pPr>
                      <a:r>
                        <a:rPr lang="fr-FR" sz="1200" b="1" dirty="0">
                          <a:effectLst/>
                        </a:rPr>
                        <a:t>S4.3 - Électromagnétisme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err="1">
                          <a:effectLst/>
                        </a:rPr>
                        <a:t>syst</a:t>
                      </a:r>
                      <a:r>
                        <a:rPr lang="fr-FR" sz="1200" dirty="0">
                          <a:effectLst/>
                        </a:rPr>
                        <a:t> </a:t>
                      </a:r>
                      <a:r>
                        <a:rPr lang="fr-FR" sz="1200" dirty="0" err="1">
                          <a:effectLst/>
                        </a:rPr>
                        <a:t>prod</a:t>
                      </a:r>
                      <a:r>
                        <a:rPr lang="fr-FR" sz="1200" dirty="0">
                          <a:effectLst/>
                        </a:rPr>
                        <a:t>.</a:t>
                      </a:r>
                      <a:endParaRPr lang="fr-FR" sz="1200"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r>
              <a:tr h="342742">
                <a:tc>
                  <a:txBody>
                    <a:bodyPr/>
                    <a:lstStyle/>
                    <a:p>
                      <a:pPr algn="l">
                        <a:lnSpc>
                          <a:spcPct val="115000"/>
                        </a:lnSpc>
                        <a:spcAft>
                          <a:spcPts val="0"/>
                        </a:spcAft>
                      </a:pPr>
                      <a:r>
                        <a:rPr lang="fr-FR" sz="1200" b="1" dirty="0">
                          <a:effectLst/>
                        </a:rPr>
                        <a:t>S4.4 - Conversion de l’énergie électrique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err="1">
                          <a:effectLst/>
                        </a:rPr>
                        <a:t>syst</a:t>
                      </a:r>
                      <a:r>
                        <a:rPr lang="fr-FR" sz="1200" dirty="0">
                          <a:effectLst/>
                        </a:rPr>
                        <a:t> </a:t>
                      </a:r>
                      <a:r>
                        <a:rPr lang="fr-FR" sz="1200" dirty="0" err="1">
                          <a:effectLst/>
                        </a:rPr>
                        <a:t>prod</a:t>
                      </a:r>
                      <a:r>
                        <a:rPr lang="fr-FR" sz="1200" dirty="0">
                          <a:effectLst/>
                        </a:rPr>
                        <a:t>.</a:t>
                      </a:r>
                      <a:endParaRPr lang="fr-FR" sz="1200"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S4.5 - Capteurs et chaîne de mesures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r>
              <a:tr h="281893">
                <a:tc>
                  <a:txBody>
                    <a:bodyPr/>
                    <a:lstStyle/>
                    <a:p>
                      <a:pPr algn="l">
                        <a:lnSpc>
                          <a:spcPct val="115000"/>
                        </a:lnSpc>
                        <a:spcAft>
                          <a:spcPts val="0"/>
                        </a:spcAft>
                      </a:pPr>
                      <a:r>
                        <a:rPr lang="fr-FR" sz="1200" b="1" dirty="0">
                          <a:effectLst/>
                        </a:rPr>
                        <a:t>S4.6 - Les ondes mécaniques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S4.7.1 - Thermodynamique : fondamentaux</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r>
              <a:tr h="342742">
                <a:tc>
                  <a:txBody>
                    <a:bodyPr/>
                    <a:lstStyle/>
                    <a:p>
                      <a:pPr algn="l">
                        <a:lnSpc>
                          <a:spcPct val="115000"/>
                        </a:lnSpc>
                        <a:spcAft>
                          <a:spcPts val="0"/>
                        </a:spcAft>
                      </a:pPr>
                      <a:r>
                        <a:rPr lang="fr-FR" sz="1200" b="1" dirty="0">
                          <a:effectLst/>
                        </a:rPr>
                        <a:t>S4.7.2 - Thermodynamique : applications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syst. énerg.</a:t>
                      </a:r>
                      <a:endParaRPr lang="fr-FR" sz="120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dirty="0">
                          <a:effectLst/>
                        </a:rPr>
                        <a:t>x</a:t>
                      </a:r>
                      <a:endParaRPr lang="fr-FR" sz="1200"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r>
              <a:tr h="281893">
                <a:tc>
                  <a:txBody>
                    <a:bodyPr/>
                    <a:lstStyle/>
                    <a:p>
                      <a:pPr algn="l">
                        <a:lnSpc>
                          <a:spcPct val="115000"/>
                        </a:lnSpc>
                        <a:spcAft>
                          <a:spcPts val="0"/>
                        </a:spcAft>
                      </a:pPr>
                      <a:r>
                        <a:rPr lang="fr-FR" sz="1200" b="1" dirty="0">
                          <a:effectLst/>
                        </a:rPr>
                        <a:t>S4.8 - Transferts thermiques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x</a:t>
                      </a:r>
                      <a:endParaRPr lang="fr-FR" sz="1600" b="1">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x</a:t>
                      </a:r>
                      <a:endParaRPr lang="fr-FR" sz="1600" b="1">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281893">
                <a:tc>
                  <a:txBody>
                    <a:bodyPr/>
                    <a:lstStyle/>
                    <a:p>
                      <a:pPr algn="l">
                        <a:lnSpc>
                          <a:spcPct val="115000"/>
                        </a:lnSpc>
                        <a:spcAft>
                          <a:spcPts val="0"/>
                        </a:spcAft>
                      </a:pPr>
                      <a:r>
                        <a:rPr lang="fr-FR" sz="1200" b="1" dirty="0">
                          <a:effectLst/>
                        </a:rPr>
                        <a:t>S4.9  - Mécanique des fluides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281893">
                <a:tc>
                  <a:txBody>
                    <a:bodyPr/>
                    <a:lstStyle/>
                    <a:p>
                      <a:pPr algn="l">
                        <a:lnSpc>
                          <a:spcPct val="115000"/>
                        </a:lnSpc>
                        <a:spcAft>
                          <a:spcPts val="0"/>
                        </a:spcAft>
                      </a:pPr>
                      <a:r>
                        <a:rPr lang="fr-FR" sz="1200" b="1" dirty="0">
                          <a:effectLst/>
                        </a:rPr>
                        <a:t>S4.10 - États de la matière</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x</a:t>
                      </a:r>
                      <a:endParaRPr lang="fr-FR" sz="1600" b="1">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S4.11 - </a:t>
                      </a:r>
                      <a:r>
                        <a:rPr lang="fr-FR" sz="1200" b="1" dirty="0" err="1">
                          <a:effectLst/>
                        </a:rPr>
                        <a:t>pH-métrie</a:t>
                      </a:r>
                      <a:r>
                        <a:rPr lang="fr-FR" sz="1200" b="1" dirty="0">
                          <a:effectLst/>
                        </a:rPr>
                        <a:t> et réactions acide-base</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S4.12 - Chimie : Oxydoréduction</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r>
              <a:tr h="342742">
                <a:tc>
                  <a:txBody>
                    <a:bodyPr/>
                    <a:lstStyle/>
                    <a:p>
                      <a:pPr algn="l">
                        <a:lnSpc>
                          <a:spcPct val="115000"/>
                        </a:lnSpc>
                        <a:spcAft>
                          <a:spcPts val="0"/>
                        </a:spcAft>
                      </a:pPr>
                      <a:r>
                        <a:rPr lang="fr-FR" sz="1200" b="1" dirty="0">
                          <a:effectLst/>
                        </a:rPr>
                        <a:t>S4.13 - Matériaux organiques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100" dirty="0" err="1" smtClean="0">
                          <a:effectLst/>
                        </a:rPr>
                        <a:t>Prod</a:t>
                      </a:r>
                      <a:r>
                        <a:rPr lang="fr-FR" sz="1100" dirty="0">
                          <a:effectLst/>
                        </a:rPr>
                        <a:t>. et </a:t>
                      </a:r>
                      <a:r>
                        <a:rPr lang="fr-FR" sz="1100" dirty="0" err="1">
                          <a:effectLst/>
                        </a:rPr>
                        <a:t>éol</a:t>
                      </a:r>
                      <a:endParaRPr lang="fr-FR" sz="1100"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r>
            </a:tbl>
          </a:graphicData>
        </a:graphic>
      </p:graphicFrame>
    </p:spTree>
    <p:extLst>
      <p:ext uri="{BB962C8B-B14F-4D97-AF65-F5344CB8AC3E}">
        <p14:creationId xmlns:p14="http://schemas.microsoft.com/office/powerpoint/2010/main" val="210263871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bwMode="auto">
          <a:xfrm>
            <a:off x="457349" y="27757"/>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endParaRPr lang="fr-FR" sz="1800" b="1" dirty="0" smtClean="0">
              <a:ln w="11430"/>
              <a:effectLst>
                <a:outerShdw blurRad="50800" dist="39000" dir="5460000" algn="tl">
                  <a:srgbClr val="000000">
                    <a:alpha val="38000"/>
                  </a:srgbClr>
                </a:outerShdw>
              </a:effectLst>
            </a:endParaRPr>
          </a:p>
        </p:txBody>
      </p:sp>
      <p:sp>
        <p:nvSpPr>
          <p:cNvPr id="31" name="Rectangle 30"/>
          <p:cNvSpPr/>
          <p:nvPr/>
        </p:nvSpPr>
        <p:spPr>
          <a:xfrm>
            <a:off x="495964" y="188640"/>
            <a:ext cx="9410036" cy="415498"/>
          </a:xfrm>
          <a:prstGeom prst="rect">
            <a:avLst/>
          </a:prstGeom>
        </p:spPr>
        <p:txBody>
          <a:bodyPr wrap="square" tIns="0" anchor="t" anchorCtr="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n-lt"/>
              </a:rPr>
              <a:t>Un socle commun de compétences et de savoirs </a:t>
            </a:r>
            <a:r>
              <a:rPr lang="fr-FR" sz="2400" b="1" dirty="0" smtClean="0">
                <a:ln w="11430"/>
                <a:solidFill>
                  <a:schemeClr val="accent2">
                    <a:lumMod val="75000"/>
                  </a:schemeClr>
                </a:solidFill>
                <a:effectLst>
                  <a:outerShdw blurRad="50800" dist="39000" dir="5460000" algn="tl">
                    <a:srgbClr val="000000">
                      <a:alpha val="38000"/>
                    </a:srgbClr>
                  </a:outerShdw>
                </a:effectLst>
                <a:latin typeface="+mn-lt"/>
              </a:rPr>
              <a:t>technologiques</a:t>
            </a:r>
          </a:p>
        </p:txBody>
      </p:sp>
      <p:sp>
        <p:nvSpPr>
          <p:cNvPr id="6" name="Rectangle 2"/>
          <p:cNvSpPr>
            <a:spLocks noChangeArrowheads="1"/>
          </p:cNvSpPr>
          <p:nvPr/>
        </p:nvSpPr>
        <p:spPr bwMode="auto">
          <a:xfrm>
            <a:off x="632520" y="1196752"/>
            <a:ext cx="917733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Font typeface="Arial" charset="0"/>
              <a:buChar char="•"/>
              <a:defRPr sz="3200">
                <a:solidFill>
                  <a:schemeClr val="tx1"/>
                </a:solidFill>
                <a:latin typeface="Arial" charset="0"/>
                <a:ea typeface="ＭＳ Ｐゴシック" charset="-128"/>
              </a:defRPr>
            </a:lvl1pPr>
            <a:lvl2pPr marL="285750" indent="-285750" eaLnBrk="0" hangingPunct="0">
              <a:spcBef>
                <a:spcPct val="20000"/>
              </a:spcBef>
              <a:buFont typeface="Arial" charset="0"/>
              <a:buChar char="–"/>
              <a:defRPr sz="2800">
                <a:solidFill>
                  <a:schemeClr val="tx1"/>
                </a:solidFill>
                <a:latin typeface="Arial" charset="0"/>
                <a:ea typeface="ＭＳ Ｐゴシック" charset="-128"/>
              </a:defRPr>
            </a:lvl2pPr>
            <a:lvl3pPr marL="1143000" indent="-228600" eaLnBrk="0" hangingPunct="0">
              <a:spcBef>
                <a:spcPct val="20000"/>
              </a:spcBef>
              <a:buFont typeface="Arial" charset="0"/>
              <a:buChar char="•"/>
              <a:defRPr sz="2400">
                <a:solidFill>
                  <a:schemeClr val="tx1"/>
                </a:solidFill>
                <a:latin typeface="Arial" charset="0"/>
                <a:ea typeface="ＭＳ Ｐゴシック" charset="-128"/>
              </a:defRPr>
            </a:lvl3pPr>
            <a:lvl4pPr marL="1600200" indent="-228600" eaLnBrk="0" hangingPunct="0">
              <a:spcBef>
                <a:spcPct val="20000"/>
              </a:spcBef>
              <a:buFont typeface="Arial" charset="0"/>
              <a:buChar char="–"/>
              <a:defRPr sz="2000">
                <a:solidFill>
                  <a:schemeClr val="tx1"/>
                </a:solidFill>
                <a:latin typeface="Arial" charset="0"/>
                <a:ea typeface="ＭＳ Ｐゴシック" charset="-128"/>
              </a:defRPr>
            </a:lvl4pPr>
            <a:lvl5pPr marL="2057400" indent="-228600" eaLnBrk="0" hangingPunct="0">
              <a:spcBef>
                <a:spcPct val="20000"/>
              </a:spcBef>
              <a:buFont typeface="Arial" charset="0"/>
              <a:buChar char="»"/>
              <a:defRPr sz="2000">
                <a:solidFill>
                  <a:schemeClr val="tx1"/>
                </a:solidFill>
                <a:latin typeface="Arial"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ea typeface="ＭＳ Ｐゴシック" charset="-128"/>
              </a:defRPr>
            </a:lvl9pPr>
          </a:lstStyle>
          <a:p>
            <a:pPr marL="0" lvl="1" indent="0" algn="ctr" eaLnBrk="1" hangingPunct="1">
              <a:spcBef>
                <a:spcPct val="0"/>
              </a:spcBef>
              <a:buNone/>
            </a:pPr>
            <a:r>
              <a:rPr lang="fr-FR" sz="2000" b="1" dirty="0">
                <a:latin typeface="+mn-lt"/>
              </a:rPr>
              <a:t>Le langage de modélisation des </a:t>
            </a:r>
            <a:r>
              <a:rPr lang="fr-FR" sz="2000" b="1" dirty="0" smtClean="0">
                <a:latin typeface="+mn-lt"/>
              </a:rPr>
              <a:t>systèmes: </a:t>
            </a:r>
            <a:r>
              <a:rPr lang="fr-FR" sz="2000" b="1" dirty="0" err="1">
                <a:latin typeface="+mn-lt"/>
              </a:rPr>
              <a:t>SysML</a:t>
            </a:r>
            <a:r>
              <a:rPr lang="fr-FR" sz="2000" b="1" dirty="0">
                <a:latin typeface="+mn-lt"/>
              </a:rPr>
              <a:t> "</a:t>
            </a:r>
            <a:r>
              <a:rPr lang="fr-FR" sz="2000" b="1" dirty="0" err="1" smtClean="0">
                <a:latin typeface="+mn-lt"/>
              </a:rPr>
              <a:t>Systems</a:t>
            </a:r>
            <a:r>
              <a:rPr lang="fr-FR" sz="2000" b="1" dirty="0" smtClean="0">
                <a:latin typeface="+mn-lt"/>
              </a:rPr>
              <a:t> </a:t>
            </a:r>
            <a:r>
              <a:rPr lang="fr-FR" sz="2000" b="1" dirty="0" err="1">
                <a:latin typeface="+mn-lt"/>
              </a:rPr>
              <a:t>Modeling</a:t>
            </a:r>
            <a:r>
              <a:rPr lang="fr-FR" sz="2000" b="1" dirty="0">
                <a:latin typeface="+mn-lt"/>
              </a:rPr>
              <a:t> </a:t>
            </a:r>
            <a:r>
              <a:rPr lang="fr-FR" sz="2000" b="1" dirty="0" err="1" smtClean="0">
                <a:latin typeface="+mn-lt"/>
              </a:rPr>
              <a:t>Language</a:t>
            </a:r>
            <a:r>
              <a:rPr lang="fr-FR" sz="2000" b="1" dirty="0">
                <a:latin typeface="+mn-lt"/>
              </a:rPr>
              <a:t>"</a:t>
            </a:r>
            <a:endParaRPr lang="fr-FR" altLang="fr-FR" sz="2000" dirty="0" smtClean="0">
              <a:latin typeface="+mn-lt"/>
            </a:endParaRPr>
          </a:p>
          <a:p>
            <a:pPr marL="0" lvl="1" indent="0" algn="just" eaLnBrk="1" hangingPunct="1">
              <a:spcBef>
                <a:spcPct val="0"/>
              </a:spcBef>
              <a:buNone/>
            </a:pPr>
            <a:r>
              <a:rPr lang="fr-FR" altLang="fr-FR" sz="1600" dirty="0" smtClean="0">
                <a:latin typeface="+mn-lt"/>
              </a:rPr>
              <a:t>C’est </a:t>
            </a:r>
            <a:r>
              <a:rPr lang="fr-FR" altLang="fr-FR" sz="1600" dirty="0">
                <a:latin typeface="+mn-lt"/>
              </a:rPr>
              <a:t>un langage de modélisation unifié qui permet de formaliser de manière graphique, les spécifications multiples associées à un système technique complexe et pluri technologique (</a:t>
            </a:r>
            <a:r>
              <a:rPr lang="fr-FR" altLang="fr-FR" sz="1600" dirty="0" smtClean="0">
                <a:latin typeface="+mn-lt"/>
              </a:rPr>
              <a:t>existant </a:t>
            </a:r>
            <a:r>
              <a:rPr lang="fr-FR" altLang="fr-FR" sz="1600" dirty="0">
                <a:latin typeface="+mn-lt"/>
              </a:rPr>
              <a:t>ou à concevoir). Il s’appuie sur une description graphique des systèmes autour de 9 diagrammes</a:t>
            </a:r>
            <a:r>
              <a:rPr lang="fr-FR" altLang="fr-FR" sz="1600" dirty="0" smtClean="0">
                <a:latin typeface="+mn-lt"/>
              </a:rPr>
              <a:t>.</a:t>
            </a:r>
            <a:r>
              <a:rPr lang="fr-FR" altLang="fr-FR" sz="1600" i="1" dirty="0" smtClean="0">
                <a:solidFill>
                  <a:srgbClr val="0070C0"/>
                </a:solidFill>
                <a:latin typeface="+mn-lt"/>
              </a:rPr>
              <a:t> </a:t>
            </a:r>
            <a:r>
              <a:rPr lang="fr-FR" altLang="fr-FR" sz="1600" i="1" dirty="0" err="1">
                <a:solidFill>
                  <a:srgbClr val="0070C0"/>
                </a:solidFill>
                <a:latin typeface="+mn-lt"/>
              </a:rPr>
              <a:t>SysML</a:t>
            </a:r>
            <a:r>
              <a:rPr lang="fr-FR" altLang="fr-FR" sz="1600" i="1" dirty="0">
                <a:solidFill>
                  <a:srgbClr val="0070C0"/>
                </a:solidFill>
                <a:latin typeface="+mn-lt"/>
              </a:rPr>
              <a:t> est un langage pas une méthode</a:t>
            </a:r>
          </a:p>
        </p:txBody>
      </p:sp>
      <p:pic>
        <p:nvPicPr>
          <p:cNvPr id="8" name="Imag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6616" y="2636912"/>
            <a:ext cx="6984776" cy="395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du numéro de diapositive 5"/>
          <p:cNvSpPr>
            <a:spLocks noGrp="1"/>
          </p:cNvSpPr>
          <p:nvPr>
            <p:ph type="sldNum" sz="quarter" idx="12"/>
          </p:nvPr>
        </p:nvSpPr>
        <p:spPr>
          <a:xfrm>
            <a:off x="7099300" y="6356350"/>
            <a:ext cx="2311400" cy="365125"/>
          </a:xfrm>
        </p:spPr>
        <p:txBody>
          <a:bodyPr/>
          <a:lstStyle/>
          <a:p>
            <a:pPr>
              <a:defRPr/>
            </a:pPr>
            <a:fld id="{12A13009-2F95-4680-9DBC-E7DD6010E3D3}" type="slidenum">
              <a:rPr lang="fr-FR"/>
              <a:pPr>
                <a:defRPr/>
              </a:pPr>
              <a:t>9</a:t>
            </a:fld>
            <a:endParaRPr lang="fr-FR" dirty="0"/>
          </a:p>
        </p:txBody>
      </p:sp>
      <p:sp>
        <p:nvSpPr>
          <p:cNvPr id="2" name="Rectangle 1"/>
          <p:cNvSpPr/>
          <p:nvPr/>
        </p:nvSpPr>
        <p:spPr>
          <a:xfrm>
            <a:off x="776536" y="620688"/>
            <a:ext cx="8712968" cy="584775"/>
          </a:xfrm>
          <a:prstGeom prst="rect">
            <a:avLst/>
          </a:prstGeom>
        </p:spPr>
        <p:txBody>
          <a:bodyPr wrap="square">
            <a:spAutoFit/>
          </a:bodyPr>
          <a:lstStyle/>
          <a:p>
            <a:pPr algn="just">
              <a:spcBef>
                <a:spcPts val="600"/>
              </a:spcBef>
            </a:pPr>
            <a:r>
              <a:rPr lang="fr-FR" sz="1600" dirty="0">
                <a:latin typeface="+mn-lt"/>
              </a:rPr>
              <a:t>Une démarche d’analyse fonctionnelle, structurelle, temporelle et comportementale du bien, s’appuyant sur :  </a:t>
            </a:r>
          </a:p>
        </p:txBody>
      </p:sp>
    </p:spTree>
    <p:extLst>
      <p:ext uri="{BB962C8B-B14F-4D97-AF65-F5344CB8AC3E}">
        <p14:creationId xmlns:p14="http://schemas.microsoft.com/office/powerpoint/2010/main" val="3164208469"/>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4131</TotalTime>
  <Words>1553</Words>
  <Application>Microsoft Office PowerPoint</Application>
  <PresentationFormat>Format A4 (210 x 297 mm)</PresentationFormat>
  <Paragraphs>560</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Les points-clés de la formation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Rénovation du BTS maintenance industrielle</dc:title>
  <dc:creator>Dominique Petrella</dc:creator>
  <cp:lastModifiedBy>Dominique Petrella</cp:lastModifiedBy>
  <cp:revision>168</cp:revision>
  <cp:lastPrinted>2013-12-07T08:24:26Z</cp:lastPrinted>
  <dcterms:created xsi:type="dcterms:W3CDTF">2013-06-06T06:04:00Z</dcterms:created>
  <dcterms:modified xsi:type="dcterms:W3CDTF">2015-01-26T20:35:21Z</dcterms:modified>
</cp:coreProperties>
</file>