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57" r:id="rId2"/>
    <p:sldId id="289" r:id="rId3"/>
  </p:sldIdLst>
  <p:sldSz cx="9906000" cy="6858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364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28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92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57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682164" algn="l" defTabSz="10728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218597" algn="l" defTabSz="10728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755029" algn="l" defTabSz="10728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291462" algn="l" defTabSz="10728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pos="5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5782"/>
    <a:srgbClr val="0062A8"/>
    <a:srgbClr val="920000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29" autoAdjust="0"/>
  </p:normalViewPr>
  <p:slideViewPr>
    <p:cSldViewPr snapToGrid="0">
      <p:cViewPr varScale="1">
        <p:scale>
          <a:sx n="113" d="100"/>
          <a:sy n="113" d="100"/>
        </p:scale>
        <p:origin x="-666" y="-108"/>
      </p:cViewPr>
      <p:guideLst>
        <p:guide orient="horz" pos="2160"/>
        <p:guide pos="3120"/>
        <p:guide pos="59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DFE2A2-A862-45C2-8B7C-97E5EAC6C0DD}" type="datetimeFigureOut">
              <a:rPr lang="fr-FR"/>
              <a:pPr>
                <a:defRPr/>
              </a:pPr>
              <a:t>06/05/2017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DA0BA0-7D3E-4928-ABAA-8FF62A669F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139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714"/>
            <a:ext cx="5438775" cy="446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828"/>
            <a:ext cx="2946400" cy="49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7828"/>
            <a:ext cx="2946400" cy="49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5ECC2A-923B-4086-8735-BA9F1841D8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203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3643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286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929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573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58" y="0"/>
            <a:ext cx="58765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logo2b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30" y="3573464"/>
            <a:ext cx="9049544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18541" y="4437437"/>
            <a:ext cx="8190910" cy="719756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 lang="fr-FR" sz="2800" b="1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18541" y="3861048"/>
            <a:ext cx="2652295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0728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fr-FR" sz="1400" b="1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0" name="Espace réservé du numéro de diapositive 6"/>
          <p:cNvSpPr txBox="1">
            <a:spLocks/>
          </p:cNvSpPr>
          <p:nvPr userDrawn="1"/>
        </p:nvSpPr>
        <p:spPr>
          <a:xfrm>
            <a:off x="271727" y="6256339"/>
            <a:ext cx="868495" cy="268287"/>
          </a:xfrm>
          <a:prstGeom prst="rect">
            <a:avLst/>
          </a:prstGeom>
        </p:spPr>
        <p:txBody>
          <a:bodyPr lIns="107287" tIns="53643" rIns="107287" bIns="53643"/>
          <a:lstStyle>
            <a:lvl1pPr algn="r">
              <a:defRPr sz="900">
                <a:solidFill>
                  <a:srgbClr val="0062A8"/>
                </a:solidFill>
              </a:defRPr>
            </a:lvl1pPr>
          </a:lstStyle>
          <a:p>
            <a:pPr>
              <a:defRPr/>
            </a:pPr>
            <a:fld id="{E4C33180-E6E7-4B62-857B-F6C30581D30B}" type="slidenum">
              <a:rPr lang="fr-FR" sz="1300" b="1" smtClean="0">
                <a:solidFill>
                  <a:srgbClr val="454545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‹N°›</a:t>
            </a:fld>
            <a:endParaRPr lang="fr-FR" sz="1300" b="1" dirty="0">
              <a:solidFill>
                <a:srgbClr val="45454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3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8" y="0"/>
            <a:ext cx="586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logo2b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39" y="2276475"/>
            <a:ext cx="9126934" cy="208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208584" y="2924944"/>
            <a:ext cx="7878875" cy="720080"/>
          </a:xfrm>
          <a:prstGeom prst="rect">
            <a:avLst/>
          </a:prstGeom>
        </p:spPr>
        <p:txBody>
          <a:bodyPr lIns="107287" tIns="53643" rIns="107287" bIns="53643" anchor="b"/>
          <a:lstStyle>
            <a:lvl1pPr marL="0" algn="l" defTabSz="1072866" rtl="0" eaLnBrk="1" fontAlgn="base" latinLnBrk="0" hangingPunct="1">
              <a:spcBef>
                <a:spcPct val="50000"/>
              </a:spcBef>
              <a:spcAft>
                <a:spcPct val="0"/>
              </a:spcAft>
              <a:buClr>
                <a:srgbClr val="4F76AE"/>
              </a:buClr>
              <a:buSzPct val="80000"/>
              <a:buFont typeface="Wingdings" pitchFamily="2" charset="2"/>
              <a:buChar char="è"/>
              <a:defRPr lang="fr-FR" sz="3800" b="1" kern="1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6" name="Picture 9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1" y="6165852"/>
            <a:ext cx="1374160" cy="586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numéro de diapositive 6"/>
          <p:cNvSpPr txBox="1">
            <a:spLocks/>
          </p:cNvSpPr>
          <p:nvPr userDrawn="1"/>
        </p:nvSpPr>
        <p:spPr>
          <a:xfrm>
            <a:off x="271727" y="6256339"/>
            <a:ext cx="868495" cy="268287"/>
          </a:xfrm>
          <a:prstGeom prst="rect">
            <a:avLst/>
          </a:prstGeom>
        </p:spPr>
        <p:txBody>
          <a:bodyPr lIns="107287" tIns="53643" rIns="107287" bIns="53643"/>
          <a:lstStyle>
            <a:lvl1pPr algn="r">
              <a:defRPr sz="900">
                <a:solidFill>
                  <a:srgbClr val="0062A8"/>
                </a:solidFill>
              </a:defRPr>
            </a:lvl1pPr>
          </a:lstStyle>
          <a:p>
            <a:pPr>
              <a:defRPr/>
            </a:pPr>
            <a:fld id="{E4C33180-E6E7-4B62-857B-F6C30581D30B}" type="slidenum">
              <a:rPr lang="fr-FR" sz="1300" b="1" smtClean="0">
                <a:solidFill>
                  <a:srgbClr val="454545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‹N°›</a:t>
            </a:fld>
            <a:endParaRPr lang="fr-FR" sz="1300" b="1" dirty="0">
              <a:solidFill>
                <a:srgbClr val="45454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0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ogo2bi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95" y="187326"/>
            <a:ext cx="9125215" cy="12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18541" y="440011"/>
            <a:ext cx="7878875" cy="720080"/>
          </a:xfrm>
          <a:prstGeom prst="rect">
            <a:avLst/>
          </a:prstGeom>
        </p:spPr>
        <p:txBody>
          <a:bodyPr lIns="107287" tIns="53643" rIns="107287" bIns="53643" anchor="b"/>
          <a:lstStyle>
            <a:lvl1pPr marL="0" algn="l" defTabSz="1072866" rtl="0" eaLnBrk="1" fontAlgn="base" latinLnBrk="0" hangingPunct="1">
              <a:spcBef>
                <a:spcPct val="50000"/>
              </a:spcBef>
              <a:spcAft>
                <a:spcPct val="0"/>
              </a:spcAft>
              <a:buClr>
                <a:srgbClr val="4F76AE"/>
              </a:buClr>
              <a:buSzPct val="80000"/>
              <a:buFont typeface="Wingdings" pitchFamily="2" charset="2"/>
              <a:buChar char="è"/>
              <a:defRPr lang="fr-FR" sz="3300" b="1" kern="1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1116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129" y="274639"/>
            <a:ext cx="8915400" cy="1143000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93278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264" y="274639"/>
            <a:ext cx="8915400" cy="1143000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7962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/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58" y="0"/>
            <a:ext cx="58765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</p:txBody>
      </p:sp>
      <p:pic>
        <p:nvPicPr>
          <p:cNvPr id="1028" name="Picture 9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2" y="6165852"/>
            <a:ext cx="1158606" cy="498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numéro de diapositive 6"/>
          <p:cNvSpPr txBox="1">
            <a:spLocks/>
          </p:cNvSpPr>
          <p:nvPr/>
        </p:nvSpPr>
        <p:spPr>
          <a:xfrm>
            <a:off x="271727" y="6256339"/>
            <a:ext cx="868495" cy="268287"/>
          </a:xfrm>
          <a:prstGeom prst="rect">
            <a:avLst/>
          </a:prstGeom>
        </p:spPr>
        <p:txBody>
          <a:bodyPr lIns="107287" tIns="53643" rIns="107287" bIns="53643"/>
          <a:lstStyle>
            <a:lvl1pPr algn="r">
              <a:defRPr sz="900">
                <a:solidFill>
                  <a:srgbClr val="0062A8"/>
                </a:solidFill>
              </a:defRPr>
            </a:lvl1pPr>
          </a:lstStyle>
          <a:p>
            <a:pPr>
              <a:defRPr/>
            </a:pPr>
            <a:fld id="{E4C33180-E6E7-4B62-857B-F6C30581D30B}" type="slidenum">
              <a:rPr lang="fr-FR" sz="1300" b="1" smtClean="0">
                <a:solidFill>
                  <a:srgbClr val="454545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‹N°›</a:t>
            </a:fld>
            <a:endParaRPr lang="fr-FR" sz="1300" b="1" dirty="0">
              <a:solidFill>
                <a:srgbClr val="45454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1" r:id="rId4"/>
    <p:sldLayoutId id="2147483712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fr-FR" sz="3300" b="1" kern="1200" dirty="0">
          <a:solidFill>
            <a:srgbClr val="45454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454545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454545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454545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454545"/>
          </a:solidFill>
          <a:latin typeface="Calibri" pitchFamily="34" charset="0"/>
        </a:defRPr>
      </a:lvl5pPr>
      <a:lvl6pPr marL="536433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454545"/>
          </a:solidFill>
          <a:latin typeface="Calibri" pitchFamily="34" charset="0"/>
        </a:defRPr>
      </a:lvl6pPr>
      <a:lvl7pPr marL="1072866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454545"/>
          </a:solidFill>
          <a:latin typeface="Calibri" pitchFamily="34" charset="0"/>
        </a:defRPr>
      </a:lvl7pPr>
      <a:lvl8pPr marL="1609298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454545"/>
          </a:solidFill>
          <a:latin typeface="Calibri" pitchFamily="34" charset="0"/>
        </a:defRPr>
      </a:lvl8pPr>
      <a:lvl9pPr marL="2145731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454545"/>
          </a:solidFill>
          <a:latin typeface="Calibri" pitchFamily="34" charset="0"/>
        </a:defRPr>
      </a:lvl9pPr>
    </p:titleStyle>
    <p:bodyStyle>
      <a:lvl1pPr marL="402325" indent="-4023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fr-FR" sz="1900" b="1" kern="1200" dirty="0">
          <a:solidFill>
            <a:srgbClr val="5175B2"/>
          </a:solidFill>
          <a:latin typeface="+mn-lt"/>
          <a:ea typeface="+mn-ea"/>
          <a:cs typeface="+mn-cs"/>
        </a:defRPr>
      </a:lvl1pPr>
      <a:lvl2pPr marL="871703" indent="-33527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900" kern="1200" dirty="0">
          <a:solidFill>
            <a:srgbClr val="454545"/>
          </a:solidFill>
          <a:latin typeface="+mn-lt"/>
          <a:ea typeface="+mn-ea"/>
          <a:cs typeface="+mn-cs"/>
        </a:defRPr>
      </a:lvl2pPr>
      <a:lvl3pPr marL="1341082" indent="-2682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fr-FR" sz="1900" kern="1200" dirty="0">
          <a:solidFill>
            <a:srgbClr val="454545"/>
          </a:solidFill>
          <a:latin typeface="Calibri" pitchFamily="34" charset="0"/>
          <a:ea typeface="+mn-ea"/>
          <a:cs typeface="+mn-cs"/>
        </a:defRPr>
      </a:lvl3pPr>
      <a:lvl4pPr marL="1877515" indent="-2682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1319" y="3911927"/>
            <a:ext cx="8966154" cy="1056117"/>
          </a:xfrm>
        </p:spPr>
        <p:txBody>
          <a:bodyPr rtlCol="0">
            <a:no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Enseigner et évaluer la Technologie au travers des nouveaux </a:t>
            </a:r>
            <a:r>
              <a:rPr lang="fr-FR" dirty="0" smtClean="0">
                <a:solidFill>
                  <a:srgbClr val="002060"/>
                </a:solidFill>
              </a:rPr>
              <a:t>programmes cycles 3 </a:t>
            </a:r>
            <a:r>
              <a:rPr lang="fr-FR" dirty="0" smtClean="0">
                <a:solidFill>
                  <a:srgbClr val="002060"/>
                </a:solidFill>
              </a:rPr>
              <a:t>&amp; </a:t>
            </a:r>
            <a:r>
              <a:rPr lang="fr-FR" dirty="0" smtClean="0">
                <a:solidFill>
                  <a:srgbClr val="002060"/>
                </a:solidFill>
              </a:rPr>
              <a:t>4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sz="1800" b="0" i="1" dirty="0" smtClean="0">
                <a:solidFill>
                  <a:srgbClr val="920000"/>
                </a:solidFill>
              </a:rPr>
              <a:t>S’approprier des objets et des </a:t>
            </a:r>
            <a:r>
              <a:rPr lang="fr-FR" sz="1800" b="0" i="1" dirty="0">
                <a:solidFill>
                  <a:srgbClr val="920000"/>
                </a:solidFill>
              </a:rPr>
              <a:t>systèmes techniques de l’environnement de vie </a:t>
            </a: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350490" y="313325"/>
            <a:ext cx="2662676" cy="1904769"/>
          </a:xfrm>
        </p:spPr>
        <p:txBody>
          <a:bodyPr/>
          <a:lstStyle/>
          <a:p>
            <a:r>
              <a:rPr altLang="fr-FR" sz="2000" b="0" dirty="0">
                <a:solidFill>
                  <a:srgbClr val="002060"/>
                </a:solidFill>
              </a:rPr>
              <a:t>Séminaire 2017 d'accompagnement des programmes de technologie au collège</a:t>
            </a:r>
          </a:p>
        </p:txBody>
      </p:sp>
      <p:sp>
        <p:nvSpPr>
          <p:cNvPr id="4" name="AutoShape 2" descr="https://rollontechno.files.wordpress.com/2015/11/cahier-des-charges.jpeg?w=1024&amp;h=480&amp;crop=1"/>
          <p:cNvSpPr>
            <a:spLocks noChangeAspect="1" noChangeArrowheads="1"/>
          </p:cNvSpPr>
          <p:nvPr/>
        </p:nvSpPr>
        <p:spPr bwMode="auto">
          <a:xfrm>
            <a:off x="155575" y="-2193925"/>
            <a:ext cx="9753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File:London MMB »1D3 Central St Martin's College of Art and Design.jpg"/>
          <p:cNvSpPr>
            <a:spLocks noChangeAspect="1" noChangeArrowheads="1"/>
          </p:cNvSpPr>
          <p:nvPr/>
        </p:nvSpPr>
        <p:spPr bwMode="auto">
          <a:xfrm>
            <a:off x="155575" y="-2033588"/>
            <a:ext cx="762000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File:London MMB »1D3 Central St Martin's College of Art and Design.jpg"/>
          <p:cNvSpPr>
            <a:spLocks noChangeAspect="1" noChangeArrowheads="1"/>
          </p:cNvSpPr>
          <p:nvPr/>
        </p:nvSpPr>
        <p:spPr bwMode="auto">
          <a:xfrm>
            <a:off x="307975" y="-1881188"/>
            <a:ext cx="762000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232831" y="6337729"/>
            <a:ext cx="9440339" cy="30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09" rIns="91419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>
                <a:solidFill>
                  <a:srgbClr val="002060"/>
                </a:solidFill>
              </a:rPr>
              <a:t>Dominique PETRELLA – </a:t>
            </a:r>
            <a:r>
              <a:rPr lang="fr-FR" sz="1400" dirty="0" smtClean="0">
                <a:solidFill>
                  <a:srgbClr val="002060"/>
                </a:solidFill>
              </a:rPr>
              <a:t>IA-IPR STI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3" name="AutoShape 2" descr="Résultat de recherche d'images pour &quot;programmation&quot;"/>
          <p:cNvSpPr>
            <a:spLocks noChangeAspect="1" noChangeArrowheads="1"/>
          </p:cNvSpPr>
          <p:nvPr/>
        </p:nvSpPr>
        <p:spPr bwMode="auto">
          <a:xfrm>
            <a:off x="155575" y="-2917825"/>
            <a:ext cx="8620125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1" r="17296" b="16399"/>
          <a:stretch/>
        </p:blipFill>
        <p:spPr>
          <a:xfrm>
            <a:off x="3956649" y="0"/>
            <a:ext cx="1992703" cy="270869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274" y="461378"/>
            <a:ext cx="2900895" cy="1785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476250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Ordre du jour du séminaire de Technologie  </a:t>
            </a:r>
            <a:r>
              <a:rPr lang="fr-FR" sz="2800" dirty="0" smtClean="0">
                <a:solidFill>
                  <a:srgbClr val="002060"/>
                </a:solidFill>
              </a:rPr>
              <a:t>2017</a:t>
            </a:r>
            <a:endParaRPr lang="fr-FR" sz="2800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84311"/>
              </p:ext>
            </p:extLst>
          </p:nvPr>
        </p:nvGraphicFramePr>
        <p:xfrm>
          <a:off x="215900" y="712374"/>
          <a:ext cx="9474201" cy="210252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488767"/>
                <a:gridCol w="1985434"/>
              </a:tblGrid>
              <a:tr h="2628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0 - Ouverture </a:t>
                      </a:r>
                      <a:r>
                        <a:rPr lang="fr-FR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du séminaire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D.PETRELLA - IPR</a:t>
                      </a:r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2816">
                <a:tc>
                  <a:txBody>
                    <a:bodyPr/>
                    <a:lstStyle/>
                    <a:p>
                      <a:pPr marL="0" marR="0" indent="0" algn="just" defTabSz="107286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1.1 - Enseigner la technologie et évaluer par compétences</a:t>
                      </a:r>
                      <a:endParaRPr lang="fr-FR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F. GUINEPAIN - IPR</a:t>
                      </a:r>
                      <a:endParaRPr lang="fr-FR" sz="140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2816">
                <a:tc>
                  <a:txBody>
                    <a:bodyPr/>
                    <a:lstStyle/>
                    <a:p>
                      <a:pPr marL="0" marR="0" indent="0" algn="just" defTabSz="107286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2 - Elaboration d’une séquence dans une progression de cycle 4</a:t>
                      </a:r>
                      <a:endParaRPr lang="fr-FR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D. PETRELLA - IPR</a:t>
                      </a:r>
                      <a:endParaRPr lang="fr-FR" sz="140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28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2.1 - Comment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produire de l’eau potable ?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(C4)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GTD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95 – J. PERSON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2.2 - Simulation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du comportement d'une structure (résistance du balcon) (C4)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GTD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 – T. AUBERT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2.3 - Rendre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une construction robuste et stable pour se protéger des séismes (C4)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GTD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 – T. AUBERT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2.4 - Comment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détecter une perte de connaissances ? (C4)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GTD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92 – D. PERRON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16">
                <a:tc>
                  <a:txBody>
                    <a:bodyPr/>
                    <a:lstStyle/>
                    <a:p>
                      <a:pPr marL="0" marR="0" indent="0" algn="just" defTabSz="107286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1.2 - Un outil de suivi des évaluations par compétences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F. GUINEPAIN - IPR</a:t>
                      </a:r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01111"/>
              </p:ext>
            </p:extLst>
          </p:nvPr>
        </p:nvGraphicFramePr>
        <p:xfrm>
          <a:off x="211667" y="5885900"/>
          <a:ext cx="9482667" cy="82817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433733"/>
                <a:gridCol w="2048934"/>
              </a:tblGrid>
              <a:tr h="276058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– La Technologie </a:t>
                      </a:r>
                      <a:r>
                        <a:rPr lang="fr-FR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au </a:t>
                      </a:r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DNB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F. </a:t>
                      </a:r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GUINEPAIN - IPR</a:t>
                      </a:r>
                      <a:endParaRPr lang="fr-FR" sz="140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6058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7 - Le PPCR (Parcours</a:t>
                      </a:r>
                      <a:r>
                        <a:rPr lang="fr-FR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Professionnels, Carrières et </a:t>
                      </a:r>
                      <a:r>
                        <a:rPr lang="fr-FR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Rémunérations</a:t>
                      </a:r>
                      <a:r>
                        <a:rPr lang="fr-FR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G. </a:t>
                      </a:r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CAYOL - IPR</a:t>
                      </a:r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6058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 </a:t>
                      </a:r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 Les </a:t>
                      </a:r>
                      <a:r>
                        <a:rPr lang="fr-FR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ressources - La subvention </a:t>
                      </a:r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fr-FR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classe </a:t>
                      </a:r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inversée – Le plan de formation </a:t>
                      </a:r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17-18 - Conclusions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D.PETRELLA - IPR</a:t>
                      </a:r>
                      <a:endParaRPr lang="fr-FR" sz="140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26536"/>
              </p:ext>
            </p:extLst>
          </p:nvPr>
        </p:nvGraphicFramePr>
        <p:xfrm>
          <a:off x="215900" y="2914158"/>
          <a:ext cx="9474200" cy="122400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454900"/>
                <a:gridCol w="2019300"/>
              </a:tblGrid>
              <a:tr h="2448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– Enseigner la </a:t>
                      </a:r>
                      <a:r>
                        <a:rPr lang="fr-FR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programmation </a:t>
                      </a:r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numérique aux cycles 3 &amp; 4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D. PETRELLA - IPR</a:t>
                      </a:r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3.1 - Comment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rendre ludique une séance de vélo d’appartement ? (C4)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GTD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92 – D. PERRON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3.21 - Création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d'une application depuis un smartphone (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C4)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GEP – F. GUINEPAIN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marL="0" algn="l" defTabSz="1072866" rtl="0" eaLnBrk="1" fontAlgn="ctr" latinLnBrk="0" hangingPunct="1"/>
                      <a:r>
                        <a:rPr lang="fr-FR" sz="140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3.22 – Application URGENCE pour smartphone (C4)</a:t>
                      </a:r>
                      <a:endParaRPr lang="fr-FR" sz="1400" i="1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GTD </a:t>
                      </a:r>
                      <a:r>
                        <a:rPr lang="fr-FR" sz="14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95 – J. PERSON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3.3 - La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serre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automatisée (C4)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CRT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SUD – C. ALASSEUR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783927"/>
              </p:ext>
            </p:extLst>
          </p:nvPr>
        </p:nvGraphicFramePr>
        <p:xfrm>
          <a:off x="215900" y="4234636"/>
          <a:ext cx="9474201" cy="73152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429500"/>
                <a:gridCol w="2044701"/>
              </a:tblGrid>
              <a:tr h="24384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4 - Approche du Design en technologie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D. PETRELLA – IPR </a:t>
                      </a:r>
                      <a:endParaRPr lang="fr-FR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4.1 - Projet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 Flash » : conception et prototypage d'un système d'identification RFID (C4)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GTD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 – T. AUBERT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4.2 - Démarche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pédagogique « Design » sur le cycle 4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CRT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NORD – Y. FERRIE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780503"/>
              </p:ext>
            </p:extLst>
          </p:nvPr>
        </p:nvGraphicFramePr>
        <p:xfrm>
          <a:off x="207433" y="5054618"/>
          <a:ext cx="9491134" cy="74107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429500"/>
                <a:gridCol w="2061634"/>
              </a:tblGrid>
              <a:tr h="247024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5 - Enseigner les Sciences et la Technologie au Cycle 3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J-M BOICHOT Inspection</a:t>
                      </a:r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70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5.1 -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Projet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 conception-réalisation d’un hôtel à insectes (C3)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CRT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NORD – M-P HAM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0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5.2 - Comment </a:t>
                      </a:r>
                      <a:r>
                        <a:rPr lang="fr-FR" sz="140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faire évoluer un OT dans un environnement ? </a:t>
                      </a:r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(C3)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GEP – F. MULLER</a:t>
                      </a:r>
                      <a:endParaRPr lang="fr-FR" sz="14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529" marR="5529" marT="55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89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2_concertation_masque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2012_concertation_masque ppt</Template>
  <TotalTime>2020</TotalTime>
  <Words>369</Words>
  <Application>Microsoft Office PowerPoint</Application>
  <PresentationFormat>Format A4 (210 x 297 mm)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2012_concertation_masque ppt</vt:lpstr>
      <vt:lpstr>Enseigner et évaluer la Technologie au travers des nouveaux programmes cycles 3 &amp; 4 S’approprier des objets et des systèmes techniques de l’environnement de vie </vt:lpstr>
      <vt:lpstr>Ordre du jour du séminaire de Technologie  2017</vt:lpstr>
    </vt:vector>
  </TitlesOfParts>
  <Company>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une ou plusieurs lignes</dc:title>
  <dc:creator>Claire BRIQUEL-GAUTHIER</dc:creator>
  <cp:lastModifiedBy>Dominique Petrella</cp:lastModifiedBy>
  <cp:revision>174</cp:revision>
  <cp:lastPrinted>2017-05-06T07:40:52Z</cp:lastPrinted>
  <dcterms:created xsi:type="dcterms:W3CDTF">2012-10-12T12:29:04Z</dcterms:created>
  <dcterms:modified xsi:type="dcterms:W3CDTF">2017-05-06T08:16:00Z</dcterms:modified>
</cp:coreProperties>
</file>