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71" r:id="rId2"/>
    <p:sldId id="318" r:id="rId3"/>
    <p:sldId id="305" r:id="rId4"/>
    <p:sldId id="284" r:id="rId5"/>
    <p:sldId id="307" r:id="rId6"/>
    <p:sldId id="308" r:id="rId7"/>
    <p:sldId id="309" r:id="rId8"/>
    <p:sldId id="310" r:id="rId9"/>
    <p:sldId id="304" r:id="rId10"/>
    <p:sldId id="361" r:id="rId11"/>
    <p:sldId id="315" r:id="rId12"/>
    <p:sldId id="319" r:id="rId13"/>
    <p:sldId id="316"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00" r:id="rId27"/>
    <p:sldId id="322" r:id="rId28"/>
    <p:sldId id="333" r:id="rId29"/>
    <p:sldId id="323" r:id="rId30"/>
    <p:sldId id="327" r:id="rId31"/>
    <p:sldId id="331" r:id="rId32"/>
    <p:sldId id="362" r:id="rId33"/>
    <p:sldId id="326" r:id="rId34"/>
    <p:sldId id="328" r:id="rId35"/>
    <p:sldId id="332" r:id="rId36"/>
    <p:sldId id="348" r:id="rId37"/>
    <p:sldId id="360" r:id="rId38"/>
    <p:sldId id="349" r:id="rId39"/>
    <p:sldId id="355" r:id="rId40"/>
    <p:sldId id="357" r:id="rId41"/>
    <p:sldId id="359" r:id="rId42"/>
    <p:sldId id="358" r:id="rId43"/>
    <p:sldId id="334" r:id="rId44"/>
    <p:sldId id="347" r:id="rId45"/>
    <p:sldId id="278" r:id="rId46"/>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F8A15A"/>
    <a:srgbClr val="CC0000"/>
    <a:srgbClr val="CCFF99"/>
    <a:srgbClr val="CC706E"/>
    <a:srgbClr val="9751CB"/>
    <a:srgbClr val="FF3300"/>
    <a:srgbClr val="3377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113" autoAdjust="0"/>
  </p:normalViewPr>
  <p:slideViewPr>
    <p:cSldViewPr snapToGrid="0" snapToObjects="1">
      <p:cViewPr varScale="1">
        <p:scale>
          <a:sx n="76" d="100"/>
          <a:sy n="76" d="100"/>
        </p:scale>
        <p:origin x="-9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38" d="100"/>
          <a:sy n="38" d="100"/>
        </p:scale>
        <p:origin x="-2796"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97E46-1F49-458B-9AE1-860720BA9BDF}" type="doc">
      <dgm:prSet loTypeId="urn:microsoft.com/office/officeart/2005/8/layout/venn1" loCatId="relationship" qsTypeId="urn:microsoft.com/office/officeart/2005/8/quickstyle/simple2" qsCatId="simple" csTypeId="urn:microsoft.com/office/officeart/2005/8/colors/accent1_2" csCatId="accent1" phldr="1"/>
      <dgm:spPr/>
    </dgm:pt>
    <dgm:pt modelId="{416B880E-2299-445B-A5E0-E79F8C8ED890}">
      <dgm:prSet phldrT="[Texte]"/>
      <dgm:spPr>
        <a:solidFill>
          <a:srgbClr val="00B050"/>
        </a:solidFill>
        <a:ln w="12700">
          <a:noFill/>
        </a:ln>
        <a:scene3d>
          <a:camera prst="orthographicFront"/>
          <a:lightRig rig="balanced" dir="t"/>
        </a:scene3d>
        <a:sp3d>
          <a:bevelT w="901700"/>
        </a:sp3d>
      </dgm:spPr>
      <dgm:t>
        <a:bodyPr anchor="b"/>
        <a:lstStyle/>
        <a:p>
          <a:r>
            <a:rPr lang="fr-FR" b="1" dirty="0" smtClean="0">
              <a:solidFill>
                <a:schemeClr val="bg1"/>
              </a:solidFill>
              <a:effectLst/>
            </a:rPr>
            <a:t>Environnement</a:t>
          </a:r>
          <a:endParaRPr lang="fr-FR" b="1" dirty="0">
            <a:solidFill>
              <a:schemeClr val="bg1"/>
            </a:solidFill>
            <a:effectLst/>
          </a:endParaRPr>
        </a:p>
      </dgm:t>
    </dgm:pt>
    <dgm:pt modelId="{1D0459EE-EC4D-4557-B61C-FDD42156834C}" type="parTrans" cxnId="{61DF74A9-02CF-4EC8-BF74-7CD0E0AD7512}">
      <dgm:prSet/>
      <dgm:spPr/>
      <dgm:t>
        <a:bodyPr/>
        <a:lstStyle/>
        <a:p>
          <a:endParaRPr lang="fr-FR"/>
        </a:p>
      </dgm:t>
    </dgm:pt>
    <dgm:pt modelId="{54DAF2BA-2039-4D39-B127-8AC5DE2DAA00}" type="sibTrans" cxnId="{61DF74A9-02CF-4EC8-BF74-7CD0E0AD7512}">
      <dgm:prSet/>
      <dgm:spPr/>
      <dgm:t>
        <a:bodyPr/>
        <a:lstStyle/>
        <a:p>
          <a:endParaRPr lang="fr-FR"/>
        </a:p>
      </dgm:t>
    </dgm:pt>
    <dgm:pt modelId="{8FB3A1E2-E603-41CF-A973-0DF68D4BA9E4}">
      <dgm:prSet phldrT="[Texte]"/>
      <dgm:spPr>
        <a:solidFill>
          <a:srgbClr val="FFC000">
            <a:alpha val="67000"/>
          </a:srgbClr>
        </a:solidFill>
        <a:ln w="12700">
          <a:noFill/>
        </a:ln>
        <a:scene3d>
          <a:camera prst="orthographicFront"/>
          <a:lightRig rig="balanced" dir="t"/>
        </a:scene3d>
        <a:sp3d>
          <a:bevelT w="901700"/>
        </a:sp3d>
      </dgm:spPr>
      <dgm:t>
        <a:bodyPr anchor="t"/>
        <a:lstStyle/>
        <a:p>
          <a:r>
            <a:rPr lang="fr-FR" b="1" dirty="0" smtClean="0">
              <a:solidFill>
                <a:schemeClr val="accent6">
                  <a:lumMod val="75000"/>
                </a:schemeClr>
              </a:solidFill>
            </a:rPr>
            <a:t>     </a:t>
          </a:r>
          <a:r>
            <a:rPr lang="fr-FR" b="1" dirty="0" smtClean="0">
              <a:solidFill>
                <a:schemeClr val="accent6">
                  <a:lumMod val="50000"/>
                </a:schemeClr>
              </a:solidFill>
            </a:rPr>
            <a:t>Economie</a:t>
          </a:r>
          <a:endParaRPr lang="fr-FR" b="1" dirty="0">
            <a:solidFill>
              <a:schemeClr val="accent6">
                <a:lumMod val="50000"/>
              </a:schemeClr>
            </a:solidFill>
          </a:endParaRPr>
        </a:p>
      </dgm:t>
    </dgm:pt>
    <dgm:pt modelId="{A25C6CCF-0BA8-4890-894D-7DC3CA44B043}" type="parTrans" cxnId="{5B5B0EA1-24FB-4B36-9309-6801AF98CAEB}">
      <dgm:prSet/>
      <dgm:spPr/>
      <dgm:t>
        <a:bodyPr/>
        <a:lstStyle/>
        <a:p>
          <a:endParaRPr lang="fr-FR"/>
        </a:p>
      </dgm:t>
    </dgm:pt>
    <dgm:pt modelId="{9E1968AC-166D-4B2A-9594-B74B2FDE3E1F}" type="sibTrans" cxnId="{5B5B0EA1-24FB-4B36-9309-6801AF98CAEB}">
      <dgm:prSet/>
      <dgm:spPr/>
      <dgm:t>
        <a:bodyPr/>
        <a:lstStyle/>
        <a:p>
          <a:endParaRPr lang="fr-FR"/>
        </a:p>
      </dgm:t>
    </dgm:pt>
    <dgm:pt modelId="{1BAA4E8E-E22F-4DFD-81F5-7159B2B9E5CE}">
      <dgm:prSet phldrT="[Texte]" custT="1"/>
      <dgm:spPr>
        <a:solidFill>
          <a:srgbClr val="3377FF">
            <a:alpha val="82000"/>
          </a:srgbClr>
        </a:solidFill>
        <a:ln w="12700" cap="flat" cmpd="sng">
          <a:noFill/>
        </a:ln>
        <a:scene3d>
          <a:camera prst="orthographicFront"/>
          <a:lightRig rig="balanced" dir="t"/>
        </a:scene3d>
        <a:sp3d>
          <a:bevelT w="901700"/>
        </a:sp3d>
      </dgm:spPr>
      <dgm:t>
        <a:bodyPr anchor="t"/>
        <a:lstStyle/>
        <a:p>
          <a:pPr algn="l"/>
          <a:r>
            <a:rPr lang="fr-FR" sz="2600" b="1" dirty="0" smtClean="0">
              <a:solidFill>
                <a:srgbClr val="0070C0"/>
              </a:solidFill>
              <a:effectLst/>
            </a:rPr>
            <a:t>   </a:t>
          </a:r>
          <a:r>
            <a:rPr lang="fr-FR" sz="2600" b="1" dirty="0" smtClean="0">
              <a:solidFill>
                <a:schemeClr val="tx2">
                  <a:lumMod val="75000"/>
                </a:schemeClr>
              </a:solidFill>
              <a:effectLst/>
            </a:rPr>
            <a:t>Social</a:t>
          </a:r>
        </a:p>
        <a:p>
          <a:pPr algn="l"/>
          <a:r>
            <a:rPr lang="fr-FR" sz="1400" b="0" i="1" dirty="0" smtClean="0">
              <a:solidFill>
                <a:schemeClr val="tx1"/>
              </a:solidFill>
              <a:effectLst/>
            </a:rPr>
            <a:t>Insertion </a:t>
          </a:r>
        </a:p>
        <a:p>
          <a:pPr algn="l"/>
          <a:r>
            <a:rPr lang="fr-FR" sz="1400" b="0" i="1" dirty="0" smtClean="0">
              <a:solidFill>
                <a:schemeClr val="tx1"/>
              </a:solidFill>
              <a:effectLst/>
            </a:rPr>
            <a:t>Santé des </a:t>
          </a:r>
        </a:p>
        <a:p>
          <a:pPr algn="l"/>
          <a:r>
            <a:rPr lang="fr-FR" sz="1400" b="0" i="1" dirty="0" smtClean="0">
              <a:solidFill>
                <a:schemeClr val="tx1"/>
              </a:solidFill>
              <a:effectLst/>
            </a:rPr>
            <a:t>populations</a:t>
          </a:r>
          <a:endParaRPr lang="fr-FR" sz="1400" b="0" i="1" dirty="0">
            <a:solidFill>
              <a:schemeClr val="tx1"/>
            </a:solidFill>
            <a:effectLst/>
          </a:endParaRPr>
        </a:p>
      </dgm:t>
    </dgm:pt>
    <dgm:pt modelId="{9DF79993-2A19-4C94-A942-DA05484E8990}" type="parTrans" cxnId="{D07ECF2B-FF3D-4A90-8715-0719947D1F8D}">
      <dgm:prSet/>
      <dgm:spPr/>
      <dgm:t>
        <a:bodyPr/>
        <a:lstStyle/>
        <a:p>
          <a:endParaRPr lang="fr-FR"/>
        </a:p>
      </dgm:t>
    </dgm:pt>
    <dgm:pt modelId="{CC6D4C87-9841-4AA3-968E-1B82ABCACDE7}" type="sibTrans" cxnId="{D07ECF2B-FF3D-4A90-8715-0719947D1F8D}">
      <dgm:prSet/>
      <dgm:spPr/>
      <dgm:t>
        <a:bodyPr/>
        <a:lstStyle/>
        <a:p>
          <a:endParaRPr lang="fr-FR"/>
        </a:p>
      </dgm:t>
    </dgm:pt>
    <dgm:pt modelId="{A334CB60-9C19-4F92-AE10-49E264D71ECA}" type="pres">
      <dgm:prSet presAssocID="{B0B97E46-1F49-458B-9AE1-860720BA9BDF}" presName="compositeShape" presStyleCnt="0">
        <dgm:presLayoutVars>
          <dgm:chMax val="7"/>
          <dgm:dir/>
          <dgm:resizeHandles val="exact"/>
        </dgm:presLayoutVars>
      </dgm:prSet>
      <dgm:spPr/>
    </dgm:pt>
    <dgm:pt modelId="{88298707-30DF-4E84-B697-E913108CB821}" type="pres">
      <dgm:prSet presAssocID="{416B880E-2299-445B-A5E0-E79F8C8ED890}" presName="circ1" presStyleLbl="vennNode1" presStyleIdx="0" presStyleCnt="3" custLinFactNeighborX="37363" custLinFactNeighborY="51188"/>
      <dgm:spPr/>
      <dgm:t>
        <a:bodyPr/>
        <a:lstStyle/>
        <a:p>
          <a:endParaRPr lang="fr-FR"/>
        </a:p>
      </dgm:t>
    </dgm:pt>
    <dgm:pt modelId="{38CC8673-635B-4C07-85F5-4C9BA20F6F14}" type="pres">
      <dgm:prSet presAssocID="{416B880E-2299-445B-A5E0-E79F8C8ED890}" presName="circ1Tx" presStyleLbl="revTx" presStyleIdx="0" presStyleCnt="0">
        <dgm:presLayoutVars>
          <dgm:chMax val="0"/>
          <dgm:chPref val="0"/>
          <dgm:bulletEnabled val="1"/>
        </dgm:presLayoutVars>
      </dgm:prSet>
      <dgm:spPr/>
      <dgm:t>
        <a:bodyPr/>
        <a:lstStyle/>
        <a:p>
          <a:endParaRPr lang="fr-FR"/>
        </a:p>
      </dgm:t>
    </dgm:pt>
    <dgm:pt modelId="{9E40C990-B8A4-43FC-8BA0-1373976B94C8}" type="pres">
      <dgm:prSet presAssocID="{8FB3A1E2-E603-41CF-A973-0DF68D4BA9E4}" presName="circ2" presStyleLbl="vennNode1" presStyleIdx="1" presStyleCnt="3" custLinFactNeighborX="33952" custLinFactNeighborY="-63496"/>
      <dgm:spPr/>
      <dgm:t>
        <a:bodyPr/>
        <a:lstStyle/>
        <a:p>
          <a:endParaRPr lang="fr-FR"/>
        </a:p>
      </dgm:t>
    </dgm:pt>
    <dgm:pt modelId="{3A28838A-A84D-446B-BD14-F3D8EBACF109}" type="pres">
      <dgm:prSet presAssocID="{8FB3A1E2-E603-41CF-A973-0DF68D4BA9E4}" presName="circ2Tx" presStyleLbl="revTx" presStyleIdx="0" presStyleCnt="0">
        <dgm:presLayoutVars>
          <dgm:chMax val="0"/>
          <dgm:chPref val="0"/>
          <dgm:bulletEnabled val="1"/>
        </dgm:presLayoutVars>
      </dgm:prSet>
      <dgm:spPr/>
      <dgm:t>
        <a:bodyPr/>
        <a:lstStyle/>
        <a:p>
          <a:endParaRPr lang="fr-FR"/>
        </a:p>
      </dgm:t>
    </dgm:pt>
    <dgm:pt modelId="{E7C37148-04B1-4073-996B-F9F846E4BDC1}" type="pres">
      <dgm:prSet presAssocID="{1BAA4E8E-E22F-4DFD-81F5-7159B2B9E5CE}" presName="circ3" presStyleLbl="vennNode1" presStyleIdx="2" presStyleCnt="3" custLinFactNeighborX="44476" custLinFactNeighborY="-63002"/>
      <dgm:spPr/>
      <dgm:t>
        <a:bodyPr/>
        <a:lstStyle/>
        <a:p>
          <a:endParaRPr lang="fr-FR"/>
        </a:p>
      </dgm:t>
    </dgm:pt>
    <dgm:pt modelId="{0E753939-F5C8-4FFC-A662-EE2558922AED}" type="pres">
      <dgm:prSet presAssocID="{1BAA4E8E-E22F-4DFD-81F5-7159B2B9E5CE}" presName="circ3Tx" presStyleLbl="revTx" presStyleIdx="0" presStyleCnt="0">
        <dgm:presLayoutVars>
          <dgm:chMax val="0"/>
          <dgm:chPref val="0"/>
          <dgm:bulletEnabled val="1"/>
        </dgm:presLayoutVars>
      </dgm:prSet>
      <dgm:spPr/>
      <dgm:t>
        <a:bodyPr/>
        <a:lstStyle/>
        <a:p>
          <a:endParaRPr lang="fr-FR"/>
        </a:p>
      </dgm:t>
    </dgm:pt>
  </dgm:ptLst>
  <dgm:cxnLst>
    <dgm:cxn modelId="{9FF77802-DE2D-4CC3-8307-4C5722FB33F9}" type="presOf" srcId="{1BAA4E8E-E22F-4DFD-81F5-7159B2B9E5CE}" destId="{E7C37148-04B1-4073-996B-F9F846E4BDC1}" srcOrd="0" destOrd="0" presId="urn:microsoft.com/office/officeart/2005/8/layout/venn1"/>
    <dgm:cxn modelId="{E110C31D-AAB4-4B12-9604-1434084821E6}" type="presOf" srcId="{416B880E-2299-445B-A5E0-E79F8C8ED890}" destId="{88298707-30DF-4E84-B697-E913108CB821}" srcOrd="0" destOrd="0" presId="urn:microsoft.com/office/officeart/2005/8/layout/venn1"/>
    <dgm:cxn modelId="{B45BBC55-A14C-4705-A8AD-B836B316EE48}" type="presOf" srcId="{1BAA4E8E-E22F-4DFD-81F5-7159B2B9E5CE}" destId="{0E753939-F5C8-4FFC-A662-EE2558922AED}" srcOrd="1" destOrd="0" presId="urn:microsoft.com/office/officeart/2005/8/layout/venn1"/>
    <dgm:cxn modelId="{F6303442-13B7-4BB1-9C7E-71DAA039D248}" type="presOf" srcId="{8FB3A1E2-E603-41CF-A973-0DF68D4BA9E4}" destId="{9E40C990-B8A4-43FC-8BA0-1373976B94C8}" srcOrd="0" destOrd="0" presId="urn:microsoft.com/office/officeart/2005/8/layout/venn1"/>
    <dgm:cxn modelId="{5B5B0EA1-24FB-4B36-9309-6801AF98CAEB}" srcId="{B0B97E46-1F49-458B-9AE1-860720BA9BDF}" destId="{8FB3A1E2-E603-41CF-A973-0DF68D4BA9E4}" srcOrd="1" destOrd="0" parTransId="{A25C6CCF-0BA8-4890-894D-7DC3CA44B043}" sibTransId="{9E1968AC-166D-4B2A-9594-B74B2FDE3E1F}"/>
    <dgm:cxn modelId="{D07ECF2B-FF3D-4A90-8715-0719947D1F8D}" srcId="{B0B97E46-1F49-458B-9AE1-860720BA9BDF}" destId="{1BAA4E8E-E22F-4DFD-81F5-7159B2B9E5CE}" srcOrd="2" destOrd="0" parTransId="{9DF79993-2A19-4C94-A942-DA05484E8990}" sibTransId="{CC6D4C87-9841-4AA3-968E-1B82ABCACDE7}"/>
    <dgm:cxn modelId="{2735CF5A-804F-4706-8F22-304D9986C817}" type="presOf" srcId="{416B880E-2299-445B-A5E0-E79F8C8ED890}" destId="{38CC8673-635B-4C07-85F5-4C9BA20F6F14}" srcOrd="1" destOrd="0" presId="urn:microsoft.com/office/officeart/2005/8/layout/venn1"/>
    <dgm:cxn modelId="{61DF74A9-02CF-4EC8-BF74-7CD0E0AD7512}" srcId="{B0B97E46-1F49-458B-9AE1-860720BA9BDF}" destId="{416B880E-2299-445B-A5E0-E79F8C8ED890}" srcOrd="0" destOrd="0" parTransId="{1D0459EE-EC4D-4557-B61C-FDD42156834C}" sibTransId="{54DAF2BA-2039-4D39-B127-8AC5DE2DAA00}"/>
    <dgm:cxn modelId="{CB425B26-70B8-4628-87A5-C3A490DF8A59}" type="presOf" srcId="{8FB3A1E2-E603-41CF-A973-0DF68D4BA9E4}" destId="{3A28838A-A84D-446B-BD14-F3D8EBACF109}" srcOrd="1" destOrd="0" presId="urn:microsoft.com/office/officeart/2005/8/layout/venn1"/>
    <dgm:cxn modelId="{03546C67-C511-4227-8A65-A48FF184857B}" type="presOf" srcId="{B0B97E46-1F49-458B-9AE1-860720BA9BDF}" destId="{A334CB60-9C19-4F92-AE10-49E264D71ECA}" srcOrd="0" destOrd="0" presId="urn:microsoft.com/office/officeart/2005/8/layout/venn1"/>
    <dgm:cxn modelId="{66219071-3C97-4AE4-B417-CB68186FEE25}" type="presParOf" srcId="{A334CB60-9C19-4F92-AE10-49E264D71ECA}" destId="{88298707-30DF-4E84-B697-E913108CB821}" srcOrd="0" destOrd="0" presId="urn:microsoft.com/office/officeart/2005/8/layout/venn1"/>
    <dgm:cxn modelId="{A9A920C9-ED0F-4E80-A26C-4F2E5EB9C13E}" type="presParOf" srcId="{A334CB60-9C19-4F92-AE10-49E264D71ECA}" destId="{38CC8673-635B-4C07-85F5-4C9BA20F6F14}" srcOrd="1" destOrd="0" presId="urn:microsoft.com/office/officeart/2005/8/layout/venn1"/>
    <dgm:cxn modelId="{329F0767-E8D7-4D2C-808E-5A1AF54224AF}" type="presParOf" srcId="{A334CB60-9C19-4F92-AE10-49E264D71ECA}" destId="{9E40C990-B8A4-43FC-8BA0-1373976B94C8}" srcOrd="2" destOrd="0" presId="urn:microsoft.com/office/officeart/2005/8/layout/venn1"/>
    <dgm:cxn modelId="{CCD8DB9D-645B-447D-83C3-B28EF159C094}" type="presParOf" srcId="{A334CB60-9C19-4F92-AE10-49E264D71ECA}" destId="{3A28838A-A84D-446B-BD14-F3D8EBACF109}" srcOrd="3" destOrd="0" presId="urn:microsoft.com/office/officeart/2005/8/layout/venn1"/>
    <dgm:cxn modelId="{6936E290-8D22-40EE-97A2-BF6ACC125128}" type="presParOf" srcId="{A334CB60-9C19-4F92-AE10-49E264D71ECA}" destId="{E7C37148-04B1-4073-996B-F9F846E4BDC1}" srcOrd="4" destOrd="0" presId="urn:microsoft.com/office/officeart/2005/8/layout/venn1"/>
    <dgm:cxn modelId="{0B5A79B5-1538-4AB5-90F6-06385BA26580}" type="presParOf" srcId="{A334CB60-9C19-4F92-AE10-49E264D71ECA}" destId="{0E753939-F5C8-4FFC-A662-EE2558922AED}" srcOrd="5" destOrd="0" presId="urn:microsoft.com/office/officeart/2005/8/layout/ven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5C066-E60D-45B4-AE21-111359528224}" type="doc">
      <dgm:prSet loTypeId="urn:microsoft.com/office/officeart/2005/8/layout/radial1" loCatId="cycle" qsTypeId="urn:microsoft.com/office/officeart/2005/8/quickstyle/3d9" qsCatId="3D" csTypeId="urn:microsoft.com/office/officeart/2005/8/colors/accent1_2" csCatId="accent1" phldr="1"/>
      <dgm:spPr>
        <a:scene3d>
          <a:camera prst="perspectiveRelaxed">
            <a:rot lat="19149996" lon="20104178" rev="1577324"/>
          </a:camera>
          <a:lightRig rig="threePt" dir="t"/>
          <a:backdrop>
            <a:anchor x="0" y="0" z="-210000"/>
            <a:norm dx="0" dy="0" dz="914400"/>
            <a:up dx="0" dy="914400" dz="0"/>
          </a:backdrop>
        </a:scene3d>
      </dgm:spPr>
      <dgm:t>
        <a:bodyPr/>
        <a:lstStyle/>
        <a:p>
          <a:endParaRPr lang="fr-FR"/>
        </a:p>
      </dgm:t>
    </dgm:pt>
    <dgm:pt modelId="{79336D65-B67C-46F1-AD17-4E4D3DF19E34}">
      <dgm:prSet phldrT="[Texte]" custT="1"/>
      <dgm:spPr>
        <a:solidFill>
          <a:schemeClr val="accent3">
            <a:lumMod val="60000"/>
            <a:lumOff val="40000"/>
          </a:schemeClr>
        </a:solidFill>
        <a:ln>
          <a:noFill/>
        </a:ln>
        <a:sp3d extrusionH="152250" prstMaterial="matte">
          <a:bevelT w="349250" h="285750" prst="coolSlant"/>
        </a:sp3d>
      </dgm:spPr>
      <dgm:t>
        <a:bodyPr lIns="0" tIns="0" rIns="0" bIns="0">
          <a:sp3d extrusionH="28000" prstMaterial="matte"/>
        </a:bodyPr>
        <a:lstStyle/>
        <a:p>
          <a:r>
            <a:rPr lang="fr-FR" sz="2000" b="1" dirty="0" smtClean="0">
              <a:effectLst>
                <a:outerShdw blurRad="38100" dist="38100" dir="2700000" algn="tl">
                  <a:srgbClr val="000000">
                    <a:alpha val="43137"/>
                  </a:srgbClr>
                </a:outerShdw>
              </a:effectLst>
            </a:rPr>
            <a:t>Energie</a:t>
          </a:r>
          <a:endParaRPr lang="fr-FR" sz="2000" b="1" dirty="0">
            <a:effectLst>
              <a:outerShdw blurRad="38100" dist="38100" dir="2700000" algn="tl">
                <a:srgbClr val="000000">
                  <a:alpha val="43137"/>
                </a:srgbClr>
              </a:outerShdw>
            </a:effectLst>
          </a:endParaRPr>
        </a:p>
      </dgm:t>
    </dgm:pt>
    <dgm:pt modelId="{752CFEC5-EA95-4BF4-823A-AB8964C09EA1}" type="parTrans" cxnId="{F0B62EB9-74C9-4C1C-A8D4-CE759329E93A}">
      <dgm:prSet/>
      <dgm:spPr/>
      <dgm:t>
        <a:bodyPr/>
        <a:lstStyle/>
        <a:p>
          <a:endParaRPr lang="fr-FR"/>
        </a:p>
      </dgm:t>
    </dgm:pt>
    <dgm:pt modelId="{BD91AEB3-FBFE-4DD9-BD67-7AE0567AFF28}" type="sibTrans" cxnId="{F0B62EB9-74C9-4C1C-A8D4-CE759329E93A}">
      <dgm:prSet/>
      <dgm:spPr/>
      <dgm:t>
        <a:bodyPr/>
        <a:lstStyle/>
        <a:p>
          <a:endParaRPr lang="fr-FR"/>
        </a:p>
      </dgm:t>
    </dgm:pt>
    <dgm:pt modelId="{B2C8430A-05B6-455C-8C8D-93D9DEE9E2CC}">
      <dgm:prSet phldrT="[Texte]" custT="1"/>
      <dgm:spPr>
        <a:solidFill>
          <a:schemeClr val="accent6">
            <a:lumMod val="60000"/>
            <a:lumOff val="40000"/>
          </a:schemeClr>
        </a:solidFill>
        <a:ln>
          <a:noFill/>
        </a:ln>
        <a:sp3d extrusionH="152250" prstMaterial="matte">
          <a:bevelT w="349250" h="285750" prst="coolSlant"/>
        </a:sp3d>
      </dgm:spPr>
      <dgm:t>
        <a:bodyPr lIns="0" tIns="0" rIns="0" bIns="0">
          <a:sp3d extrusionH="28000" prstMaterial="matte"/>
        </a:bodyPr>
        <a:lstStyle/>
        <a:p>
          <a:r>
            <a:rPr lang="fr-FR" sz="2000" b="1" dirty="0" smtClean="0">
              <a:effectLst>
                <a:outerShdw blurRad="38100" dist="38100" dir="2700000" algn="tl">
                  <a:srgbClr val="000000">
                    <a:alpha val="43137"/>
                  </a:srgbClr>
                </a:outerShdw>
              </a:effectLst>
            </a:rPr>
            <a:t>Information</a:t>
          </a:r>
          <a:endParaRPr lang="fr-FR" sz="2000" b="1" dirty="0">
            <a:effectLst>
              <a:outerShdw blurRad="38100" dist="38100" dir="2700000" algn="tl">
                <a:srgbClr val="000000">
                  <a:alpha val="43137"/>
                </a:srgbClr>
              </a:outerShdw>
            </a:effectLst>
          </a:endParaRPr>
        </a:p>
      </dgm:t>
    </dgm:pt>
    <dgm:pt modelId="{ECF6547A-AFF4-4FCC-AEE6-424BD295A822}" type="parTrans" cxnId="{9B97C9FD-8D12-49DF-B644-A2A81DBD1E06}">
      <dgm:prSet/>
      <dgm:spPr/>
      <dgm:t>
        <a:bodyPr/>
        <a:lstStyle/>
        <a:p>
          <a:endParaRPr lang="fr-FR"/>
        </a:p>
      </dgm:t>
    </dgm:pt>
    <dgm:pt modelId="{B98CBC0E-7724-470F-91A0-C557F16AF115}" type="sibTrans" cxnId="{9B97C9FD-8D12-49DF-B644-A2A81DBD1E06}">
      <dgm:prSet/>
      <dgm:spPr/>
      <dgm:t>
        <a:bodyPr/>
        <a:lstStyle/>
        <a:p>
          <a:endParaRPr lang="fr-FR"/>
        </a:p>
      </dgm:t>
    </dgm:pt>
    <dgm:pt modelId="{952C486C-59B7-416C-8D97-A3AB80B41DAC}">
      <dgm:prSet phldrT="[Texte]" custT="1"/>
      <dgm:spPr>
        <a:solidFill>
          <a:schemeClr val="bg2">
            <a:lumMod val="75000"/>
          </a:schemeClr>
        </a:solidFill>
        <a:ln>
          <a:noFill/>
        </a:ln>
        <a:sp3d extrusionH="152250" prstMaterial="matte">
          <a:bevelT w="349250" h="285750" prst="coolSlant"/>
        </a:sp3d>
      </dgm:spPr>
      <dgm:t>
        <a:bodyPr lIns="0" tIns="0" rIns="0" bIns="0">
          <a:sp3d extrusionH="28000" prstMaterial="matte"/>
        </a:bodyPr>
        <a:lstStyle/>
        <a:p>
          <a:r>
            <a:rPr lang="fr-FR" sz="2000" b="1" dirty="0" smtClean="0">
              <a:effectLst>
                <a:outerShdw blurRad="38100" dist="38100" dir="2700000" algn="tl">
                  <a:srgbClr val="000000">
                    <a:alpha val="43137"/>
                  </a:srgbClr>
                </a:outerShdw>
              </a:effectLst>
            </a:rPr>
            <a:t>Matière</a:t>
          </a:r>
          <a:endParaRPr lang="fr-FR" sz="2000" b="1" dirty="0">
            <a:effectLst>
              <a:outerShdw blurRad="38100" dist="38100" dir="2700000" algn="tl">
                <a:srgbClr val="000000">
                  <a:alpha val="43137"/>
                </a:srgbClr>
              </a:outerShdw>
            </a:effectLst>
          </a:endParaRPr>
        </a:p>
      </dgm:t>
    </dgm:pt>
    <dgm:pt modelId="{CCDDA6F0-F0F6-4172-B5F8-DA85F56E6B03}" type="parTrans" cxnId="{478CBD02-D255-47C1-A443-296B8D9E85AC}">
      <dgm:prSet/>
      <dgm:spPr/>
      <dgm:t>
        <a:bodyPr/>
        <a:lstStyle/>
        <a:p>
          <a:endParaRPr lang="fr-FR"/>
        </a:p>
      </dgm:t>
    </dgm:pt>
    <dgm:pt modelId="{DE660E27-70F0-4E51-8E2D-A36683E77819}" type="sibTrans" cxnId="{478CBD02-D255-47C1-A443-296B8D9E85AC}">
      <dgm:prSet/>
      <dgm:spPr/>
      <dgm:t>
        <a:bodyPr/>
        <a:lstStyle/>
        <a:p>
          <a:endParaRPr lang="fr-FR"/>
        </a:p>
      </dgm:t>
    </dgm:pt>
    <dgm:pt modelId="{C3C600C8-191D-4D20-ADBD-F0BD9DFC3C73}">
      <dgm:prSet phldrT="[Texte]"/>
      <dgm:spPr>
        <a:sp3d extrusionH="152250" prstMaterial="matte">
          <a:bevelT w="355600" h="330200" prst="coolSlant"/>
        </a:sp3d>
      </dgm:spPr>
      <dgm:t>
        <a:bodyPr>
          <a:sp3d extrusionH="28000" prstMaterial="matte"/>
        </a:bodyPr>
        <a:lstStyle/>
        <a:p>
          <a:r>
            <a:rPr lang="fr-FR" dirty="0" smtClean="0"/>
            <a:t>Système technique</a:t>
          </a:r>
          <a:endParaRPr lang="fr-FR" dirty="0"/>
        </a:p>
      </dgm:t>
    </dgm:pt>
    <dgm:pt modelId="{D29E8A35-486E-4EB4-9AAB-55E72AE329D8}" type="sibTrans" cxnId="{F9F94DED-6B3F-44E5-9C2E-ADE427C78C5A}">
      <dgm:prSet/>
      <dgm:spPr/>
      <dgm:t>
        <a:bodyPr/>
        <a:lstStyle/>
        <a:p>
          <a:endParaRPr lang="fr-FR"/>
        </a:p>
      </dgm:t>
    </dgm:pt>
    <dgm:pt modelId="{912422E9-C95F-4502-90AB-4F63EF98C024}" type="parTrans" cxnId="{F9F94DED-6B3F-44E5-9C2E-ADE427C78C5A}">
      <dgm:prSet/>
      <dgm:spPr/>
      <dgm:t>
        <a:bodyPr/>
        <a:lstStyle/>
        <a:p>
          <a:endParaRPr lang="fr-FR"/>
        </a:p>
      </dgm:t>
    </dgm:pt>
    <dgm:pt modelId="{8E0B9D8C-591F-4319-B8E8-95B50751D8C0}" type="pres">
      <dgm:prSet presAssocID="{3F25C066-E60D-45B4-AE21-111359528224}" presName="cycle" presStyleCnt="0">
        <dgm:presLayoutVars>
          <dgm:chMax val="1"/>
          <dgm:dir/>
          <dgm:animLvl val="ctr"/>
          <dgm:resizeHandles val="exact"/>
        </dgm:presLayoutVars>
      </dgm:prSet>
      <dgm:spPr/>
      <dgm:t>
        <a:bodyPr/>
        <a:lstStyle/>
        <a:p>
          <a:endParaRPr lang="fr-FR"/>
        </a:p>
      </dgm:t>
    </dgm:pt>
    <dgm:pt modelId="{8191BBAF-4066-4BFC-95DF-CA3561D389B7}" type="pres">
      <dgm:prSet presAssocID="{C3C600C8-191D-4D20-ADBD-F0BD9DFC3C73}" presName="centerShape" presStyleLbl="node0" presStyleIdx="0" presStyleCnt="1" custAng="0" custScaleX="209451" custScaleY="207229"/>
      <dgm:spPr/>
      <dgm:t>
        <a:bodyPr/>
        <a:lstStyle/>
        <a:p>
          <a:endParaRPr lang="fr-FR"/>
        </a:p>
      </dgm:t>
    </dgm:pt>
    <dgm:pt modelId="{B03AD2B8-700B-4080-A579-3F6E0AFDA0F6}" type="pres">
      <dgm:prSet presAssocID="{752CFEC5-EA95-4BF4-823A-AB8964C09EA1}" presName="Name9" presStyleLbl="parChTrans1D2" presStyleIdx="0" presStyleCnt="3"/>
      <dgm:spPr/>
      <dgm:t>
        <a:bodyPr/>
        <a:lstStyle/>
        <a:p>
          <a:endParaRPr lang="fr-FR"/>
        </a:p>
      </dgm:t>
    </dgm:pt>
    <dgm:pt modelId="{AB5369D7-C075-4B61-A63F-3BB63C68E2D1}" type="pres">
      <dgm:prSet presAssocID="{752CFEC5-EA95-4BF4-823A-AB8964C09EA1}" presName="connTx" presStyleLbl="parChTrans1D2" presStyleIdx="0" presStyleCnt="3"/>
      <dgm:spPr/>
      <dgm:t>
        <a:bodyPr/>
        <a:lstStyle/>
        <a:p>
          <a:endParaRPr lang="fr-FR"/>
        </a:p>
      </dgm:t>
    </dgm:pt>
    <dgm:pt modelId="{779838CF-4F18-49D3-834C-C68881271462}" type="pres">
      <dgm:prSet presAssocID="{79336D65-B67C-46F1-AD17-4E4D3DF19E34}" presName="node" presStyleLbl="node1" presStyleIdx="0" presStyleCnt="3" custScaleX="132550" custScaleY="134189">
        <dgm:presLayoutVars>
          <dgm:bulletEnabled val="1"/>
        </dgm:presLayoutVars>
      </dgm:prSet>
      <dgm:spPr/>
      <dgm:t>
        <a:bodyPr/>
        <a:lstStyle/>
        <a:p>
          <a:endParaRPr lang="fr-FR"/>
        </a:p>
      </dgm:t>
    </dgm:pt>
    <dgm:pt modelId="{FBC34D39-D130-4EA4-A74C-DC85AE592B4A}" type="pres">
      <dgm:prSet presAssocID="{ECF6547A-AFF4-4FCC-AEE6-424BD295A822}" presName="Name9" presStyleLbl="parChTrans1D2" presStyleIdx="1" presStyleCnt="3"/>
      <dgm:spPr/>
      <dgm:t>
        <a:bodyPr/>
        <a:lstStyle/>
        <a:p>
          <a:endParaRPr lang="fr-FR"/>
        </a:p>
      </dgm:t>
    </dgm:pt>
    <dgm:pt modelId="{C62A8191-A1ED-441A-B47B-A853D056715C}" type="pres">
      <dgm:prSet presAssocID="{ECF6547A-AFF4-4FCC-AEE6-424BD295A822}" presName="connTx" presStyleLbl="parChTrans1D2" presStyleIdx="1" presStyleCnt="3"/>
      <dgm:spPr/>
      <dgm:t>
        <a:bodyPr/>
        <a:lstStyle/>
        <a:p>
          <a:endParaRPr lang="fr-FR"/>
        </a:p>
      </dgm:t>
    </dgm:pt>
    <dgm:pt modelId="{625BAE67-2FF3-4779-A879-3378C979833C}" type="pres">
      <dgm:prSet presAssocID="{B2C8430A-05B6-455C-8C8D-93D9DEE9E2CC}" presName="node" presStyleLbl="node1" presStyleIdx="1" presStyleCnt="3" custScaleX="132550" custScaleY="134189">
        <dgm:presLayoutVars>
          <dgm:bulletEnabled val="1"/>
        </dgm:presLayoutVars>
      </dgm:prSet>
      <dgm:spPr/>
      <dgm:t>
        <a:bodyPr/>
        <a:lstStyle/>
        <a:p>
          <a:endParaRPr lang="fr-FR"/>
        </a:p>
      </dgm:t>
    </dgm:pt>
    <dgm:pt modelId="{1A03771F-8912-4A4F-A1C4-E2B9CD37FD3F}" type="pres">
      <dgm:prSet presAssocID="{CCDDA6F0-F0F6-4172-B5F8-DA85F56E6B03}" presName="Name9" presStyleLbl="parChTrans1D2" presStyleIdx="2" presStyleCnt="3"/>
      <dgm:spPr/>
      <dgm:t>
        <a:bodyPr/>
        <a:lstStyle/>
        <a:p>
          <a:endParaRPr lang="fr-FR"/>
        </a:p>
      </dgm:t>
    </dgm:pt>
    <dgm:pt modelId="{6B40558E-17D9-470A-8B70-D089FAD0C08B}" type="pres">
      <dgm:prSet presAssocID="{CCDDA6F0-F0F6-4172-B5F8-DA85F56E6B03}" presName="connTx" presStyleLbl="parChTrans1D2" presStyleIdx="2" presStyleCnt="3"/>
      <dgm:spPr/>
      <dgm:t>
        <a:bodyPr/>
        <a:lstStyle/>
        <a:p>
          <a:endParaRPr lang="fr-FR"/>
        </a:p>
      </dgm:t>
    </dgm:pt>
    <dgm:pt modelId="{5D2C04C4-F47C-47B0-A9C6-E91F68A24090}" type="pres">
      <dgm:prSet presAssocID="{952C486C-59B7-416C-8D97-A3AB80B41DAC}" presName="node" presStyleLbl="node1" presStyleIdx="2" presStyleCnt="3" custScaleX="132550" custScaleY="134189">
        <dgm:presLayoutVars>
          <dgm:bulletEnabled val="1"/>
        </dgm:presLayoutVars>
      </dgm:prSet>
      <dgm:spPr/>
      <dgm:t>
        <a:bodyPr/>
        <a:lstStyle/>
        <a:p>
          <a:endParaRPr lang="fr-FR"/>
        </a:p>
      </dgm:t>
    </dgm:pt>
  </dgm:ptLst>
  <dgm:cxnLst>
    <dgm:cxn modelId="{F0B62EB9-74C9-4C1C-A8D4-CE759329E93A}" srcId="{C3C600C8-191D-4D20-ADBD-F0BD9DFC3C73}" destId="{79336D65-B67C-46F1-AD17-4E4D3DF19E34}" srcOrd="0" destOrd="0" parTransId="{752CFEC5-EA95-4BF4-823A-AB8964C09EA1}" sibTransId="{BD91AEB3-FBFE-4DD9-BD67-7AE0567AFF28}"/>
    <dgm:cxn modelId="{C6DF5E2F-1523-4F60-AFFF-8674B79A96A7}" type="presOf" srcId="{752CFEC5-EA95-4BF4-823A-AB8964C09EA1}" destId="{AB5369D7-C075-4B61-A63F-3BB63C68E2D1}" srcOrd="1" destOrd="0" presId="urn:microsoft.com/office/officeart/2005/8/layout/radial1"/>
    <dgm:cxn modelId="{F9F94DED-6B3F-44E5-9C2E-ADE427C78C5A}" srcId="{3F25C066-E60D-45B4-AE21-111359528224}" destId="{C3C600C8-191D-4D20-ADBD-F0BD9DFC3C73}" srcOrd="0" destOrd="0" parTransId="{912422E9-C95F-4502-90AB-4F63EF98C024}" sibTransId="{D29E8A35-486E-4EB4-9AAB-55E72AE329D8}"/>
    <dgm:cxn modelId="{90E1A74A-FC0E-4C6A-B351-7F0F54BCFE5B}" type="presOf" srcId="{3F25C066-E60D-45B4-AE21-111359528224}" destId="{8E0B9D8C-591F-4319-B8E8-95B50751D8C0}" srcOrd="0" destOrd="0" presId="urn:microsoft.com/office/officeart/2005/8/layout/radial1"/>
    <dgm:cxn modelId="{59228B4B-B425-406F-AC6E-B02A90FE4364}" type="presOf" srcId="{C3C600C8-191D-4D20-ADBD-F0BD9DFC3C73}" destId="{8191BBAF-4066-4BFC-95DF-CA3561D389B7}" srcOrd="0" destOrd="0" presId="urn:microsoft.com/office/officeart/2005/8/layout/radial1"/>
    <dgm:cxn modelId="{9B97C9FD-8D12-49DF-B644-A2A81DBD1E06}" srcId="{C3C600C8-191D-4D20-ADBD-F0BD9DFC3C73}" destId="{B2C8430A-05B6-455C-8C8D-93D9DEE9E2CC}" srcOrd="1" destOrd="0" parTransId="{ECF6547A-AFF4-4FCC-AEE6-424BD295A822}" sibTransId="{B98CBC0E-7724-470F-91A0-C557F16AF115}"/>
    <dgm:cxn modelId="{7F861C1A-A373-4A1B-80FF-A2422CA257ED}" type="presOf" srcId="{ECF6547A-AFF4-4FCC-AEE6-424BD295A822}" destId="{FBC34D39-D130-4EA4-A74C-DC85AE592B4A}" srcOrd="0" destOrd="0" presId="urn:microsoft.com/office/officeart/2005/8/layout/radial1"/>
    <dgm:cxn modelId="{7FCC46D6-BF1A-40EE-92D1-B8BBFB07277B}" type="presOf" srcId="{B2C8430A-05B6-455C-8C8D-93D9DEE9E2CC}" destId="{625BAE67-2FF3-4779-A879-3378C979833C}" srcOrd="0" destOrd="0" presId="urn:microsoft.com/office/officeart/2005/8/layout/radial1"/>
    <dgm:cxn modelId="{AC839D28-FD08-410F-BA24-5FFE2725CAB5}" type="presOf" srcId="{CCDDA6F0-F0F6-4172-B5F8-DA85F56E6B03}" destId="{6B40558E-17D9-470A-8B70-D089FAD0C08B}" srcOrd="1" destOrd="0" presId="urn:microsoft.com/office/officeart/2005/8/layout/radial1"/>
    <dgm:cxn modelId="{E9A9AB39-7A92-4F00-AA66-9E9486FB5E3F}" type="presOf" srcId="{952C486C-59B7-416C-8D97-A3AB80B41DAC}" destId="{5D2C04C4-F47C-47B0-A9C6-E91F68A24090}" srcOrd="0" destOrd="0" presId="urn:microsoft.com/office/officeart/2005/8/layout/radial1"/>
    <dgm:cxn modelId="{CE391006-9D8F-4B26-A542-42A3793E9E2F}" type="presOf" srcId="{79336D65-B67C-46F1-AD17-4E4D3DF19E34}" destId="{779838CF-4F18-49D3-834C-C68881271462}" srcOrd="0" destOrd="0" presId="urn:microsoft.com/office/officeart/2005/8/layout/radial1"/>
    <dgm:cxn modelId="{CC4F5432-95F8-4EC3-A592-C562D4CED173}" type="presOf" srcId="{ECF6547A-AFF4-4FCC-AEE6-424BD295A822}" destId="{C62A8191-A1ED-441A-B47B-A853D056715C}" srcOrd="1" destOrd="0" presId="urn:microsoft.com/office/officeart/2005/8/layout/radial1"/>
    <dgm:cxn modelId="{54625E93-D2A8-4D55-B307-5FD54F0A3D8C}" type="presOf" srcId="{CCDDA6F0-F0F6-4172-B5F8-DA85F56E6B03}" destId="{1A03771F-8912-4A4F-A1C4-E2B9CD37FD3F}" srcOrd="0" destOrd="0" presId="urn:microsoft.com/office/officeart/2005/8/layout/radial1"/>
    <dgm:cxn modelId="{EB63EC92-4EA0-4C00-9590-74FF735904BE}" type="presOf" srcId="{752CFEC5-EA95-4BF4-823A-AB8964C09EA1}" destId="{B03AD2B8-700B-4080-A579-3F6E0AFDA0F6}" srcOrd="0" destOrd="0" presId="urn:microsoft.com/office/officeart/2005/8/layout/radial1"/>
    <dgm:cxn modelId="{478CBD02-D255-47C1-A443-296B8D9E85AC}" srcId="{C3C600C8-191D-4D20-ADBD-F0BD9DFC3C73}" destId="{952C486C-59B7-416C-8D97-A3AB80B41DAC}" srcOrd="2" destOrd="0" parTransId="{CCDDA6F0-F0F6-4172-B5F8-DA85F56E6B03}" sibTransId="{DE660E27-70F0-4E51-8E2D-A36683E77819}"/>
    <dgm:cxn modelId="{0C3CFB13-B7EE-4D0D-BFE1-84D6C78FBB80}" type="presParOf" srcId="{8E0B9D8C-591F-4319-B8E8-95B50751D8C0}" destId="{8191BBAF-4066-4BFC-95DF-CA3561D389B7}" srcOrd="0" destOrd="0" presId="urn:microsoft.com/office/officeart/2005/8/layout/radial1"/>
    <dgm:cxn modelId="{29321349-EE6B-46EE-A2D8-B10FBD2AF65F}" type="presParOf" srcId="{8E0B9D8C-591F-4319-B8E8-95B50751D8C0}" destId="{B03AD2B8-700B-4080-A579-3F6E0AFDA0F6}" srcOrd="1" destOrd="0" presId="urn:microsoft.com/office/officeart/2005/8/layout/radial1"/>
    <dgm:cxn modelId="{118F78EC-26E2-418C-9A6D-5FAF395E18CD}" type="presParOf" srcId="{B03AD2B8-700B-4080-A579-3F6E0AFDA0F6}" destId="{AB5369D7-C075-4B61-A63F-3BB63C68E2D1}" srcOrd="0" destOrd="0" presId="urn:microsoft.com/office/officeart/2005/8/layout/radial1"/>
    <dgm:cxn modelId="{6A6922E3-32DF-4CF0-AEFC-5DC89F8F05F3}" type="presParOf" srcId="{8E0B9D8C-591F-4319-B8E8-95B50751D8C0}" destId="{779838CF-4F18-49D3-834C-C68881271462}" srcOrd="2" destOrd="0" presId="urn:microsoft.com/office/officeart/2005/8/layout/radial1"/>
    <dgm:cxn modelId="{533E4DA7-39EF-43DC-8CFC-BDF21818D37C}" type="presParOf" srcId="{8E0B9D8C-591F-4319-B8E8-95B50751D8C0}" destId="{FBC34D39-D130-4EA4-A74C-DC85AE592B4A}" srcOrd="3" destOrd="0" presId="urn:microsoft.com/office/officeart/2005/8/layout/radial1"/>
    <dgm:cxn modelId="{B0F43592-7F37-4A5C-826A-BC449923904A}" type="presParOf" srcId="{FBC34D39-D130-4EA4-A74C-DC85AE592B4A}" destId="{C62A8191-A1ED-441A-B47B-A853D056715C}" srcOrd="0" destOrd="0" presId="urn:microsoft.com/office/officeart/2005/8/layout/radial1"/>
    <dgm:cxn modelId="{284EB6B9-4957-4CA7-A0E1-6BF6E9A6359A}" type="presParOf" srcId="{8E0B9D8C-591F-4319-B8E8-95B50751D8C0}" destId="{625BAE67-2FF3-4779-A879-3378C979833C}" srcOrd="4" destOrd="0" presId="urn:microsoft.com/office/officeart/2005/8/layout/radial1"/>
    <dgm:cxn modelId="{9A808C0E-6F17-4833-B52D-32EBAC9ACE98}" type="presParOf" srcId="{8E0B9D8C-591F-4319-B8E8-95B50751D8C0}" destId="{1A03771F-8912-4A4F-A1C4-E2B9CD37FD3F}" srcOrd="5" destOrd="0" presId="urn:microsoft.com/office/officeart/2005/8/layout/radial1"/>
    <dgm:cxn modelId="{5814EA93-DE50-43D3-AB45-20742F478490}" type="presParOf" srcId="{1A03771F-8912-4A4F-A1C4-E2B9CD37FD3F}" destId="{6B40558E-17D9-470A-8B70-D089FAD0C08B}" srcOrd="0" destOrd="0" presId="urn:microsoft.com/office/officeart/2005/8/layout/radial1"/>
    <dgm:cxn modelId="{F85185B0-FA45-4E0E-AEC0-BCCAEEBF7D2A}" type="presParOf" srcId="{8E0B9D8C-591F-4319-B8E8-95B50751D8C0}" destId="{5D2C04C4-F47C-47B0-A9C6-E91F68A24090}" srcOrd="6" destOrd="0" presId="urn:microsoft.com/office/officeart/2005/8/layout/radia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dgm:t>
        <a:bodyPr/>
        <a:lstStyle/>
        <a:p>
          <a:endParaRPr lang="fr-FR"/>
        </a:p>
      </dgm:t>
    </dgm:pt>
    <dgm:pt modelId="{3DCAEAF8-03A0-4A6F-A443-0089B67F875E}">
      <dgm:prSet phldrT="[Texte]" custT="1"/>
      <dgm:spPr>
        <a:solidFill>
          <a:srgbClr val="7030A0"/>
        </a:solidFill>
      </dgm:spPr>
      <dgm:t>
        <a:bodyPr lIns="0" rIns="0">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Enseignement technologique transversal et de spécialité</a:t>
          </a:r>
          <a:endParaRPr lang="fr-FR" sz="24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ln>
          <a:noFill/>
        </a:ln>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Etudes de cas</a:t>
          </a:r>
          <a:endParaRPr lang="fr-FR" sz="24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p3d prstMaterial="matte">
          <a:bevelT h="19050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09B1AAE6-B325-401B-909A-A7E6A4D8D4B9}">
      <dgm:prSet phldrT="[Texte]" custT="1"/>
      <dgm:spPr>
        <a:solidFill>
          <a:srgbClr val="C00000"/>
        </a:solidFill>
        <a:ln>
          <a:noFill/>
        </a:ln>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Activités pratiques  sur systèmes</a:t>
          </a:r>
          <a:endParaRPr lang="fr-FR" sz="2400" b="1" dirty="0">
            <a:effectLst>
              <a:outerShdw blurRad="38100" dist="38100" dir="2700000" algn="tl">
                <a:srgbClr val="000000">
                  <a:alpha val="43137"/>
                </a:srgbClr>
              </a:outerShdw>
            </a:effectLst>
            <a:latin typeface="Calibri" pitchFamily="34" charset="0"/>
          </a:endParaRPr>
        </a:p>
      </dgm:t>
    </dgm:pt>
    <dgm:pt modelId="{A41E75A1-C69E-44B0-B220-347E8AEFC7CB}" type="parTrans" cxnId="{ED29762A-683F-46BF-8541-C80D3019462A}">
      <dgm:prSet/>
      <dgm:spPr>
        <a:solidFill>
          <a:srgbClr val="C00000"/>
        </a:solidFill>
        <a:sp3d prstMaterial="matte">
          <a:bevelT h="190500"/>
        </a:sp3d>
      </dgm:spPr>
      <dgm:t>
        <a:bodyPr/>
        <a:lstStyle/>
        <a:p>
          <a:endParaRPr lang="fr-FR" sz="2000">
            <a:latin typeface="Calibri" pitchFamily="34" charset="0"/>
          </a:endParaRPr>
        </a:p>
      </dgm:t>
    </dgm:pt>
    <dgm:pt modelId="{7C327278-4A78-4ADC-8BAE-9D61D73DA75C}" type="sibTrans" cxnId="{ED29762A-683F-46BF-8541-C80D3019462A}">
      <dgm:prSet/>
      <dgm:spPr/>
      <dgm:t>
        <a:bodyPr/>
        <a:lstStyle/>
        <a:p>
          <a:endParaRPr lang="fr-FR" sz="2000">
            <a:latin typeface="Calibri" pitchFamily="34" charset="0"/>
          </a:endParaRPr>
        </a:p>
      </dgm:t>
    </dgm:pt>
    <dgm:pt modelId="{6E3C381F-542E-4F6A-941B-FE9222C2E882}">
      <dgm:prSet phldrT="[Texte]" custT="1"/>
      <dgm:spPr>
        <a:ln>
          <a:noFill/>
        </a:ln>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banc d’essai*</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p3d prstMaterial="matte">
          <a:bevelT h="19050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AB5CF09-EA39-4405-AF74-0769CB15B7E6}">
      <dgm:prSet phldrT="[Texte]" custT="1"/>
      <dgm:spPr>
        <a:solidFill>
          <a:srgbClr val="FFC000"/>
        </a:solidFill>
        <a:ln>
          <a:noFill/>
        </a:ln>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Démarche de projet</a:t>
          </a:r>
          <a:endParaRPr lang="fr-FR" sz="2400" b="1" spc="-150" dirty="0">
            <a:effectLst>
              <a:outerShdw blurRad="38100" dist="38100" dir="2700000" algn="tl">
                <a:srgbClr val="000000">
                  <a:alpha val="43137"/>
                </a:srgbClr>
              </a:outerShdw>
            </a:effectLst>
            <a:latin typeface="Calibri" pitchFamily="34" charset="0"/>
          </a:endParaRPr>
        </a:p>
      </dgm:t>
    </dgm:pt>
    <dgm:pt modelId="{CB45CA08-7177-462D-BFDB-C3188B5EC7A7}" type="parTrans" cxnId="{ED011816-53D7-42B1-AFAC-82CFAF34687B}">
      <dgm:prSet/>
      <dgm:spPr>
        <a:solidFill>
          <a:srgbClr val="FFC000"/>
        </a:solidFill>
        <a:sp3d prstMaterial="matte">
          <a:bevelT h="190500"/>
        </a:sp3d>
      </dgm:spPr>
      <dgm:t>
        <a:bodyPr/>
        <a:lstStyle/>
        <a:p>
          <a:endParaRPr lang="fr-FR" sz="2000">
            <a:latin typeface="Calibri" pitchFamily="34" charset="0"/>
          </a:endParaRPr>
        </a:p>
      </dgm:t>
    </dgm:pt>
    <dgm:pt modelId="{85DDBB30-CC21-43B1-B0C3-FB41F44A2740}" type="sibTrans" cxnId="{ED011816-53D7-42B1-AFAC-82CFAF34687B}">
      <dgm:prSet/>
      <dgm:spPr/>
      <dgm:t>
        <a:bodyPr/>
        <a:lstStyle/>
        <a:p>
          <a:endParaRPr lang="fr-FR" sz="2000">
            <a:latin typeface="Calibri" pitchFamily="34" charset="0"/>
          </a:endParaRPr>
        </a:p>
      </dgm:t>
    </dgm:pt>
    <dgm:pt modelId="{3608B183-D0C1-4DF4-A30C-E908C2DCEC5B}">
      <dgm:prSet phldrT="[Texte]" custT="1"/>
      <dgm:spPr>
        <a:solidFill>
          <a:schemeClr val="bg2">
            <a:lumMod val="50000"/>
          </a:schemeClr>
        </a:solidFill>
        <a:ln>
          <a:noFill/>
        </a:ln>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Réalisation du prototype</a:t>
          </a:r>
          <a:endParaRPr lang="fr-FR" sz="2400" b="1" spc="-150" dirty="0">
            <a:effectLst>
              <a:outerShdw blurRad="38100" dist="38100" dir="2700000" algn="tl">
                <a:srgbClr val="000000">
                  <a:alpha val="43137"/>
                </a:srgbClr>
              </a:outerShdw>
            </a:effectLst>
            <a:latin typeface="Calibri" pitchFamily="34" charset="0"/>
          </a:endParaRPr>
        </a:p>
      </dgm:t>
    </dgm:pt>
    <dgm:pt modelId="{0DB39EF0-7F13-4936-8BA9-4892D6A36773}" type="parTrans" cxnId="{75BCC6D4-C455-4BCC-8D0E-E5749D1EBBEE}">
      <dgm:prSet/>
      <dgm:spPr>
        <a:solidFill>
          <a:schemeClr val="bg2">
            <a:lumMod val="50000"/>
          </a:schemeClr>
        </a:solidFill>
        <a:sp3d prstMaterial="matte">
          <a:bevelT h="190500"/>
        </a:sp3d>
      </dgm:spPr>
      <dgm:t>
        <a:bodyPr/>
        <a:lstStyle/>
        <a:p>
          <a:endParaRPr lang="fr-FR" sz="2000">
            <a:latin typeface="Calibri" pitchFamily="34" charset="0"/>
          </a:endParaRPr>
        </a:p>
      </dgm:t>
    </dgm:pt>
    <dgm:pt modelId="{AC2BDBE2-AA83-4192-B397-92CBB67FD50A}" type="sibTrans" cxnId="{75BCC6D4-C455-4BCC-8D0E-E5749D1EBBEE}">
      <dgm:prSet/>
      <dgm:spPr/>
      <dgm:t>
        <a:bodyPr/>
        <a:lstStyle/>
        <a:p>
          <a:endParaRPr lang="fr-FR" sz="2000">
            <a:latin typeface="Calibri" pitchFamily="34" charset="0"/>
          </a:endParaRPr>
        </a:p>
      </dgm:t>
    </dgm:pt>
    <dgm:pt modelId="{76131FD4-ED19-4536-953A-D6E56C221D1B}">
      <dgm:prSet phldrT="[Texte]" custT="1"/>
      <dgm:spPr>
        <a:solidFill>
          <a:schemeClr val="accent2"/>
        </a:solidFill>
        <a:ln>
          <a:noFill/>
        </a:ln>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Cours</a:t>
          </a:r>
          <a:endParaRPr lang="fr-FR" sz="28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p3d prstMaterial="matte">
          <a:bevelT h="19050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Analyse comporte mentale</a:t>
          </a:r>
          <a:endParaRPr lang="fr-FR" sz="2000" b="1"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p3d prstMaterial="matte">
          <a:bevelT h="19050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ln>
          <a:noFill/>
        </a:ln>
      </dgm:spPr>
      <dgm:t>
        <a:bodyPr lIns="0" rIns="0">
          <a:sp3d extrusionH="28000" prstMaterial="matte"/>
        </a:bodyPr>
        <a:lstStyle/>
        <a:p>
          <a:pPr>
            <a:tabLst>
              <a:tab pos="895350" algn="l"/>
            </a:tabLst>
          </a:pPr>
          <a:r>
            <a:rPr lang="fr-FR" sz="2000" b="1" spc="-150" dirty="0" smtClean="0">
              <a:effectLst>
                <a:outerShdw blurRad="38100" dist="38100" dir="2700000" algn="tl">
                  <a:srgbClr val="000000">
                    <a:alpha val="43137"/>
                  </a:srgbClr>
                </a:outerShdw>
              </a:effectLst>
              <a:latin typeface="Calibri" pitchFamily="34" charset="0"/>
            </a:rPr>
            <a:t>Exposés soutenance</a:t>
          </a:r>
          <a:endParaRPr lang="fr-FR" sz="2000" b="1" spc="-150"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p3d prstMaterial="matte">
          <a:bevelT h="190500"/>
        </a:sp3d>
      </dgm:spPr>
      <dgm:t>
        <a:bodyPr/>
        <a:lstStyle/>
        <a:p>
          <a:endParaRPr lang="fr-FR" sz="2000"/>
        </a:p>
      </dgm:t>
    </dgm:pt>
    <dgm:pt modelId="{9A309D04-7FA9-461B-8121-3631245BF449}" type="sibTrans" cxnId="{7DC26128-DDE6-4BDC-83B4-C41480E072C1}">
      <dgm:prSet/>
      <dgm:spPr/>
      <dgm:t>
        <a:bodyPr/>
        <a:lstStyle/>
        <a:p>
          <a:endParaRPr lang="fr-FR" sz="2000"/>
        </a:p>
      </dgm:t>
    </dgm:pt>
    <dgm:pt modelId="{687E0D7F-DCFA-4E44-BA80-D5DA02BFCE7A}"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B53464EC-E43E-4B5C-A76C-CF64D18E93C9}" type="pres">
      <dgm:prSet presAssocID="{3DCAEAF8-03A0-4A6F-A443-0089B67F875E}" presName="centerShape" presStyleLbl="node0" presStyleIdx="0" presStyleCnt="1" custScaleX="169351" custScaleY="163035"/>
      <dgm:spPr/>
      <dgm:t>
        <a:bodyPr/>
        <a:lstStyle/>
        <a:p>
          <a:endParaRPr lang="fr-FR"/>
        </a:p>
      </dgm:t>
    </dgm:pt>
    <dgm:pt modelId="{01E1E366-4627-422C-B91A-5DB518A2B73A}" type="pres">
      <dgm:prSet presAssocID="{45F62EB9-0CE2-4E81-A62A-10AFCFB7B739}" presName="parTrans" presStyleLbl="sibTrans2D1" presStyleIdx="0" presStyleCnt="8" custScaleX="133098"/>
      <dgm:spPr/>
      <dgm:t>
        <a:bodyPr/>
        <a:lstStyle/>
        <a:p>
          <a:endParaRPr lang="fr-FR"/>
        </a:p>
      </dgm:t>
    </dgm:pt>
    <dgm:pt modelId="{96CE45DB-B371-497F-B222-DDFBA4C49933}" type="pres">
      <dgm:prSet presAssocID="{45F62EB9-0CE2-4E81-A62A-10AFCFB7B739}" presName="connectorText" presStyleLbl="sibTrans2D1" presStyleIdx="0" presStyleCnt="8"/>
      <dgm:spPr/>
      <dgm:t>
        <a:bodyPr/>
        <a:lstStyle/>
        <a:p>
          <a:endParaRPr lang="fr-FR"/>
        </a:p>
      </dgm:t>
    </dgm:pt>
    <dgm:pt modelId="{FC4F6E62-EC7F-4EDF-BE4F-FF32C681FE4B}" type="pres">
      <dgm:prSet presAssocID="{76131FD4-ED19-4536-953A-D6E56C221D1B}" presName="node" presStyleLbl="node1" presStyleIdx="0" presStyleCnt="8">
        <dgm:presLayoutVars>
          <dgm:bulletEnabled val="1"/>
        </dgm:presLayoutVars>
      </dgm:prSet>
      <dgm:spPr/>
      <dgm:t>
        <a:bodyPr/>
        <a:lstStyle/>
        <a:p>
          <a:endParaRPr lang="fr-FR"/>
        </a:p>
      </dgm:t>
    </dgm:pt>
    <dgm:pt modelId="{C51150C7-562A-4005-8BD5-76394D215F6C}" type="pres">
      <dgm:prSet presAssocID="{65F0E506-95EC-4DA0-8491-DDBD4B0544CE}" presName="parTrans" presStyleLbl="sibTrans2D1" presStyleIdx="1" presStyleCnt="8" custScaleX="133098"/>
      <dgm:spPr/>
      <dgm:t>
        <a:bodyPr/>
        <a:lstStyle/>
        <a:p>
          <a:endParaRPr lang="fr-FR"/>
        </a:p>
      </dgm:t>
    </dgm:pt>
    <dgm:pt modelId="{2E6ACEFD-D5C8-4133-9B38-8DD73B4D671B}" type="pres">
      <dgm:prSet presAssocID="{65F0E506-95EC-4DA0-8491-DDBD4B0544CE}" presName="connectorText" presStyleLbl="sibTrans2D1" presStyleIdx="1" presStyleCnt="8"/>
      <dgm:spPr/>
      <dgm:t>
        <a:bodyPr/>
        <a:lstStyle/>
        <a:p>
          <a:endParaRPr lang="fr-FR"/>
        </a:p>
      </dgm:t>
    </dgm:pt>
    <dgm:pt modelId="{BFA5E137-A459-47A3-AD00-DD2704F5D1B5}" type="pres">
      <dgm:prSet presAssocID="{E326B2AE-FA24-4FAB-AAD0-F9CA40B50A89}" presName="node" presStyleLbl="node1" presStyleIdx="1" presStyleCnt="8">
        <dgm:presLayoutVars>
          <dgm:bulletEnabled val="1"/>
        </dgm:presLayoutVars>
      </dgm:prSet>
      <dgm:spPr/>
      <dgm:t>
        <a:bodyPr/>
        <a:lstStyle/>
        <a:p>
          <a:endParaRPr lang="fr-FR"/>
        </a:p>
      </dgm:t>
    </dgm:pt>
    <dgm:pt modelId="{8B08F301-6767-4700-8E66-6D996B69589B}" type="pres">
      <dgm:prSet presAssocID="{A41E75A1-C69E-44B0-B220-347E8AEFC7CB}" presName="parTrans" presStyleLbl="sibTrans2D1" presStyleIdx="2" presStyleCnt="8" custScaleX="133098"/>
      <dgm:spPr/>
      <dgm:t>
        <a:bodyPr/>
        <a:lstStyle/>
        <a:p>
          <a:endParaRPr lang="fr-FR"/>
        </a:p>
      </dgm:t>
    </dgm:pt>
    <dgm:pt modelId="{D3EFDAD1-6BB2-403E-A48F-20C8132174A5}" type="pres">
      <dgm:prSet presAssocID="{A41E75A1-C69E-44B0-B220-347E8AEFC7CB}" presName="connectorText" presStyleLbl="sibTrans2D1" presStyleIdx="2" presStyleCnt="8"/>
      <dgm:spPr/>
      <dgm:t>
        <a:bodyPr/>
        <a:lstStyle/>
        <a:p>
          <a:endParaRPr lang="fr-FR"/>
        </a:p>
      </dgm:t>
    </dgm:pt>
    <dgm:pt modelId="{633F79D3-7B07-488D-BD82-F1552A895D4B}" type="pres">
      <dgm:prSet presAssocID="{09B1AAE6-B325-401B-909A-A7E6A4D8D4B9}" presName="node" presStyleLbl="node1" presStyleIdx="2" presStyleCnt="8" custScaleX="118091" custScaleY="113427">
        <dgm:presLayoutVars>
          <dgm:bulletEnabled val="1"/>
        </dgm:presLayoutVars>
      </dgm:prSet>
      <dgm:spPr/>
      <dgm:t>
        <a:bodyPr/>
        <a:lstStyle/>
        <a:p>
          <a:endParaRPr lang="fr-FR"/>
        </a:p>
      </dgm:t>
    </dgm:pt>
    <dgm:pt modelId="{439A565F-34D5-451A-9AD1-2D98B42B04E2}" type="pres">
      <dgm:prSet presAssocID="{B739C481-B3A8-4CEA-A203-2A0F41066E21}" presName="parTrans" presStyleLbl="sibTrans2D1" presStyleIdx="3" presStyleCnt="8" custScaleX="120919"/>
      <dgm:spPr/>
      <dgm:t>
        <a:bodyPr/>
        <a:lstStyle/>
        <a:p>
          <a:endParaRPr lang="fr-FR"/>
        </a:p>
      </dgm:t>
    </dgm:pt>
    <dgm:pt modelId="{F9CEA368-AA28-43F4-BB9F-FF8DA59C8306}" type="pres">
      <dgm:prSet presAssocID="{B739C481-B3A8-4CEA-A203-2A0F41066E21}" presName="connectorText" presStyleLbl="sibTrans2D1" presStyleIdx="3" presStyleCnt="8"/>
      <dgm:spPr/>
      <dgm:t>
        <a:bodyPr/>
        <a:lstStyle/>
        <a:p>
          <a:endParaRPr lang="fr-FR"/>
        </a:p>
      </dgm:t>
    </dgm:pt>
    <dgm:pt modelId="{A8452838-7049-4F82-BEEF-F6E10B0E81F6}" type="pres">
      <dgm:prSet presAssocID="{6E3C381F-542E-4F6A-941B-FE9222C2E882}" presName="node" presStyleLbl="node1" presStyleIdx="3" presStyleCnt="8">
        <dgm:presLayoutVars>
          <dgm:bulletEnabled val="1"/>
        </dgm:presLayoutVars>
      </dgm:prSet>
      <dgm:spPr/>
      <dgm:t>
        <a:bodyPr/>
        <a:lstStyle/>
        <a:p>
          <a:endParaRPr lang="fr-FR"/>
        </a:p>
      </dgm:t>
    </dgm:pt>
    <dgm:pt modelId="{3E677B90-380A-4FE4-82D2-8A2A6112447A}" type="pres">
      <dgm:prSet presAssocID="{4C670D23-A7C3-4B47-83D6-302411604DBA}" presName="parTrans" presStyleLbl="sibTrans2D1" presStyleIdx="4" presStyleCnt="8" custScaleX="133098"/>
      <dgm:spPr/>
      <dgm:t>
        <a:bodyPr/>
        <a:lstStyle/>
        <a:p>
          <a:endParaRPr lang="fr-FR"/>
        </a:p>
      </dgm:t>
    </dgm:pt>
    <dgm:pt modelId="{8533F802-299B-422D-8F79-E73894800979}" type="pres">
      <dgm:prSet presAssocID="{4C670D23-A7C3-4B47-83D6-302411604DBA}" presName="connectorText" presStyleLbl="sibTrans2D1" presStyleIdx="4" presStyleCnt="8"/>
      <dgm:spPr/>
      <dgm:t>
        <a:bodyPr/>
        <a:lstStyle/>
        <a:p>
          <a:endParaRPr lang="fr-FR"/>
        </a:p>
      </dgm:t>
    </dgm:pt>
    <dgm:pt modelId="{FA268414-8B14-47B1-B8CE-B0DC03014D35}" type="pres">
      <dgm:prSet presAssocID="{3FB8E5E4-6E45-4353-A6B3-03458326F7DD}" presName="node" presStyleLbl="node1" presStyleIdx="4" presStyleCnt="8">
        <dgm:presLayoutVars>
          <dgm:bulletEnabled val="1"/>
        </dgm:presLayoutVars>
      </dgm:prSet>
      <dgm:spPr/>
      <dgm:t>
        <a:bodyPr/>
        <a:lstStyle/>
        <a:p>
          <a:endParaRPr lang="fr-FR"/>
        </a:p>
      </dgm:t>
    </dgm:pt>
    <dgm:pt modelId="{E6F828BD-B250-4C56-BDC5-D91C4B882A51}" type="pres">
      <dgm:prSet presAssocID="{CB45CA08-7177-462D-BFDB-C3188B5EC7A7}" presName="parTrans" presStyleLbl="sibTrans2D1" presStyleIdx="5" presStyleCnt="8" custScaleX="133098"/>
      <dgm:spPr/>
      <dgm:t>
        <a:bodyPr/>
        <a:lstStyle/>
        <a:p>
          <a:endParaRPr lang="fr-FR"/>
        </a:p>
      </dgm:t>
    </dgm:pt>
    <dgm:pt modelId="{E000DA03-F5FB-483D-8858-84F0EA94BE2E}" type="pres">
      <dgm:prSet presAssocID="{CB45CA08-7177-462D-BFDB-C3188B5EC7A7}" presName="connectorText" presStyleLbl="sibTrans2D1" presStyleIdx="5" presStyleCnt="8"/>
      <dgm:spPr/>
      <dgm:t>
        <a:bodyPr/>
        <a:lstStyle/>
        <a:p>
          <a:endParaRPr lang="fr-FR"/>
        </a:p>
      </dgm:t>
    </dgm:pt>
    <dgm:pt modelId="{47006670-0628-4915-A9E0-40D95C6D39FB}" type="pres">
      <dgm:prSet presAssocID="{7AB5CF09-EA39-4405-AF74-0769CB15B7E6}" presName="node" presStyleLbl="node1" presStyleIdx="5" presStyleCnt="8" custScaleX="112796">
        <dgm:presLayoutVars>
          <dgm:bulletEnabled val="1"/>
        </dgm:presLayoutVars>
      </dgm:prSet>
      <dgm:spPr/>
      <dgm:t>
        <a:bodyPr/>
        <a:lstStyle/>
        <a:p>
          <a:endParaRPr lang="fr-FR"/>
        </a:p>
      </dgm:t>
    </dgm:pt>
    <dgm:pt modelId="{8225284A-AFF3-4796-93FB-126EDB89090C}" type="pres">
      <dgm:prSet presAssocID="{0DB39EF0-7F13-4936-8BA9-4892D6A36773}" presName="parTrans" presStyleLbl="sibTrans2D1" presStyleIdx="6" presStyleCnt="8" custScaleX="133098"/>
      <dgm:spPr/>
      <dgm:t>
        <a:bodyPr/>
        <a:lstStyle/>
        <a:p>
          <a:endParaRPr lang="fr-FR"/>
        </a:p>
      </dgm:t>
    </dgm:pt>
    <dgm:pt modelId="{2932F80C-89C9-418D-B0FF-D2ECFA8B4D48}" type="pres">
      <dgm:prSet presAssocID="{0DB39EF0-7F13-4936-8BA9-4892D6A36773}" presName="connectorText" presStyleLbl="sibTrans2D1" presStyleIdx="6" presStyleCnt="8"/>
      <dgm:spPr/>
      <dgm:t>
        <a:bodyPr/>
        <a:lstStyle/>
        <a:p>
          <a:endParaRPr lang="fr-FR"/>
        </a:p>
      </dgm:t>
    </dgm:pt>
    <dgm:pt modelId="{3000B6FC-1FB7-42D9-AD24-1606958EC119}" type="pres">
      <dgm:prSet presAssocID="{3608B183-D0C1-4DF4-A30C-E908C2DCEC5B}" presName="node" presStyleLbl="node1" presStyleIdx="6" presStyleCnt="8" custScaleX="111772">
        <dgm:presLayoutVars>
          <dgm:bulletEnabled val="1"/>
        </dgm:presLayoutVars>
      </dgm:prSet>
      <dgm:spPr/>
      <dgm:t>
        <a:bodyPr/>
        <a:lstStyle/>
        <a:p>
          <a:endParaRPr lang="fr-FR"/>
        </a:p>
      </dgm:t>
    </dgm:pt>
    <dgm:pt modelId="{EEA43DED-02D9-4D12-9D07-349DA732FB40}" type="pres">
      <dgm:prSet presAssocID="{DB62F545-6193-466D-8806-6BA3C26018C8}" presName="parTrans" presStyleLbl="sibTrans2D1" presStyleIdx="7" presStyleCnt="8" custScaleX="133098"/>
      <dgm:spPr/>
      <dgm:t>
        <a:bodyPr/>
        <a:lstStyle/>
        <a:p>
          <a:endParaRPr lang="fr-FR"/>
        </a:p>
      </dgm:t>
    </dgm:pt>
    <dgm:pt modelId="{E9C06A4E-E442-497A-889A-CD099C99EBE2}" type="pres">
      <dgm:prSet presAssocID="{DB62F545-6193-466D-8806-6BA3C26018C8}" presName="connectorText" presStyleLbl="sibTrans2D1" presStyleIdx="7" presStyleCnt="8"/>
      <dgm:spPr/>
      <dgm:t>
        <a:bodyPr/>
        <a:lstStyle/>
        <a:p>
          <a:endParaRPr lang="fr-FR"/>
        </a:p>
      </dgm:t>
    </dgm:pt>
    <dgm:pt modelId="{D063E6EC-6742-404D-AB2E-7FC075F5E7F6}" type="pres">
      <dgm:prSet presAssocID="{80315A97-E0E0-4A73-AC60-F1D1E5B75B28}" presName="node" presStyleLbl="node1" presStyleIdx="7" presStyleCnt="8">
        <dgm:presLayoutVars>
          <dgm:bulletEnabled val="1"/>
        </dgm:presLayoutVars>
      </dgm:prSet>
      <dgm:spPr/>
      <dgm:t>
        <a:bodyPr/>
        <a:lstStyle/>
        <a:p>
          <a:endParaRPr lang="fr-FR"/>
        </a:p>
      </dgm:t>
    </dgm:pt>
  </dgm:ptLst>
  <dgm:cxnLst>
    <dgm:cxn modelId="{6794035B-3588-48BA-8085-C3FD8C3D5774}" type="presOf" srcId="{76131FD4-ED19-4536-953A-D6E56C221D1B}" destId="{FC4F6E62-EC7F-4EDF-BE4F-FF32C681FE4B}" srcOrd="0" destOrd="0" presId="urn:microsoft.com/office/officeart/2005/8/layout/radial5"/>
    <dgm:cxn modelId="{35F0E6D1-773A-4908-AA21-BE1E40420633}" type="presOf" srcId="{CB45CA08-7177-462D-BFDB-C3188B5EC7A7}" destId="{E6F828BD-B250-4C56-BDC5-D91C4B882A51}" srcOrd="0" destOrd="0" presId="urn:microsoft.com/office/officeart/2005/8/layout/radial5"/>
    <dgm:cxn modelId="{58DB99FD-F7B5-4AC8-A5BF-36550F7F3811}" type="presOf" srcId="{A41E75A1-C69E-44B0-B220-347E8AEFC7CB}" destId="{D3EFDAD1-6BB2-403E-A48F-20C8132174A5}" srcOrd="1" destOrd="0" presId="urn:microsoft.com/office/officeart/2005/8/layout/radial5"/>
    <dgm:cxn modelId="{775BF0FA-A06E-45DC-8A8F-3C6803435B95}" type="presOf" srcId="{65F0E506-95EC-4DA0-8491-DDBD4B0544CE}" destId="{C51150C7-562A-4005-8BD5-76394D215F6C}" srcOrd="0" destOrd="0" presId="urn:microsoft.com/office/officeart/2005/8/layout/radial5"/>
    <dgm:cxn modelId="{F4D7DAA9-8410-4F6F-B29E-9C4F8222A942}" type="presOf" srcId="{A41E75A1-C69E-44B0-B220-347E8AEFC7CB}" destId="{8B08F301-6767-4700-8E66-6D996B69589B}" srcOrd="0" destOrd="0" presId="urn:microsoft.com/office/officeart/2005/8/layout/radial5"/>
    <dgm:cxn modelId="{003DB882-152C-4C60-9C08-0F6239DD7F3F}" type="presOf" srcId="{45F62EB9-0CE2-4E81-A62A-10AFCFB7B739}" destId="{96CE45DB-B371-497F-B222-DDFBA4C49933}" srcOrd="1" destOrd="0" presId="urn:microsoft.com/office/officeart/2005/8/layout/radial5"/>
    <dgm:cxn modelId="{40289F7C-E3C4-4F15-BA28-B6506E49FCEC}" type="presOf" srcId="{E326B2AE-FA24-4FAB-AAD0-F9CA40B50A89}" destId="{BFA5E137-A459-47A3-AD00-DD2704F5D1B5}" srcOrd="0" destOrd="0" presId="urn:microsoft.com/office/officeart/2005/8/layout/radial5"/>
    <dgm:cxn modelId="{3B25F8FD-1CC7-431B-998D-90A0549BADCF}" type="presOf" srcId="{6E3C381F-542E-4F6A-941B-FE9222C2E882}" destId="{A8452838-7049-4F82-BEEF-F6E10B0E81F6}" srcOrd="0" destOrd="0" presId="urn:microsoft.com/office/officeart/2005/8/layout/radial5"/>
    <dgm:cxn modelId="{112B2240-2FED-46EC-A0CE-ED5E2873FF7F}" type="presOf" srcId="{80315A97-E0E0-4A73-AC60-F1D1E5B75B28}" destId="{D063E6EC-6742-404D-AB2E-7FC075F5E7F6}" srcOrd="0" destOrd="0" presId="urn:microsoft.com/office/officeart/2005/8/layout/radial5"/>
    <dgm:cxn modelId="{99C5A412-C7DC-49EB-AF02-22C16DE729AB}" srcId="{3DCAEAF8-03A0-4A6F-A443-0089B67F875E}" destId="{76131FD4-ED19-4536-953A-D6E56C221D1B}" srcOrd="0" destOrd="0" parTransId="{45F62EB9-0CE2-4E81-A62A-10AFCFB7B739}" sibTransId="{110E5341-B784-4322-BB89-B3C349DAB5D9}"/>
    <dgm:cxn modelId="{ED29762A-683F-46BF-8541-C80D3019462A}" srcId="{3DCAEAF8-03A0-4A6F-A443-0089B67F875E}" destId="{09B1AAE6-B325-401B-909A-A7E6A4D8D4B9}" srcOrd="2" destOrd="0" parTransId="{A41E75A1-C69E-44B0-B220-347E8AEFC7CB}" sibTransId="{7C327278-4A78-4ADC-8BAE-9D61D73DA75C}"/>
    <dgm:cxn modelId="{3C27EC4B-40CF-431F-960B-87975647BCF5}" type="presOf" srcId="{DB62F545-6193-466D-8806-6BA3C26018C8}" destId="{E9C06A4E-E442-497A-889A-CD099C99EBE2}" srcOrd="1" destOrd="0" presId="urn:microsoft.com/office/officeart/2005/8/layout/radial5"/>
    <dgm:cxn modelId="{1BF5EE99-4D67-4106-BB6D-A43B6469C9AA}" type="presOf" srcId="{65F0E506-95EC-4DA0-8491-DDBD4B0544CE}" destId="{2E6ACEFD-D5C8-4133-9B38-8DD73B4D671B}" srcOrd="1" destOrd="0" presId="urn:microsoft.com/office/officeart/2005/8/layout/radial5"/>
    <dgm:cxn modelId="{EF998FA5-5103-4B08-B8F0-191848397321}" type="presOf" srcId="{7AB5CF09-EA39-4405-AF74-0769CB15B7E6}" destId="{47006670-0628-4915-A9E0-40D95C6D39FB}" srcOrd="0" destOrd="0" presId="urn:microsoft.com/office/officeart/2005/8/layout/radial5"/>
    <dgm:cxn modelId="{B71BC503-3D8A-4C59-8BCF-28DC83FE1616}" type="presOf" srcId="{3FB8E5E4-6E45-4353-A6B3-03458326F7DD}" destId="{FA268414-8B14-47B1-B8CE-B0DC03014D35}" srcOrd="0" destOrd="0" presId="urn:microsoft.com/office/officeart/2005/8/layout/radial5"/>
    <dgm:cxn modelId="{90B56614-EFBB-46C7-9EF1-E9760CB0E9F9}" type="presOf" srcId="{3608B183-D0C1-4DF4-A30C-E908C2DCEC5B}" destId="{3000B6FC-1FB7-42D9-AD24-1606958EC119}" srcOrd="0" destOrd="0" presId="urn:microsoft.com/office/officeart/2005/8/layout/radial5"/>
    <dgm:cxn modelId="{FCCF7C25-E758-4CF9-9665-A07DF897B3C2}" type="presOf" srcId="{4C670D23-A7C3-4B47-83D6-302411604DBA}" destId="{8533F802-299B-422D-8F79-E73894800979}" srcOrd="1" destOrd="0" presId="urn:microsoft.com/office/officeart/2005/8/layout/radial5"/>
    <dgm:cxn modelId="{0E127436-927D-406B-8C42-B19453A305E8}" type="presOf" srcId="{DB62F545-6193-466D-8806-6BA3C26018C8}" destId="{EEA43DED-02D9-4D12-9D07-349DA732FB40}" srcOrd="0"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656CD33C-2275-40CA-BD54-942F01D5354B}" type="presOf" srcId="{B739C481-B3A8-4CEA-A203-2A0F41066E21}" destId="{F9CEA368-AA28-43F4-BB9F-FF8DA59C8306}" srcOrd="1" destOrd="0" presId="urn:microsoft.com/office/officeart/2005/8/layout/radial5"/>
    <dgm:cxn modelId="{5F03E301-F4BF-458A-BDB9-22A58B792B87}" type="presOf" srcId="{B739C481-B3A8-4CEA-A203-2A0F41066E21}" destId="{439A565F-34D5-451A-9AD1-2D98B42B04E2}" srcOrd="0" destOrd="0" presId="urn:microsoft.com/office/officeart/2005/8/layout/radial5"/>
    <dgm:cxn modelId="{75BCC6D4-C455-4BCC-8D0E-E5749D1EBBEE}" srcId="{3DCAEAF8-03A0-4A6F-A443-0089B67F875E}" destId="{3608B183-D0C1-4DF4-A30C-E908C2DCEC5B}" srcOrd="6" destOrd="0" parTransId="{0DB39EF0-7F13-4936-8BA9-4892D6A36773}" sibTransId="{AC2BDBE2-AA83-4192-B397-92CBB67FD50A}"/>
    <dgm:cxn modelId="{1843B924-C3C3-41B9-9622-1EEC940BC3D5}" type="presOf" srcId="{3DCAEAF8-03A0-4A6F-A443-0089B67F875E}" destId="{B53464EC-E43E-4B5C-A76C-CF64D18E93C9}" srcOrd="0" destOrd="0" presId="urn:microsoft.com/office/officeart/2005/8/layout/radial5"/>
    <dgm:cxn modelId="{059D8C3A-B431-4A26-BF5B-44AE2757DE7C}" type="presOf" srcId="{0DB39EF0-7F13-4936-8BA9-4892D6A36773}" destId="{2932F80C-89C9-418D-B0FF-D2ECFA8B4D48}" srcOrd="1" destOrd="0" presId="urn:microsoft.com/office/officeart/2005/8/layout/radial5"/>
    <dgm:cxn modelId="{45192B31-E14B-4002-BB71-1984D734851A}" type="presOf" srcId="{DBF859AD-FE2A-484B-94AC-E8D2BE8A3AD4}" destId="{687E0D7F-DCFA-4E44-BA80-D5DA02BFCE7A}" srcOrd="0" destOrd="0" presId="urn:microsoft.com/office/officeart/2005/8/layout/radial5"/>
    <dgm:cxn modelId="{09C8D815-8282-4886-9C19-5C2AB12328BD}" type="presOf" srcId="{0DB39EF0-7F13-4936-8BA9-4892D6A36773}" destId="{8225284A-AFF3-4796-93FB-126EDB89090C}" srcOrd="0" destOrd="0" presId="urn:microsoft.com/office/officeart/2005/8/layout/radial5"/>
    <dgm:cxn modelId="{8B04EB25-22C3-4E95-AFBF-FDF17207ED35}" type="presOf" srcId="{45F62EB9-0CE2-4E81-A62A-10AFCFB7B739}" destId="{01E1E366-4627-422C-B91A-5DB518A2B73A}" srcOrd="0" destOrd="0" presId="urn:microsoft.com/office/officeart/2005/8/layout/radial5"/>
    <dgm:cxn modelId="{ED011816-53D7-42B1-AFAC-82CFAF34687B}" srcId="{3DCAEAF8-03A0-4A6F-A443-0089B67F875E}" destId="{7AB5CF09-EA39-4405-AF74-0769CB15B7E6}" srcOrd="5" destOrd="0" parTransId="{CB45CA08-7177-462D-BFDB-C3188B5EC7A7}" sibTransId="{85DDBB30-CC21-43B1-B0C3-FB41F44A2740}"/>
    <dgm:cxn modelId="{D4F7F30A-1757-4ADE-B728-A039A0AD2C69}" type="presOf" srcId="{4C670D23-A7C3-4B47-83D6-302411604DBA}" destId="{3E677B90-380A-4FE4-82D2-8A2A6112447A}" srcOrd="0" destOrd="0" presId="urn:microsoft.com/office/officeart/2005/8/layout/radial5"/>
    <dgm:cxn modelId="{86F14841-9331-4C63-8075-7FD66F3F3997}" type="presOf" srcId="{CB45CA08-7177-462D-BFDB-C3188B5EC7A7}" destId="{E000DA03-F5FB-483D-8858-84F0EA94BE2E}" srcOrd="1" destOrd="0" presId="urn:microsoft.com/office/officeart/2005/8/layout/radial5"/>
    <dgm:cxn modelId="{C2264095-7217-40A6-9DBF-9758ADE6DEB1}" srcId="{DBF859AD-FE2A-484B-94AC-E8D2BE8A3AD4}" destId="{3DCAEAF8-03A0-4A6F-A443-0089B67F875E}" srcOrd="0" destOrd="0" parTransId="{A24BC387-6032-463C-86BD-BA9F5DE037F4}" sibTransId="{3456A0F2-AF41-45A0-8689-64C47F7022E8}"/>
    <dgm:cxn modelId="{266ACC24-5707-4961-864B-A0983430B682}" srcId="{3DCAEAF8-03A0-4A6F-A443-0089B67F875E}" destId="{6E3C381F-542E-4F6A-941B-FE9222C2E882}" srcOrd="3" destOrd="0" parTransId="{B739C481-B3A8-4CEA-A203-2A0F41066E21}" sibTransId="{F0D66F7B-544A-4D81-9F30-F1BF59A6EEDB}"/>
    <dgm:cxn modelId="{9AB3515D-A156-4E41-89AF-649A88B4DEDC}" srcId="{3DCAEAF8-03A0-4A6F-A443-0089B67F875E}" destId="{3FB8E5E4-6E45-4353-A6B3-03458326F7DD}" srcOrd="4" destOrd="0" parTransId="{4C670D23-A7C3-4B47-83D6-302411604DBA}" sibTransId="{1B2460F0-9805-46AF-B7E9-CDE1D326C3C2}"/>
    <dgm:cxn modelId="{7DC26128-DDE6-4BDC-83B4-C41480E072C1}" srcId="{3DCAEAF8-03A0-4A6F-A443-0089B67F875E}" destId="{80315A97-E0E0-4A73-AC60-F1D1E5B75B28}" srcOrd="7" destOrd="0" parTransId="{DB62F545-6193-466D-8806-6BA3C26018C8}" sibTransId="{9A309D04-7FA9-461B-8121-3631245BF449}"/>
    <dgm:cxn modelId="{C59FF27C-590B-4FB7-8824-52F38DAAF0E2}" type="presOf" srcId="{09B1AAE6-B325-401B-909A-A7E6A4D8D4B9}" destId="{633F79D3-7B07-488D-BD82-F1552A895D4B}" srcOrd="0" destOrd="0" presId="urn:microsoft.com/office/officeart/2005/8/layout/radial5"/>
    <dgm:cxn modelId="{26FC115E-558D-4FFF-A890-754DDBAFE243}" type="presParOf" srcId="{687E0D7F-DCFA-4E44-BA80-D5DA02BFCE7A}" destId="{B53464EC-E43E-4B5C-A76C-CF64D18E93C9}" srcOrd="0" destOrd="0" presId="urn:microsoft.com/office/officeart/2005/8/layout/radial5"/>
    <dgm:cxn modelId="{2AD77865-D00F-43F3-8ACF-2CE19D1E96AD}" type="presParOf" srcId="{687E0D7F-DCFA-4E44-BA80-D5DA02BFCE7A}" destId="{01E1E366-4627-422C-B91A-5DB518A2B73A}" srcOrd="1" destOrd="0" presId="urn:microsoft.com/office/officeart/2005/8/layout/radial5"/>
    <dgm:cxn modelId="{3190150C-757D-45E6-A652-BE890A62EB42}" type="presParOf" srcId="{01E1E366-4627-422C-B91A-5DB518A2B73A}" destId="{96CE45DB-B371-497F-B222-DDFBA4C49933}" srcOrd="0" destOrd="0" presId="urn:microsoft.com/office/officeart/2005/8/layout/radial5"/>
    <dgm:cxn modelId="{884D2FA4-E2D2-4062-9557-46E3DAFA5B1F}" type="presParOf" srcId="{687E0D7F-DCFA-4E44-BA80-D5DA02BFCE7A}" destId="{FC4F6E62-EC7F-4EDF-BE4F-FF32C681FE4B}" srcOrd="2" destOrd="0" presId="urn:microsoft.com/office/officeart/2005/8/layout/radial5"/>
    <dgm:cxn modelId="{D83F1659-0FEA-4D92-8F83-20E6369407C9}" type="presParOf" srcId="{687E0D7F-DCFA-4E44-BA80-D5DA02BFCE7A}" destId="{C51150C7-562A-4005-8BD5-76394D215F6C}" srcOrd="3" destOrd="0" presId="urn:microsoft.com/office/officeart/2005/8/layout/radial5"/>
    <dgm:cxn modelId="{EC6107AA-5567-4C83-BACB-900B323E8751}" type="presParOf" srcId="{C51150C7-562A-4005-8BD5-76394D215F6C}" destId="{2E6ACEFD-D5C8-4133-9B38-8DD73B4D671B}" srcOrd="0" destOrd="0" presId="urn:microsoft.com/office/officeart/2005/8/layout/radial5"/>
    <dgm:cxn modelId="{B6620282-AB1B-4758-A402-F0A865A1B6DD}" type="presParOf" srcId="{687E0D7F-DCFA-4E44-BA80-D5DA02BFCE7A}" destId="{BFA5E137-A459-47A3-AD00-DD2704F5D1B5}" srcOrd="4" destOrd="0" presId="urn:microsoft.com/office/officeart/2005/8/layout/radial5"/>
    <dgm:cxn modelId="{270BBEB3-C534-4F94-A9CD-E54F1D3F62FB}" type="presParOf" srcId="{687E0D7F-DCFA-4E44-BA80-D5DA02BFCE7A}" destId="{8B08F301-6767-4700-8E66-6D996B69589B}" srcOrd="5" destOrd="0" presId="urn:microsoft.com/office/officeart/2005/8/layout/radial5"/>
    <dgm:cxn modelId="{4E3BA622-5E43-4E62-85D8-2D8589F98581}" type="presParOf" srcId="{8B08F301-6767-4700-8E66-6D996B69589B}" destId="{D3EFDAD1-6BB2-403E-A48F-20C8132174A5}" srcOrd="0" destOrd="0" presId="urn:microsoft.com/office/officeart/2005/8/layout/radial5"/>
    <dgm:cxn modelId="{A606883D-B459-45F9-B636-E36CA937D5BF}" type="presParOf" srcId="{687E0D7F-DCFA-4E44-BA80-D5DA02BFCE7A}" destId="{633F79D3-7B07-488D-BD82-F1552A895D4B}" srcOrd="6" destOrd="0" presId="urn:microsoft.com/office/officeart/2005/8/layout/radial5"/>
    <dgm:cxn modelId="{816D3C94-9955-4C1F-8C10-4D33861E46D5}" type="presParOf" srcId="{687E0D7F-DCFA-4E44-BA80-D5DA02BFCE7A}" destId="{439A565F-34D5-451A-9AD1-2D98B42B04E2}" srcOrd="7" destOrd="0" presId="urn:microsoft.com/office/officeart/2005/8/layout/radial5"/>
    <dgm:cxn modelId="{81E04F2A-B254-42F9-BA73-5938183B05B3}" type="presParOf" srcId="{439A565F-34D5-451A-9AD1-2D98B42B04E2}" destId="{F9CEA368-AA28-43F4-BB9F-FF8DA59C8306}" srcOrd="0" destOrd="0" presId="urn:microsoft.com/office/officeart/2005/8/layout/radial5"/>
    <dgm:cxn modelId="{04AA55F7-E2A4-4967-9149-0D73515FD3F6}" type="presParOf" srcId="{687E0D7F-DCFA-4E44-BA80-D5DA02BFCE7A}" destId="{A8452838-7049-4F82-BEEF-F6E10B0E81F6}" srcOrd="8" destOrd="0" presId="urn:microsoft.com/office/officeart/2005/8/layout/radial5"/>
    <dgm:cxn modelId="{5178374C-9E54-4A31-9FC1-5438D5B8F158}" type="presParOf" srcId="{687E0D7F-DCFA-4E44-BA80-D5DA02BFCE7A}" destId="{3E677B90-380A-4FE4-82D2-8A2A6112447A}" srcOrd="9" destOrd="0" presId="urn:microsoft.com/office/officeart/2005/8/layout/radial5"/>
    <dgm:cxn modelId="{EF54EAF2-7CAA-4020-ACC8-CC2507A930C0}" type="presParOf" srcId="{3E677B90-380A-4FE4-82D2-8A2A6112447A}" destId="{8533F802-299B-422D-8F79-E73894800979}" srcOrd="0" destOrd="0" presId="urn:microsoft.com/office/officeart/2005/8/layout/radial5"/>
    <dgm:cxn modelId="{E7ECD014-5603-4E2E-B841-8B550A5A1DDC}" type="presParOf" srcId="{687E0D7F-DCFA-4E44-BA80-D5DA02BFCE7A}" destId="{FA268414-8B14-47B1-B8CE-B0DC03014D35}" srcOrd="10" destOrd="0" presId="urn:microsoft.com/office/officeart/2005/8/layout/radial5"/>
    <dgm:cxn modelId="{0FCABEF0-B00D-43B8-8887-E3DE4CDBC37E}" type="presParOf" srcId="{687E0D7F-DCFA-4E44-BA80-D5DA02BFCE7A}" destId="{E6F828BD-B250-4C56-BDC5-D91C4B882A51}" srcOrd="11" destOrd="0" presId="urn:microsoft.com/office/officeart/2005/8/layout/radial5"/>
    <dgm:cxn modelId="{C9D1CAD7-438B-4358-9E80-D85A348C9249}" type="presParOf" srcId="{E6F828BD-B250-4C56-BDC5-D91C4B882A51}" destId="{E000DA03-F5FB-483D-8858-84F0EA94BE2E}" srcOrd="0" destOrd="0" presId="urn:microsoft.com/office/officeart/2005/8/layout/radial5"/>
    <dgm:cxn modelId="{15E7D52A-F250-4260-9251-13101D6DCBE0}" type="presParOf" srcId="{687E0D7F-DCFA-4E44-BA80-D5DA02BFCE7A}" destId="{47006670-0628-4915-A9E0-40D95C6D39FB}" srcOrd="12" destOrd="0" presId="urn:microsoft.com/office/officeart/2005/8/layout/radial5"/>
    <dgm:cxn modelId="{DAC14998-0BE9-4019-8487-6F4FDD22B3BF}" type="presParOf" srcId="{687E0D7F-DCFA-4E44-BA80-D5DA02BFCE7A}" destId="{8225284A-AFF3-4796-93FB-126EDB89090C}" srcOrd="13" destOrd="0" presId="urn:microsoft.com/office/officeart/2005/8/layout/radial5"/>
    <dgm:cxn modelId="{73628F01-DCC4-4C62-9C8C-A62A863A1658}" type="presParOf" srcId="{8225284A-AFF3-4796-93FB-126EDB89090C}" destId="{2932F80C-89C9-418D-B0FF-D2ECFA8B4D48}" srcOrd="0" destOrd="0" presId="urn:microsoft.com/office/officeart/2005/8/layout/radial5"/>
    <dgm:cxn modelId="{438F35BB-CC24-4B98-8B07-F1E82F3D7AFD}" type="presParOf" srcId="{687E0D7F-DCFA-4E44-BA80-D5DA02BFCE7A}" destId="{3000B6FC-1FB7-42D9-AD24-1606958EC119}" srcOrd="14" destOrd="0" presId="urn:microsoft.com/office/officeart/2005/8/layout/radial5"/>
    <dgm:cxn modelId="{239B228B-1EDF-486A-A11B-B4923FB05544}" type="presParOf" srcId="{687E0D7F-DCFA-4E44-BA80-D5DA02BFCE7A}" destId="{EEA43DED-02D9-4D12-9D07-349DA732FB40}" srcOrd="15" destOrd="0" presId="urn:microsoft.com/office/officeart/2005/8/layout/radial5"/>
    <dgm:cxn modelId="{A0A1984C-0730-4DC0-A51D-4E3784928547}" type="presParOf" srcId="{EEA43DED-02D9-4D12-9D07-349DA732FB40}" destId="{E9C06A4E-E442-497A-889A-CD099C99EBE2}" srcOrd="0" destOrd="0" presId="urn:microsoft.com/office/officeart/2005/8/layout/radial5"/>
    <dgm:cxn modelId="{D6955BEC-EC6B-4F36-9775-7F26B34A15E8}" type="presParOf" srcId="{687E0D7F-DCFA-4E44-BA80-D5DA02BFCE7A}" destId="{D063E6EC-6742-404D-AB2E-7FC075F5E7F6}" srcOrd="16" destOrd="0" presId="urn:microsoft.com/office/officeart/2005/8/layout/radial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C38560-430C-CF4B-AC30-FE1D96C32F5D}" type="doc">
      <dgm:prSet loTypeId="urn:microsoft.com/office/officeart/2005/8/layout/venn1" loCatId="relationship" qsTypeId="urn:microsoft.com/office/officeart/2005/8/quickstyle/3d6" qsCatId="3D" csTypeId="urn:microsoft.com/office/officeart/2005/8/colors/colorful2" csCatId="colorful" phldr="1"/>
      <dgm:spPr/>
    </dgm:pt>
    <dgm:pt modelId="{6CE98F99-3A1F-4E47-8332-A3DE7BEF0D03}">
      <dgm:prSet phldrT="[Texte]" custT="1"/>
      <dgm:spPr>
        <a:sp3d>
          <a:bevelT w="342900" h="381000"/>
        </a:sp3d>
      </dgm:spPr>
      <dgm:t>
        <a:bodyPr/>
        <a:lstStyle/>
        <a:p>
          <a:r>
            <a:rPr lang="fr-FR" sz="1600" b="1" dirty="0" smtClean="0"/>
            <a:t>Matériaux et structures</a:t>
          </a:r>
          <a:endParaRPr lang="fr-FR" sz="1600" b="1" dirty="0"/>
        </a:p>
      </dgm:t>
    </dgm:pt>
    <dgm:pt modelId="{108C3DD6-C6D0-494A-A1D4-E68035F3428A}" type="parTrans" cxnId="{BC8A22EB-85CA-224F-A055-3761B5DEAD3D}">
      <dgm:prSet/>
      <dgm:spPr/>
      <dgm:t>
        <a:bodyPr/>
        <a:lstStyle/>
        <a:p>
          <a:endParaRPr lang="fr-FR"/>
        </a:p>
      </dgm:t>
    </dgm:pt>
    <dgm:pt modelId="{BDCAAEBB-CE32-F440-97F5-DE891CF3166A}" type="sibTrans" cxnId="{BC8A22EB-85CA-224F-A055-3761B5DEAD3D}">
      <dgm:prSet/>
      <dgm:spPr/>
      <dgm:t>
        <a:bodyPr/>
        <a:lstStyle/>
        <a:p>
          <a:endParaRPr lang="fr-FR"/>
        </a:p>
      </dgm:t>
    </dgm:pt>
    <dgm:pt modelId="{8A8DEDC6-7BD2-054F-A080-04A7C0EA937F}">
      <dgm:prSet phldrT="[Texte]" custT="1"/>
      <dgm:spPr>
        <a:sp3d>
          <a:bevelT w="342900" h="381000"/>
        </a:sp3d>
      </dgm:spPr>
      <dgm:t>
        <a:bodyPr/>
        <a:lstStyle/>
        <a:p>
          <a:r>
            <a:rPr lang="fr-FR" sz="1600" b="1" dirty="0" smtClean="0"/>
            <a:t>Énergie</a:t>
          </a:r>
          <a:endParaRPr lang="fr-FR" sz="1600" b="1" dirty="0"/>
        </a:p>
      </dgm:t>
    </dgm:pt>
    <dgm:pt modelId="{878EEDF3-026D-9045-AA6A-16B6D59F8705}" type="parTrans" cxnId="{939C5300-9E7C-1C41-818B-C4E4B46F4053}">
      <dgm:prSet/>
      <dgm:spPr/>
      <dgm:t>
        <a:bodyPr/>
        <a:lstStyle/>
        <a:p>
          <a:endParaRPr lang="fr-FR"/>
        </a:p>
      </dgm:t>
    </dgm:pt>
    <dgm:pt modelId="{5A832CC5-1610-E747-A683-7E13C92012D1}" type="sibTrans" cxnId="{939C5300-9E7C-1C41-818B-C4E4B46F4053}">
      <dgm:prSet/>
      <dgm:spPr/>
      <dgm:t>
        <a:bodyPr/>
        <a:lstStyle/>
        <a:p>
          <a:endParaRPr lang="fr-FR"/>
        </a:p>
      </dgm:t>
    </dgm:pt>
    <dgm:pt modelId="{A9991D49-32B1-DB4A-B367-39499F85A8FE}">
      <dgm:prSet phldrT="[Texte]" custT="1"/>
      <dgm:spPr>
        <a:sp3d>
          <a:bevelT w="342900" h="381000"/>
        </a:sp3d>
      </dgm:spPr>
      <dgm:t>
        <a:bodyPr/>
        <a:lstStyle/>
        <a:p>
          <a:r>
            <a:rPr lang="fr-FR" sz="1600" b="1" dirty="0" smtClean="0"/>
            <a:t>Information</a:t>
          </a:r>
          <a:endParaRPr lang="fr-FR" sz="1600" b="1" dirty="0"/>
        </a:p>
      </dgm:t>
    </dgm:pt>
    <dgm:pt modelId="{29D978D4-50AF-2540-903F-B1154D46406D}" type="parTrans" cxnId="{8009300B-DE65-6740-B214-F1669DB99476}">
      <dgm:prSet/>
      <dgm:spPr/>
      <dgm:t>
        <a:bodyPr/>
        <a:lstStyle/>
        <a:p>
          <a:endParaRPr lang="fr-FR"/>
        </a:p>
      </dgm:t>
    </dgm:pt>
    <dgm:pt modelId="{5ABFACB5-78D1-8547-9737-2198B93AFEE9}" type="sibTrans" cxnId="{8009300B-DE65-6740-B214-F1669DB99476}">
      <dgm:prSet/>
      <dgm:spPr/>
      <dgm:t>
        <a:bodyPr/>
        <a:lstStyle/>
        <a:p>
          <a:endParaRPr lang="fr-FR"/>
        </a:p>
      </dgm:t>
    </dgm:pt>
    <dgm:pt modelId="{B369EFDB-3322-454A-82EC-6C56A20CD6CC}" type="pres">
      <dgm:prSet presAssocID="{7DC38560-430C-CF4B-AC30-FE1D96C32F5D}" presName="compositeShape" presStyleCnt="0">
        <dgm:presLayoutVars>
          <dgm:chMax val="7"/>
          <dgm:dir/>
          <dgm:resizeHandles val="exact"/>
        </dgm:presLayoutVars>
      </dgm:prSet>
      <dgm:spPr/>
    </dgm:pt>
    <dgm:pt modelId="{5F4E61ED-0E48-9E41-B9A3-CE57229A65A1}" type="pres">
      <dgm:prSet presAssocID="{6CE98F99-3A1F-4E47-8332-A3DE7BEF0D03}" presName="circ1" presStyleLbl="vennNode1" presStyleIdx="0" presStyleCnt="3"/>
      <dgm:spPr/>
      <dgm:t>
        <a:bodyPr/>
        <a:lstStyle/>
        <a:p>
          <a:endParaRPr lang="fr-FR"/>
        </a:p>
      </dgm:t>
    </dgm:pt>
    <dgm:pt modelId="{379C5BDC-E8BB-4446-BEC3-9B038ACB7115}" type="pres">
      <dgm:prSet presAssocID="{6CE98F99-3A1F-4E47-8332-A3DE7BEF0D03}" presName="circ1Tx" presStyleLbl="revTx" presStyleIdx="0" presStyleCnt="0">
        <dgm:presLayoutVars>
          <dgm:chMax val="0"/>
          <dgm:chPref val="0"/>
          <dgm:bulletEnabled val="1"/>
        </dgm:presLayoutVars>
      </dgm:prSet>
      <dgm:spPr/>
      <dgm:t>
        <a:bodyPr/>
        <a:lstStyle/>
        <a:p>
          <a:endParaRPr lang="fr-FR"/>
        </a:p>
      </dgm:t>
    </dgm:pt>
    <dgm:pt modelId="{65674741-3C45-114D-95EA-154DB042A8A4}" type="pres">
      <dgm:prSet presAssocID="{8A8DEDC6-7BD2-054F-A080-04A7C0EA937F}" presName="circ2" presStyleLbl="vennNode1" presStyleIdx="1" presStyleCnt="3" custLinFactNeighborX="-3154" custLinFactNeighborY="-5559"/>
      <dgm:spPr/>
      <dgm:t>
        <a:bodyPr/>
        <a:lstStyle/>
        <a:p>
          <a:endParaRPr lang="fr-FR"/>
        </a:p>
      </dgm:t>
    </dgm:pt>
    <dgm:pt modelId="{8FADA176-BB22-0D41-8E3E-567315EFB9C3}" type="pres">
      <dgm:prSet presAssocID="{8A8DEDC6-7BD2-054F-A080-04A7C0EA937F}" presName="circ2Tx" presStyleLbl="revTx" presStyleIdx="0" presStyleCnt="0">
        <dgm:presLayoutVars>
          <dgm:chMax val="0"/>
          <dgm:chPref val="0"/>
          <dgm:bulletEnabled val="1"/>
        </dgm:presLayoutVars>
      </dgm:prSet>
      <dgm:spPr/>
      <dgm:t>
        <a:bodyPr/>
        <a:lstStyle/>
        <a:p>
          <a:endParaRPr lang="fr-FR"/>
        </a:p>
      </dgm:t>
    </dgm:pt>
    <dgm:pt modelId="{3CC01510-FEFF-9743-B54F-5CAC51F8743D}" type="pres">
      <dgm:prSet presAssocID="{A9991D49-32B1-DB4A-B367-39499F85A8FE}" presName="circ3" presStyleLbl="vennNode1" presStyleIdx="2" presStyleCnt="3"/>
      <dgm:spPr/>
      <dgm:t>
        <a:bodyPr/>
        <a:lstStyle/>
        <a:p>
          <a:endParaRPr lang="fr-FR"/>
        </a:p>
      </dgm:t>
    </dgm:pt>
    <dgm:pt modelId="{98BB130C-69C3-4E49-A6B4-E37226A918B3}" type="pres">
      <dgm:prSet presAssocID="{A9991D49-32B1-DB4A-B367-39499F85A8FE}" presName="circ3Tx" presStyleLbl="revTx" presStyleIdx="0" presStyleCnt="0">
        <dgm:presLayoutVars>
          <dgm:chMax val="0"/>
          <dgm:chPref val="0"/>
          <dgm:bulletEnabled val="1"/>
        </dgm:presLayoutVars>
      </dgm:prSet>
      <dgm:spPr/>
      <dgm:t>
        <a:bodyPr/>
        <a:lstStyle/>
        <a:p>
          <a:endParaRPr lang="fr-FR"/>
        </a:p>
      </dgm:t>
    </dgm:pt>
  </dgm:ptLst>
  <dgm:cxnLst>
    <dgm:cxn modelId="{C3AA86C1-0194-47C4-B2CF-1C2C5F11CEAD}" type="presOf" srcId="{A9991D49-32B1-DB4A-B367-39499F85A8FE}" destId="{3CC01510-FEFF-9743-B54F-5CAC51F8743D}" srcOrd="0" destOrd="0" presId="urn:microsoft.com/office/officeart/2005/8/layout/venn1"/>
    <dgm:cxn modelId="{BC8A22EB-85CA-224F-A055-3761B5DEAD3D}" srcId="{7DC38560-430C-CF4B-AC30-FE1D96C32F5D}" destId="{6CE98F99-3A1F-4E47-8332-A3DE7BEF0D03}" srcOrd="0" destOrd="0" parTransId="{108C3DD6-C6D0-494A-A1D4-E68035F3428A}" sibTransId="{BDCAAEBB-CE32-F440-97F5-DE891CF3166A}"/>
    <dgm:cxn modelId="{939C5300-9E7C-1C41-818B-C4E4B46F4053}" srcId="{7DC38560-430C-CF4B-AC30-FE1D96C32F5D}" destId="{8A8DEDC6-7BD2-054F-A080-04A7C0EA937F}" srcOrd="1" destOrd="0" parTransId="{878EEDF3-026D-9045-AA6A-16B6D59F8705}" sibTransId="{5A832CC5-1610-E747-A683-7E13C92012D1}"/>
    <dgm:cxn modelId="{3FE39DA6-4EF2-42E0-909B-3A7C5A2236F4}" type="presOf" srcId="{8A8DEDC6-7BD2-054F-A080-04A7C0EA937F}" destId="{65674741-3C45-114D-95EA-154DB042A8A4}" srcOrd="0" destOrd="0" presId="urn:microsoft.com/office/officeart/2005/8/layout/venn1"/>
    <dgm:cxn modelId="{A1C1B54E-2458-40DF-92F8-1C113B7A10CC}" type="presOf" srcId="{7DC38560-430C-CF4B-AC30-FE1D96C32F5D}" destId="{B369EFDB-3322-454A-82EC-6C56A20CD6CC}" srcOrd="0" destOrd="0" presId="urn:microsoft.com/office/officeart/2005/8/layout/venn1"/>
    <dgm:cxn modelId="{8009300B-DE65-6740-B214-F1669DB99476}" srcId="{7DC38560-430C-CF4B-AC30-FE1D96C32F5D}" destId="{A9991D49-32B1-DB4A-B367-39499F85A8FE}" srcOrd="2" destOrd="0" parTransId="{29D978D4-50AF-2540-903F-B1154D46406D}" sibTransId="{5ABFACB5-78D1-8547-9737-2198B93AFEE9}"/>
    <dgm:cxn modelId="{4C017F93-1336-455D-B7F9-400528794F28}" type="presOf" srcId="{A9991D49-32B1-DB4A-B367-39499F85A8FE}" destId="{98BB130C-69C3-4E49-A6B4-E37226A918B3}" srcOrd="1" destOrd="0" presId="urn:microsoft.com/office/officeart/2005/8/layout/venn1"/>
    <dgm:cxn modelId="{E4F3D5E7-C71B-4857-93CB-3A4D5574D410}" type="presOf" srcId="{6CE98F99-3A1F-4E47-8332-A3DE7BEF0D03}" destId="{5F4E61ED-0E48-9E41-B9A3-CE57229A65A1}" srcOrd="0" destOrd="0" presId="urn:microsoft.com/office/officeart/2005/8/layout/venn1"/>
    <dgm:cxn modelId="{93C784E7-A7C5-43B3-9F71-DA7A8005DA1A}" type="presOf" srcId="{8A8DEDC6-7BD2-054F-A080-04A7C0EA937F}" destId="{8FADA176-BB22-0D41-8E3E-567315EFB9C3}" srcOrd="1" destOrd="0" presId="urn:microsoft.com/office/officeart/2005/8/layout/venn1"/>
    <dgm:cxn modelId="{A9A231E1-6278-4716-A18D-7A358F6B8FF7}" type="presOf" srcId="{6CE98F99-3A1F-4E47-8332-A3DE7BEF0D03}" destId="{379C5BDC-E8BB-4446-BEC3-9B038ACB7115}" srcOrd="1" destOrd="0" presId="urn:microsoft.com/office/officeart/2005/8/layout/venn1"/>
    <dgm:cxn modelId="{46B1D29D-D50A-497B-8C25-1D6D85E9B345}" type="presParOf" srcId="{B369EFDB-3322-454A-82EC-6C56A20CD6CC}" destId="{5F4E61ED-0E48-9E41-B9A3-CE57229A65A1}" srcOrd="0" destOrd="0" presId="urn:microsoft.com/office/officeart/2005/8/layout/venn1"/>
    <dgm:cxn modelId="{93C7618C-576F-42FC-8F55-50C3DE89CE8B}" type="presParOf" srcId="{B369EFDB-3322-454A-82EC-6C56A20CD6CC}" destId="{379C5BDC-E8BB-4446-BEC3-9B038ACB7115}" srcOrd="1" destOrd="0" presId="urn:microsoft.com/office/officeart/2005/8/layout/venn1"/>
    <dgm:cxn modelId="{55C105A0-17C9-4A1C-8952-75D408DB86B7}" type="presParOf" srcId="{B369EFDB-3322-454A-82EC-6C56A20CD6CC}" destId="{65674741-3C45-114D-95EA-154DB042A8A4}" srcOrd="2" destOrd="0" presId="urn:microsoft.com/office/officeart/2005/8/layout/venn1"/>
    <dgm:cxn modelId="{1BFE6AC6-4A17-4C0A-8E10-8409AC81A754}" type="presParOf" srcId="{B369EFDB-3322-454A-82EC-6C56A20CD6CC}" destId="{8FADA176-BB22-0D41-8E3E-567315EFB9C3}" srcOrd="3" destOrd="0" presId="urn:microsoft.com/office/officeart/2005/8/layout/venn1"/>
    <dgm:cxn modelId="{3922FD3D-94B8-4E3C-8DB1-6F2E29921B25}" type="presParOf" srcId="{B369EFDB-3322-454A-82EC-6C56A20CD6CC}" destId="{3CC01510-FEFF-9743-B54F-5CAC51F8743D}" srcOrd="4" destOrd="0" presId="urn:microsoft.com/office/officeart/2005/8/layout/venn1"/>
    <dgm:cxn modelId="{E76FC8D6-E09F-4041-B533-C87A753A903B}" type="presParOf" srcId="{B369EFDB-3322-454A-82EC-6C56A20CD6CC}" destId="{98BB130C-69C3-4E49-A6B4-E37226A918B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dgm:t>
        <a:bodyPr/>
        <a:lstStyle/>
        <a:p>
          <a:endParaRPr lang="fr-FR"/>
        </a:p>
      </dgm:t>
    </dgm:pt>
    <dgm:pt modelId="{3DCAEAF8-03A0-4A6F-A443-0089B67F875E}">
      <dgm:prSet phldrT="[Texte]" custT="1"/>
      <dgm:spPr>
        <a:solidFill>
          <a:srgbClr val="7030A0"/>
        </a:solidFill>
      </dgm:spPr>
      <dgm:t>
        <a:bodyPr lIns="0" tIns="0" rIns="0" bIns="0">
          <a:sp3d extrusionH="28000" prstMaterial="matte"/>
        </a:bodyPr>
        <a:lstStyle/>
        <a:p>
          <a:r>
            <a:rPr lang="fr-FR" sz="3000" b="1" spc="-150" dirty="0" smtClean="0">
              <a:effectLst>
                <a:outerShdw blurRad="38100" dist="38100" dir="2700000" algn="tl">
                  <a:srgbClr val="000000">
                    <a:alpha val="43137"/>
                  </a:srgbClr>
                </a:outerShdw>
              </a:effectLst>
              <a:latin typeface="Calibri" pitchFamily="34" charset="0"/>
            </a:rPr>
            <a:t>Enseignement de spécialité</a:t>
          </a:r>
          <a:endParaRPr lang="fr-FR" sz="30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solidFill>
          <a:schemeClr val="accent3"/>
        </a:solidFill>
        <a:ln>
          <a:noFill/>
        </a:ln>
        <a:sp3d extrusionH="152250" prstMaterial="matte">
          <a:bevelT w="165100" prst="coolSlant"/>
        </a:sp3d>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Etude de cas</a:t>
          </a:r>
          <a:endParaRPr lang="fr-FR" sz="28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olidFill>
          <a:schemeClr val="accent3"/>
        </a:solidFill>
        <a:sp3d prstMaterial="matte">
          <a:bevelT h="17780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09B1AAE6-B325-401B-909A-A7E6A4D8D4B9}">
      <dgm:prSet phldrT="[Texte]" custT="1"/>
      <dgm:spPr>
        <a:solidFill>
          <a:srgbClr val="C00000"/>
        </a:solidFill>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systèmes</a:t>
          </a:r>
          <a:endParaRPr lang="fr-FR" sz="2000" b="1" dirty="0">
            <a:effectLst>
              <a:outerShdw blurRad="38100" dist="38100" dir="2700000" algn="tl">
                <a:srgbClr val="000000">
                  <a:alpha val="43137"/>
                </a:srgbClr>
              </a:outerShdw>
            </a:effectLst>
            <a:latin typeface="Calibri" pitchFamily="34" charset="0"/>
          </a:endParaRPr>
        </a:p>
      </dgm:t>
    </dgm:pt>
    <dgm:pt modelId="{A41E75A1-C69E-44B0-B220-347E8AEFC7CB}" type="parTrans" cxnId="{ED29762A-683F-46BF-8541-C80D3019462A}">
      <dgm:prSet/>
      <dgm:spPr>
        <a:sp3d prstMaterial="matte">
          <a:bevelT h="177800"/>
        </a:sp3d>
      </dgm:spPr>
      <dgm:t>
        <a:bodyPr/>
        <a:lstStyle/>
        <a:p>
          <a:endParaRPr lang="fr-FR" sz="2000">
            <a:latin typeface="Calibri" pitchFamily="34" charset="0"/>
          </a:endParaRPr>
        </a:p>
      </dgm:t>
    </dgm:pt>
    <dgm:pt modelId="{7C327278-4A78-4ADC-8BAE-9D61D73DA75C}" type="sibTrans" cxnId="{ED29762A-683F-46BF-8541-C80D3019462A}">
      <dgm:prSet/>
      <dgm:spPr/>
      <dgm:t>
        <a:bodyPr/>
        <a:lstStyle/>
        <a:p>
          <a:endParaRPr lang="fr-FR" sz="2000">
            <a:latin typeface="Calibri" pitchFamily="34" charset="0"/>
          </a:endParaRPr>
        </a:p>
      </dgm:t>
    </dgm:pt>
    <dgm:pt modelId="{6E3C381F-542E-4F6A-941B-FE9222C2E882}">
      <dgm:prSet phldrT="[Texte]" custT="1"/>
      <dgm:spPr>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banc d’essai *</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p3d prstMaterial="matte">
          <a:bevelT h="17780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AB5CF09-EA39-4405-AF74-0769CB15B7E6}">
      <dgm:prSet phldrT="[Texte]" custT="1"/>
      <dgm:spPr>
        <a:solidFill>
          <a:srgbClr val="FFC000"/>
        </a:solidFill>
        <a:ln>
          <a:noFill/>
        </a:ln>
        <a:sp3d extrusionH="152250" prstMaterial="matte">
          <a:bevelT w="165100" prst="coolSlant"/>
        </a:sp3d>
      </dgm:spPr>
      <dgm:t>
        <a:bodyPr lIns="0" tIns="0" rIns="0" bIns="0">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Démarche de Projet</a:t>
          </a:r>
          <a:endParaRPr lang="fr-FR" sz="2400" b="1" spc="-150" dirty="0">
            <a:effectLst>
              <a:outerShdw blurRad="38100" dist="38100" dir="2700000" algn="tl">
                <a:srgbClr val="000000">
                  <a:alpha val="43137"/>
                </a:srgbClr>
              </a:outerShdw>
            </a:effectLst>
            <a:latin typeface="Calibri" pitchFamily="34" charset="0"/>
          </a:endParaRPr>
        </a:p>
      </dgm:t>
    </dgm:pt>
    <dgm:pt modelId="{CB45CA08-7177-462D-BFDB-C3188B5EC7A7}" type="parTrans" cxnId="{ED011816-53D7-42B1-AFAC-82CFAF34687B}">
      <dgm:prSet/>
      <dgm:spPr>
        <a:solidFill>
          <a:srgbClr val="FFC000"/>
        </a:solidFill>
        <a:sp3d prstMaterial="matte">
          <a:bevelT h="177800"/>
        </a:sp3d>
      </dgm:spPr>
      <dgm:t>
        <a:bodyPr/>
        <a:lstStyle/>
        <a:p>
          <a:endParaRPr lang="fr-FR" sz="2000">
            <a:latin typeface="Calibri" pitchFamily="34" charset="0"/>
          </a:endParaRPr>
        </a:p>
      </dgm:t>
    </dgm:pt>
    <dgm:pt modelId="{85DDBB30-CC21-43B1-B0C3-FB41F44A2740}" type="sibTrans" cxnId="{ED011816-53D7-42B1-AFAC-82CFAF34687B}">
      <dgm:prSet/>
      <dgm:spPr/>
      <dgm:t>
        <a:bodyPr/>
        <a:lstStyle/>
        <a:p>
          <a:endParaRPr lang="fr-FR" sz="2000">
            <a:latin typeface="Calibri" pitchFamily="34" charset="0"/>
          </a:endParaRPr>
        </a:p>
      </dgm:t>
    </dgm:pt>
    <dgm:pt modelId="{3608B183-D0C1-4DF4-A30C-E908C2DCEC5B}">
      <dgm:prSet phldrT="[Texte]" custT="1"/>
      <dgm:spPr>
        <a:solidFill>
          <a:schemeClr val="bg2">
            <a:lumMod val="50000"/>
          </a:schemeClr>
        </a:solidFill>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Réalisation du prototype</a:t>
          </a:r>
          <a:endParaRPr lang="fr-FR" sz="2000" b="1" dirty="0">
            <a:effectLst>
              <a:outerShdw blurRad="38100" dist="38100" dir="2700000" algn="tl">
                <a:srgbClr val="000000">
                  <a:alpha val="43137"/>
                </a:srgbClr>
              </a:outerShdw>
            </a:effectLst>
            <a:latin typeface="Calibri" pitchFamily="34" charset="0"/>
          </a:endParaRPr>
        </a:p>
      </dgm:t>
    </dgm:pt>
    <dgm:pt modelId="{0DB39EF0-7F13-4936-8BA9-4892D6A36773}" type="parTrans" cxnId="{75BCC6D4-C455-4BCC-8D0E-E5749D1EBBEE}">
      <dgm:prSet/>
      <dgm:spPr>
        <a:solidFill>
          <a:schemeClr val="bg2">
            <a:lumMod val="50000"/>
          </a:schemeClr>
        </a:solidFill>
        <a:sp3d prstMaterial="matte">
          <a:bevelT h="177800"/>
        </a:sp3d>
      </dgm:spPr>
      <dgm:t>
        <a:bodyPr/>
        <a:lstStyle/>
        <a:p>
          <a:endParaRPr lang="fr-FR" sz="2000">
            <a:latin typeface="Calibri" pitchFamily="34" charset="0"/>
          </a:endParaRPr>
        </a:p>
      </dgm:t>
    </dgm:pt>
    <dgm:pt modelId="{AC2BDBE2-AA83-4192-B397-92CBB67FD50A}" type="sibTrans" cxnId="{75BCC6D4-C455-4BCC-8D0E-E5749D1EBBEE}">
      <dgm:prSet/>
      <dgm:spPr/>
      <dgm:t>
        <a:bodyPr/>
        <a:lstStyle/>
        <a:p>
          <a:endParaRPr lang="fr-FR" sz="2000">
            <a:latin typeface="Calibri" pitchFamily="34" charset="0"/>
          </a:endParaRPr>
        </a:p>
      </dgm:t>
    </dgm:pt>
    <dgm:pt modelId="{76131FD4-ED19-4536-953A-D6E56C221D1B}">
      <dgm:prSet phldrT="[Texte]" custT="1"/>
      <dgm:spPr>
        <a:solidFill>
          <a:schemeClr val="accent2"/>
        </a:solidFill>
        <a:ln>
          <a:noFill/>
        </a:ln>
        <a:sp3d extrusionH="152250" prstMaterial="matte">
          <a:bevelT w="165100" prst="coolSlant"/>
        </a:sp3d>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Cours</a:t>
          </a:r>
          <a:endParaRPr lang="fr-FR" sz="28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p3d prstMaterial="matte">
          <a:bevelT h="17780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a:sp3d extrusionH="152250" prstMaterial="matte">
          <a:bevelT w="165100" prst="coolSlant"/>
        </a:sp3d>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Analyse comporte mentale</a:t>
          </a:r>
          <a:endParaRPr lang="fr-FR" sz="2400" b="1" spc="-150"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p3d prstMaterial="matte">
          <a:bevelT h="17780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ln>
          <a:noFill/>
        </a:ln>
        <a:sp3d extrusionH="152250" prstMaterial="matte">
          <a:bevelT w="165100" prst="coolSlant"/>
        </a:sp3d>
      </dgm:spPr>
      <dgm:t>
        <a:bodyPr lIns="0" rIns="0">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Exposés soutenance</a:t>
          </a:r>
          <a:endParaRPr lang="fr-FR" sz="2000" b="1"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p3d prstMaterial="matte">
          <a:bevelT h="177800"/>
        </a:sp3d>
      </dgm:spPr>
      <dgm:t>
        <a:bodyPr/>
        <a:lstStyle/>
        <a:p>
          <a:endParaRPr lang="fr-FR" sz="2000"/>
        </a:p>
      </dgm:t>
    </dgm:pt>
    <dgm:pt modelId="{9A309D04-7FA9-461B-8121-3631245BF449}" type="sibTrans" cxnId="{7DC26128-DDE6-4BDC-83B4-C41480E072C1}">
      <dgm:prSet/>
      <dgm:spPr/>
      <dgm:t>
        <a:bodyPr/>
        <a:lstStyle/>
        <a:p>
          <a:endParaRPr lang="fr-FR" sz="2000">
            <a:solidFill>
              <a:srgbClr val="002060"/>
            </a:solidFill>
          </a:endParaRPr>
        </a:p>
      </dgm:t>
    </dgm:pt>
    <dgm:pt modelId="{07108152-51B8-4B03-BF52-1E068EC56BE2}"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C31E527B-15BE-47D4-98E2-6FA22011E279}" type="pres">
      <dgm:prSet presAssocID="{3DCAEAF8-03A0-4A6F-A443-0089B67F875E}" presName="centerShape" presStyleLbl="node0" presStyleIdx="0" presStyleCnt="1" custScaleX="147659" custScaleY="143333" custLinFactNeighborX="1363" custLinFactNeighborY="-477"/>
      <dgm:spPr/>
      <dgm:t>
        <a:bodyPr/>
        <a:lstStyle/>
        <a:p>
          <a:endParaRPr lang="fr-FR"/>
        </a:p>
      </dgm:t>
    </dgm:pt>
    <dgm:pt modelId="{FC1A2028-ADE9-4AB1-92F4-B43BAD0348D6}" type="pres">
      <dgm:prSet presAssocID="{45F62EB9-0CE2-4E81-A62A-10AFCFB7B739}" presName="parTrans" presStyleLbl="sibTrans2D1" presStyleIdx="0" presStyleCnt="8"/>
      <dgm:spPr/>
      <dgm:t>
        <a:bodyPr/>
        <a:lstStyle/>
        <a:p>
          <a:endParaRPr lang="fr-FR"/>
        </a:p>
      </dgm:t>
    </dgm:pt>
    <dgm:pt modelId="{FA76F679-C1EE-4B9E-9F1F-CF1C488292BC}" type="pres">
      <dgm:prSet presAssocID="{45F62EB9-0CE2-4E81-A62A-10AFCFB7B739}" presName="connectorText" presStyleLbl="sibTrans2D1" presStyleIdx="0" presStyleCnt="8"/>
      <dgm:spPr/>
      <dgm:t>
        <a:bodyPr/>
        <a:lstStyle/>
        <a:p>
          <a:endParaRPr lang="fr-FR"/>
        </a:p>
      </dgm:t>
    </dgm:pt>
    <dgm:pt modelId="{082C0800-7A53-45D9-AAB9-DAA20B9DDD87}" type="pres">
      <dgm:prSet presAssocID="{76131FD4-ED19-4536-953A-D6E56C221D1B}" presName="node" presStyleLbl="node1" presStyleIdx="0" presStyleCnt="8" custRadScaleRad="100991" custRadScaleInc="6873">
        <dgm:presLayoutVars>
          <dgm:bulletEnabled val="1"/>
        </dgm:presLayoutVars>
      </dgm:prSet>
      <dgm:spPr/>
      <dgm:t>
        <a:bodyPr/>
        <a:lstStyle/>
        <a:p>
          <a:endParaRPr lang="fr-FR"/>
        </a:p>
      </dgm:t>
    </dgm:pt>
    <dgm:pt modelId="{32C6E756-AC57-4586-8B1E-E42EB13D6294}" type="pres">
      <dgm:prSet presAssocID="{65F0E506-95EC-4DA0-8491-DDBD4B0544CE}" presName="parTrans" presStyleLbl="sibTrans2D1" presStyleIdx="1" presStyleCnt="8"/>
      <dgm:spPr/>
      <dgm:t>
        <a:bodyPr/>
        <a:lstStyle/>
        <a:p>
          <a:endParaRPr lang="fr-FR"/>
        </a:p>
      </dgm:t>
    </dgm:pt>
    <dgm:pt modelId="{C6C648B0-3A4C-48F4-86C5-9C4A17DF6226}" type="pres">
      <dgm:prSet presAssocID="{65F0E506-95EC-4DA0-8491-DDBD4B0544CE}" presName="connectorText" presStyleLbl="sibTrans2D1" presStyleIdx="1" presStyleCnt="8"/>
      <dgm:spPr/>
      <dgm:t>
        <a:bodyPr/>
        <a:lstStyle/>
        <a:p>
          <a:endParaRPr lang="fr-FR"/>
        </a:p>
      </dgm:t>
    </dgm:pt>
    <dgm:pt modelId="{F57AF91F-C7D9-4A86-95C3-7E8CC88BF074}" type="pres">
      <dgm:prSet presAssocID="{E326B2AE-FA24-4FAB-AAD0-F9CA40B50A89}" presName="node" presStyleLbl="node1" presStyleIdx="1" presStyleCnt="8" custRadScaleRad="102610" custRadScaleInc="3107">
        <dgm:presLayoutVars>
          <dgm:bulletEnabled val="1"/>
        </dgm:presLayoutVars>
      </dgm:prSet>
      <dgm:spPr/>
      <dgm:t>
        <a:bodyPr/>
        <a:lstStyle/>
        <a:p>
          <a:endParaRPr lang="fr-FR"/>
        </a:p>
      </dgm:t>
    </dgm:pt>
    <dgm:pt modelId="{F866EBEC-5352-444E-9F43-0D7A1F9CEC58}" type="pres">
      <dgm:prSet presAssocID="{A41E75A1-C69E-44B0-B220-347E8AEFC7CB}" presName="parTrans" presStyleLbl="sibTrans2D1" presStyleIdx="2" presStyleCnt="8"/>
      <dgm:spPr/>
      <dgm:t>
        <a:bodyPr/>
        <a:lstStyle/>
        <a:p>
          <a:endParaRPr lang="fr-FR"/>
        </a:p>
      </dgm:t>
    </dgm:pt>
    <dgm:pt modelId="{9A17779D-E06F-4619-9660-42A0230183E4}" type="pres">
      <dgm:prSet presAssocID="{A41E75A1-C69E-44B0-B220-347E8AEFC7CB}" presName="connectorText" presStyleLbl="sibTrans2D1" presStyleIdx="2" presStyleCnt="8"/>
      <dgm:spPr/>
      <dgm:t>
        <a:bodyPr/>
        <a:lstStyle/>
        <a:p>
          <a:endParaRPr lang="fr-FR"/>
        </a:p>
      </dgm:t>
    </dgm:pt>
    <dgm:pt modelId="{01FA3365-2418-4821-A582-19B938BE115B}" type="pres">
      <dgm:prSet presAssocID="{09B1AAE6-B325-401B-909A-A7E6A4D8D4B9}" presName="node" presStyleLbl="node1" presStyleIdx="2" presStyleCnt="8" custRadScaleRad="102730" custRadScaleInc="-2367">
        <dgm:presLayoutVars>
          <dgm:bulletEnabled val="1"/>
        </dgm:presLayoutVars>
      </dgm:prSet>
      <dgm:spPr/>
      <dgm:t>
        <a:bodyPr/>
        <a:lstStyle/>
        <a:p>
          <a:endParaRPr lang="fr-FR"/>
        </a:p>
      </dgm:t>
    </dgm:pt>
    <dgm:pt modelId="{7A7C6FA5-0159-4D5A-892A-2D7B406096A8}" type="pres">
      <dgm:prSet presAssocID="{B739C481-B3A8-4CEA-A203-2A0F41066E21}" presName="parTrans" presStyleLbl="sibTrans2D1" presStyleIdx="3" presStyleCnt="8"/>
      <dgm:spPr/>
      <dgm:t>
        <a:bodyPr/>
        <a:lstStyle/>
        <a:p>
          <a:endParaRPr lang="fr-FR"/>
        </a:p>
      </dgm:t>
    </dgm:pt>
    <dgm:pt modelId="{79758A48-CA43-4A5C-A8C5-16DF6C13D190}" type="pres">
      <dgm:prSet presAssocID="{B739C481-B3A8-4CEA-A203-2A0F41066E21}" presName="connectorText" presStyleLbl="sibTrans2D1" presStyleIdx="3" presStyleCnt="8"/>
      <dgm:spPr/>
      <dgm:t>
        <a:bodyPr/>
        <a:lstStyle/>
        <a:p>
          <a:endParaRPr lang="fr-FR"/>
        </a:p>
      </dgm:t>
    </dgm:pt>
    <dgm:pt modelId="{BD4BB88D-49D3-4B35-A5FA-C64CF38791FE}" type="pres">
      <dgm:prSet presAssocID="{6E3C381F-542E-4F6A-941B-FE9222C2E882}" presName="node" presStyleLbl="node1" presStyleIdx="3" presStyleCnt="8" custRadScaleRad="101286" custRadScaleInc="-6543">
        <dgm:presLayoutVars>
          <dgm:bulletEnabled val="1"/>
        </dgm:presLayoutVars>
      </dgm:prSet>
      <dgm:spPr/>
      <dgm:t>
        <a:bodyPr/>
        <a:lstStyle/>
        <a:p>
          <a:endParaRPr lang="fr-FR"/>
        </a:p>
      </dgm:t>
    </dgm:pt>
    <dgm:pt modelId="{89651CBD-FF66-4659-8367-ACAF54DFFBCF}" type="pres">
      <dgm:prSet presAssocID="{4C670D23-A7C3-4B47-83D6-302411604DBA}" presName="parTrans" presStyleLbl="sibTrans2D1" presStyleIdx="4" presStyleCnt="8"/>
      <dgm:spPr/>
      <dgm:t>
        <a:bodyPr/>
        <a:lstStyle/>
        <a:p>
          <a:endParaRPr lang="fr-FR"/>
        </a:p>
      </dgm:t>
    </dgm:pt>
    <dgm:pt modelId="{8B7EF509-B38A-414F-9DE4-05CC879DD941}" type="pres">
      <dgm:prSet presAssocID="{4C670D23-A7C3-4B47-83D6-302411604DBA}" presName="connectorText" presStyleLbl="sibTrans2D1" presStyleIdx="4" presStyleCnt="8"/>
      <dgm:spPr/>
      <dgm:t>
        <a:bodyPr/>
        <a:lstStyle/>
        <a:p>
          <a:endParaRPr lang="fr-FR"/>
        </a:p>
      </dgm:t>
    </dgm:pt>
    <dgm:pt modelId="{A6372FC0-8C0F-41C9-977C-BB50A225E885}" type="pres">
      <dgm:prSet presAssocID="{3FB8E5E4-6E45-4353-A6B3-03458326F7DD}" presName="node" presStyleLbl="node1" presStyleIdx="4" presStyleCnt="8" custScaleX="104934" custRadScaleRad="99083" custRadScaleInc="-7005">
        <dgm:presLayoutVars>
          <dgm:bulletEnabled val="1"/>
        </dgm:presLayoutVars>
      </dgm:prSet>
      <dgm:spPr/>
      <dgm:t>
        <a:bodyPr/>
        <a:lstStyle/>
        <a:p>
          <a:endParaRPr lang="fr-FR"/>
        </a:p>
      </dgm:t>
    </dgm:pt>
    <dgm:pt modelId="{583864DA-026E-4912-BD86-68F494A36626}" type="pres">
      <dgm:prSet presAssocID="{CB45CA08-7177-462D-BFDB-C3188B5EC7A7}" presName="parTrans" presStyleLbl="sibTrans2D1" presStyleIdx="5" presStyleCnt="8"/>
      <dgm:spPr/>
      <dgm:t>
        <a:bodyPr/>
        <a:lstStyle/>
        <a:p>
          <a:endParaRPr lang="fr-FR"/>
        </a:p>
      </dgm:t>
    </dgm:pt>
    <dgm:pt modelId="{D2F3650E-AF41-4E59-BDAE-8D0C1D40E394}" type="pres">
      <dgm:prSet presAssocID="{CB45CA08-7177-462D-BFDB-C3188B5EC7A7}" presName="connectorText" presStyleLbl="sibTrans2D1" presStyleIdx="5" presStyleCnt="8"/>
      <dgm:spPr/>
      <dgm:t>
        <a:bodyPr/>
        <a:lstStyle/>
        <a:p>
          <a:endParaRPr lang="fr-FR"/>
        </a:p>
      </dgm:t>
    </dgm:pt>
    <dgm:pt modelId="{5CAC87B4-435D-44BA-A0F4-6C82DC459FFB}" type="pres">
      <dgm:prSet presAssocID="{7AB5CF09-EA39-4405-AF74-0769CB15B7E6}" presName="node" presStyleLbl="node1" presStyleIdx="5" presStyleCnt="8" custScaleX="111767" custRadScaleRad="97406" custRadScaleInc="-3273">
        <dgm:presLayoutVars>
          <dgm:bulletEnabled val="1"/>
        </dgm:presLayoutVars>
      </dgm:prSet>
      <dgm:spPr/>
      <dgm:t>
        <a:bodyPr/>
        <a:lstStyle/>
        <a:p>
          <a:endParaRPr lang="fr-FR"/>
        </a:p>
      </dgm:t>
    </dgm:pt>
    <dgm:pt modelId="{E92783C9-DD8E-4B3A-AEDA-9D9C31B31608}" type="pres">
      <dgm:prSet presAssocID="{0DB39EF0-7F13-4936-8BA9-4892D6A36773}" presName="parTrans" presStyleLbl="sibTrans2D1" presStyleIdx="6" presStyleCnt="8"/>
      <dgm:spPr/>
      <dgm:t>
        <a:bodyPr/>
        <a:lstStyle/>
        <a:p>
          <a:endParaRPr lang="fr-FR"/>
        </a:p>
      </dgm:t>
    </dgm:pt>
    <dgm:pt modelId="{F3937FFC-16ED-4B7D-AE97-976D5C84E7D3}" type="pres">
      <dgm:prSet presAssocID="{0DB39EF0-7F13-4936-8BA9-4892D6A36773}" presName="connectorText" presStyleLbl="sibTrans2D1" presStyleIdx="6" presStyleCnt="8"/>
      <dgm:spPr/>
      <dgm:t>
        <a:bodyPr/>
        <a:lstStyle/>
        <a:p>
          <a:endParaRPr lang="fr-FR"/>
        </a:p>
      </dgm:t>
    </dgm:pt>
    <dgm:pt modelId="{456F2CCC-72A4-4890-88A3-FF8FBCDCFE0A}" type="pres">
      <dgm:prSet presAssocID="{3608B183-D0C1-4DF4-A30C-E908C2DCEC5B}" presName="node" presStyleLbl="node1" presStyleIdx="6" presStyleCnt="8" custScaleX="115839" custRadScaleRad="97279" custRadScaleInc="2499">
        <dgm:presLayoutVars>
          <dgm:bulletEnabled val="1"/>
        </dgm:presLayoutVars>
      </dgm:prSet>
      <dgm:spPr/>
      <dgm:t>
        <a:bodyPr/>
        <a:lstStyle/>
        <a:p>
          <a:endParaRPr lang="fr-FR"/>
        </a:p>
      </dgm:t>
    </dgm:pt>
    <dgm:pt modelId="{17AD9240-F6C8-45DD-BF8D-875DF592ED8D}" type="pres">
      <dgm:prSet presAssocID="{DB62F545-6193-466D-8806-6BA3C26018C8}" presName="parTrans" presStyleLbl="sibTrans2D1" presStyleIdx="7" presStyleCnt="8"/>
      <dgm:spPr/>
      <dgm:t>
        <a:bodyPr/>
        <a:lstStyle/>
        <a:p>
          <a:endParaRPr lang="fr-FR"/>
        </a:p>
      </dgm:t>
    </dgm:pt>
    <dgm:pt modelId="{2A8E62F2-EDC1-4870-A2DC-2F65A1A8B133}" type="pres">
      <dgm:prSet presAssocID="{DB62F545-6193-466D-8806-6BA3C26018C8}" presName="connectorText" presStyleLbl="sibTrans2D1" presStyleIdx="7" presStyleCnt="8"/>
      <dgm:spPr/>
      <dgm:t>
        <a:bodyPr/>
        <a:lstStyle/>
        <a:p>
          <a:endParaRPr lang="fr-FR"/>
        </a:p>
      </dgm:t>
    </dgm:pt>
    <dgm:pt modelId="{8E9E3B8D-8C66-4B56-8DB5-08FB19617B6E}" type="pres">
      <dgm:prSet presAssocID="{80315A97-E0E0-4A73-AC60-F1D1E5B75B28}" presName="node" presStyleLbl="node1" presStyleIdx="7" presStyleCnt="8" custScaleX="109788" custRadScaleRad="98782" custRadScaleInc="6709">
        <dgm:presLayoutVars>
          <dgm:bulletEnabled val="1"/>
        </dgm:presLayoutVars>
      </dgm:prSet>
      <dgm:spPr/>
      <dgm:t>
        <a:bodyPr/>
        <a:lstStyle/>
        <a:p>
          <a:endParaRPr lang="fr-FR"/>
        </a:p>
      </dgm:t>
    </dgm:pt>
  </dgm:ptLst>
  <dgm:cxnLst>
    <dgm:cxn modelId="{6AD780F5-CEC4-417B-8D58-D57F0A03B51A}" type="presOf" srcId="{4C670D23-A7C3-4B47-83D6-302411604DBA}" destId="{8B7EF509-B38A-414F-9DE4-05CC879DD941}" srcOrd="1" destOrd="0" presId="urn:microsoft.com/office/officeart/2005/8/layout/radial5"/>
    <dgm:cxn modelId="{ACA7BD68-61E8-4804-8377-B2C9A68E4E2E}" type="presOf" srcId="{0DB39EF0-7F13-4936-8BA9-4892D6A36773}" destId="{E92783C9-DD8E-4B3A-AEDA-9D9C31B31608}" srcOrd="0" destOrd="0" presId="urn:microsoft.com/office/officeart/2005/8/layout/radial5"/>
    <dgm:cxn modelId="{96925C05-9ED5-4E7D-B03A-3B3B993D6B3C}" type="presOf" srcId="{CB45CA08-7177-462D-BFDB-C3188B5EC7A7}" destId="{D2F3650E-AF41-4E59-BDAE-8D0C1D40E394}" srcOrd="1" destOrd="0" presId="urn:microsoft.com/office/officeart/2005/8/layout/radial5"/>
    <dgm:cxn modelId="{D5D94E42-93A5-4678-AEF7-C960EA797103}" type="presOf" srcId="{DBF859AD-FE2A-484B-94AC-E8D2BE8A3AD4}" destId="{07108152-51B8-4B03-BF52-1E068EC56BE2}" srcOrd="0" destOrd="0" presId="urn:microsoft.com/office/officeart/2005/8/layout/radial5"/>
    <dgm:cxn modelId="{CE7BF8E8-22B5-4F28-A3D5-9F3C2603C2A5}" type="presOf" srcId="{E326B2AE-FA24-4FAB-AAD0-F9CA40B50A89}" destId="{F57AF91F-C7D9-4A86-95C3-7E8CC88BF074}" srcOrd="0" destOrd="0" presId="urn:microsoft.com/office/officeart/2005/8/layout/radial5"/>
    <dgm:cxn modelId="{8F61C697-37A7-4B70-BFE1-13845CB0E658}" type="presOf" srcId="{45F62EB9-0CE2-4E81-A62A-10AFCFB7B739}" destId="{FA76F679-C1EE-4B9E-9F1F-CF1C488292BC}" srcOrd="1" destOrd="0" presId="urn:microsoft.com/office/officeart/2005/8/layout/radial5"/>
    <dgm:cxn modelId="{A6AFB70C-A463-4252-8102-3A3F746B5DB7}" type="presOf" srcId="{CB45CA08-7177-462D-BFDB-C3188B5EC7A7}" destId="{583864DA-026E-4912-BD86-68F494A36626}" srcOrd="0" destOrd="0" presId="urn:microsoft.com/office/officeart/2005/8/layout/radial5"/>
    <dgm:cxn modelId="{2639C8CA-2106-4559-92B7-CCBBAC1E952A}" type="presOf" srcId="{3FB8E5E4-6E45-4353-A6B3-03458326F7DD}" destId="{A6372FC0-8C0F-41C9-977C-BB50A225E885}" srcOrd="0" destOrd="0" presId="urn:microsoft.com/office/officeart/2005/8/layout/radial5"/>
    <dgm:cxn modelId="{B65C37A9-11E6-49B0-BAD1-3FCB19E29C82}" type="presOf" srcId="{65F0E506-95EC-4DA0-8491-DDBD4B0544CE}" destId="{C6C648B0-3A4C-48F4-86C5-9C4A17DF6226}" srcOrd="1" destOrd="0" presId="urn:microsoft.com/office/officeart/2005/8/layout/radial5"/>
    <dgm:cxn modelId="{99C5A412-C7DC-49EB-AF02-22C16DE729AB}" srcId="{3DCAEAF8-03A0-4A6F-A443-0089B67F875E}" destId="{76131FD4-ED19-4536-953A-D6E56C221D1B}" srcOrd="0" destOrd="0" parTransId="{45F62EB9-0CE2-4E81-A62A-10AFCFB7B739}" sibTransId="{110E5341-B784-4322-BB89-B3C349DAB5D9}"/>
    <dgm:cxn modelId="{ED29762A-683F-46BF-8541-C80D3019462A}" srcId="{3DCAEAF8-03A0-4A6F-A443-0089B67F875E}" destId="{09B1AAE6-B325-401B-909A-A7E6A4D8D4B9}" srcOrd="2" destOrd="0" parTransId="{A41E75A1-C69E-44B0-B220-347E8AEFC7CB}" sibTransId="{7C327278-4A78-4ADC-8BAE-9D61D73DA75C}"/>
    <dgm:cxn modelId="{3D7A5497-DB8D-419D-9D5A-8833A7FA96AD}" type="presOf" srcId="{76131FD4-ED19-4536-953A-D6E56C221D1B}" destId="{082C0800-7A53-45D9-AAB9-DAA20B9DDD87}" srcOrd="0" destOrd="0" presId="urn:microsoft.com/office/officeart/2005/8/layout/radial5"/>
    <dgm:cxn modelId="{260E63C5-7960-4929-90D3-B91C13E42731}" type="presOf" srcId="{4C670D23-A7C3-4B47-83D6-302411604DBA}" destId="{89651CBD-FF66-4659-8367-ACAF54DFFBCF}" srcOrd="0" destOrd="0" presId="urn:microsoft.com/office/officeart/2005/8/layout/radial5"/>
    <dgm:cxn modelId="{27109E83-2DF2-4524-8A14-EF4A6E5E787D}" type="presOf" srcId="{0DB39EF0-7F13-4936-8BA9-4892D6A36773}" destId="{F3937FFC-16ED-4B7D-AE97-976D5C84E7D3}" srcOrd="1" destOrd="0" presId="urn:microsoft.com/office/officeart/2005/8/layout/radial5"/>
    <dgm:cxn modelId="{D64ABA67-9727-493C-A165-9EA65A3ED69D}" type="presOf" srcId="{A41E75A1-C69E-44B0-B220-347E8AEFC7CB}" destId="{F866EBEC-5352-444E-9F43-0D7A1F9CEC58}" srcOrd="0" destOrd="0" presId="urn:microsoft.com/office/officeart/2005/8/layout/radial5"/>
    <dgm:cxn modelId="{867D92ED-4D38-4BEE-9FCF-9EA5390622DB}" type="presOf" srcId="{DB62F545-6193-466D-8806-6BA3C26018C8}" destId="{2A8E62F2-EDC1-4870-A2DC-2F65A1A8B133}" srcOrd="1" destOrd="0" presId="urn:microsoft.com/office/officeart/2005/8/layout/radial5"/>
    <dgm:cxn modelId="{E2F5777B-4E27-42D3-93A2-2575877F6EB5}" type="presOf" srcId="{A41E75A1-C69E-44B0-B220-347E8AEFC7CB}" destId="{9A17779D-E06F-4619-9660-42A0230183E4}" srcOrd="1" destOrd="0" presId="urn:microsoft.com/office/officeart/2005/8/layout/radial5"/>
    <dgm:cxn modelId="{45A635BD-3758-4DDC-A300-536F681E5D89}" type="presOf" srcId="{7AB5CF09-EA39-4405-AF74-0769CB15B7E6}" destId="{5CAC87B4-435D-44BA-A0F4-6C82DC459FFB}" srcOrd="0" destOrd="0" presId="urn:microsoft.com/office/officeart/2005/8/layout/radial5"/>
    <dgm:cxn modelId="{EAE9246E-3088-41E7-9CB4-7DF3EA1A24CA}" type="presOf" srcId="{DB62F545-6193-466D-8806-6BA3C26018C8}" destId="{17AD9240-F6C8-45DD-BF8D-875DF592ED8D}" srcOrd="0" destOrd="0" presId="urn:microsoft.com/office/officeart/2005/8/layout/radial5"/>
    <dgm:cxn modelId="{1A6B6592-3481-4ADE-98CD-B97C6B70797C}" type="presOf" srcId="{B739C481-B3A8-4CEA-A203-2A0F41066E21}" destId="{7A7C6FA5-0159-4D5A-892A-2D7B406096A8}" srcOrd="0" destOrd="0" presId="urn:microsoft.com/office/officeart/2005/8/layout/radial5"/>
    <dgm:cxn modelId="{8FBBEE86-4D1B-47E4-A62F-E8A82C5D57F8}" type="presOf" srcId="{B739C481-B3A8-4CEA-A203-2A0F41066E21}" destId="{79758A48-CA43-4A5C-A8C5-16DF6C13D190}" srcOrd="1"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F2310E06-4D41-4D61-909C-B5A9D654FFE7}" type="presOf" srcId="{45F62EB9-0CE2-4E81-A62A-10AFCFB7B739}" destId="{FC1A2028-ADE9-4AB1-92F4-B43BAD0348D6}" srcOrd="0" destOrd="0" presId="urn:microsoft.com/office/officeart/2005/8/layout/radial5"/>
    <dgm:cxn modelId="{F28364B6-DDA0-49CA-9F55-771CAA68B274}" type="presOf" srcId="{65F0E506-95EC-4DA0-8491-DDBD4B0544CE}" destId="{32C6E756-AC57-4586-8B1E-E42EB13D6294}" srcOrd="0" destOrd="0" presId="urn:microsoft.com/office/officeart/2005/8/layout/radial5"/>
    <dgm:cxn modelId="{75BCC6D4-C455-4BCC-8D0E-E5749D1EBBEE}" srcId="{3DCAEAF8-03A0-4A6F-A443-0089B67F875E}" destId="{3608B183-D0C1-4DF4-A30C-E908C2DCEC5B}" srcOrd="6" destOrd="0" parTransId="{0DB39EF0-7F13-4936-8BA9-4892D6A36773}" sibTransId="{AC2BDBE2-AA83-4192-B397-92CBB67FD50A}"/>
    <dgm:cxn modelId="{DE27D12F-D267-422C-B432-2F53D1690557}" type="presOf" srcId="{80315A97-E0E0-4A73-AC60-F1D1E5B75B28}" destId="{8E9E3B8D-8C66-4B56-8DB5-08FB19617B6E}" srcOrd="0" destOrd="0" presId="urn:microsoft.com/office/officeart/2005/8/layout/radial5"/>
    <dgm:cxn modelId="{54B83432-607C-44C4-83E0-86AF394776DA}" type="presOf" srcId="{6E3C381F-542E-4F6A-941B-FE9222C2E882}" destId="{BD4BB88D-49D3-4B35-A5FA-C64CF38791FE}" srcOrd="0" destOrd="0" presId="urn:microsoft.com/office/officeart/2005/8/layout/radial5"/>
    <dgm:cxn modelId="{340161C5-0611-4C46-8BDB-EDBB04D3C1ED}" type="presOf" srcId="{3608B183-D0C1-4DF4-A30C-E908C2DCEC5B}" destId="{456F2CCC-72A4-4890-88A3-FF8FBCDCFE0A}" srcOrd="0" destOrd="0" presId="urn:microsoft.com/office/officeart/2005/8/layout/radial5"/>
    <dgm:cxn modelId="{85211B7A-4536-4DA3-ADB8-1CBA3CF2CAA0}" type="presOf" srcId="{3DCAEAF8-03A0-4A6F-A443-0089B67F875E}" destId="{C31E527B-15BE-47D4-98E2-6FA22011E279}" srcOrd="0" destOrd="0" presId="urn:microsoft.com/office/officeart/2005/8/layout/radial5"/>
    <dgm:cxn modelId="{0953FDEF-A973-4CA6-AFA4-E7AFD755ADB2}" type="presOf" srcId="{09B1AAE6-B325-401B-909A-A7E6A4D8D4B9}" destId="{01FA3365-2418-4821-A582-19B938BE115B}" srcOrd="0" destOrd="0" presId="urn:microsoft.com/office/officeart/2005/8/layout/radial5"/>
    <dgm:cxn modelId="{ED011816-53D7-42B1-AFAC-82CFAF34687B}" srcId="{3DCAEAF8-03A0-4A6F-A443-0089B67F875E}" destId="{7AB5CF09-EA39-4405-AF74-0769CB15B7E6}" srcOrd="5" destOrd="0" parTransId="{CB45CA08-7177-462D-BFDB-C3188B5EC7A7}" sibTransId="{85DDBB30-CC21-43B1-B0C3-FB41F44A2740}"/>
    <dgm:cxn modelId="{C2264095-7217-40A6-9DBF-9758ADE6DEB1}" srcId="{DBF859AD-FE2A-484B-94AC-E8D2BE8A3AD4}" destId="{3DCAEAF8-03A0-4A6F-A443-0089B67F875E}" srcOrd="0" destOrd="0" parTransId="{A24BC387-6032-463C-86BD-BA9F5DE037F4}" sibTransId="{3456A0F2-AF41-45A0-8689-64C47F7022E8}"/>
    <dgm:cxn modelId="{266ACC24-5707-4961-864B-A0983430B682}" srcId="{3DCAEAF8-03A0-4A6F-A443-0089B67F875E}" destId="{6E3C381F-542E-4F6A-941B-FE9222C2E882}" srcOrd="3" destOrd="0" parTransId="{B739C481-B3A8-4CEA-A203-2A0F41066E21}" sibTransId="{F0D66F7B-544A-4D81-9F30-F1BF59A6EEDB}"/>
    <dgm:cxn modelId="{9AB3515D-A156-4E41-89AF-649A88B4DEDC}" srcId="{3DCAEAF8-03A0-4A6F-A443-0089B67F875E}" destId="{3FB8E5E4-6E45-4353-A6B3-03458326F7DD}" srcOrd="4" destOrd="0" parTransId="{4C670D23-A7C3-4B47-83D6-302411604DBA}" sibTransId="{1B2460F0-9805-46AF-B7E9-CDE1D326C3C2}"/>
    <dgm:cxn modelId="{7DC26128-DDE6-4BDC-83B4-C41480E072C1}" srcId="{3DCAEAF8-03A0-4A6F-A443-0089B67F875E}" destId="{80315A97-E0E0-4A73-AC60-F1D1E5B75B28}" srcOrd="7" destOrd="0" parTransId="{DB62F545-6193-466D-8806-6BA3C26018C8}" sibTransId="{9A309D04-7FA9-461B-8121-3631245BF449}"/>
    <dgm:cxn modelId="{07247A00-0712-44A8-9C48-A1894C11A246}" type="presParOf" srcId="{07108152-51B8-4B03-BF52-1E068EC56BE2}" destId="{C31E527B-15BE-47D4-98E2-6FA22011E279}" srcOrd="0" destOrd="0" presId="urn:microsoft.com/office/officeart/2005/8/layout/radial5"/>
    <dgm:cxn modelId="{9D3D6614-1A9D-4216-AE7A-3F08720BF5CC}" type="presParOf" srcId="{07108152-51B8-4B03-BF52-1E068EC56BE2}" destId="{FC1A2028-ADE9-4AB1-92F4-B43BAD0348D6}" srcOrd="1" destOrd="0" presId="urn:microsoft.com/office/officeart/2005/8/layout/radial5"/>
    <dgm:cxn modelId="{6C831FB6-BAC0-4665-B404-85F858C54B7C}" type="presParOf" srcId="{FC1A2028-ADE9-4AB1-92F4-B43BAD0348D6}" destId="{FA76F679-C1EE-4B9E-9F1F-CF1C488292BC}" srcOrd="0" destOrd="0" presId="urn:microsoft.com/office/officeart/2005/8/layout/radial5"/>
    <dgm:cxn modelId="{276BCF9C-8E20-432D-AD84-26BAB3B07419}" type="presParOf" srcId="{07108152-51B8-4B03-BF52-1E068EC56BE2}" destId="{082C0800-7A53-45D9-AAB9-DAA20B9DDD87}" srcOrd="2" destOrd="0" presId="urn:microsoft.com/office/officeart/2005/8/layout/radial5"/>
    <dgm:cxn modelId="{A8D482CA-FF52-4A1A-A33A-9E3547FE0DB5}" type="presParOf" srcId="{07108152-51B8-4B03-BF52-1E068EC56BE2}" destId="{32C6E756-AC57-4586-8B1E-E42EB13D6294}" srcOrd="3" destOrd="0" presId="urn:microsoft.com/office/officeart/2005/8/layout/radial5"/>
    <dgm:cxn modelId="{EBEF049D-09B4-4345-8B71-948BB8F92EF8}" type="presParOf" srcId="{32C6E756-AC57-4586-8B1E-E42EB13D6294}" destId="{C6C648B0-3A4C-48F4-86C5-9C4A17DF6226}" srcOrd="0" destOrd="0" presId="urn:microsoft.com/office/officeart/2005/8/layout/radial5"/>
    <dgm:cxn modelId="{B6E7DA84-F297-4F0E-BF42-D12A192EE062}" type="presParOf" srcId="{07108152-51B8-4B03-BF52-1E068EC56BE2}" destId="{F57AF91F-C7D9-4A86-95C3-7E8CC88BF074}" srcOrd="4" destOrd="0" presId="urn:microsoft.com/office/officeart/2005/8/layout/radial5"/>
    <dgm:cxn modelId="{29E7D8F9-7A44-49B9-AD37-2D4A3A88BD98}" type="presParOf" srcId="{07108152-51B8-4B03-BF52-1E068EC56BE2}" destId="{F866EBEC-5352-444E-9F43-0D7A1F9CEC58}" srcOrd="5" destOrd="0" presId="urn:microsoft.com/office/officeart/2005/8/layout/radial5"/>
    <dgm:cxn modelId="{58C506F4-58BC-45A4-ADF5-4C2394F9C47A}" type="presParOf" srcId="{F866EBEC-5352-444E-9F43-0D7A1F9CEC58}" destId="{9A17779D-E06F-4619-9660-42A0230183E4}" srcOrd="0" destOrd="0" presId="urn:microsoft.com/office/officeart/2005/8/layout/radial5"/>
    <dgm:cxn modelId="{7A6D613C-627E-49FB-AD83-E14FF64A8172}" type="presParOf" srcId="{07108152-51B8-4B03-BF52-1E068EC56BE2}" destId="{01FA3365-2418-4821-A582-19B938BE115B}" srcOrd="6" destOrd="0" presId="urn:microsoft.com/office/officeart/2005/8/layout/radial5"/>
    <dgm:cxn modelId="{75381DEB-BAC7-415F-B393-8A3B175BABBF}" type="presParOf" srcId="{07108152-51B8-4B03-BF52-1E068EC56BE2}" destId="{7A7C6FA5-0159-4D5A-892A-2D7B406096A8}" srcOrd="7" destOrd="0" presId="urn:microsoft.com/office/officeart/2005/8/layout/radial5"/>
    <dgm:cxn modelId="{09F8AF7B-2F51-4E51-A211-B70DA5145A46}" type="presParOf" srcId="{7A7C6FA5-0159-4D5A-892A-2D7B406096A8}" destId="{79758A48-CA43-4A5C-A8C5-16DF6C13D190}" srcOrd="0" destOrd="0" presId="urn:microsoft.com/office/officeart/2005/8/layout/radial5"/>
    <dgm:cxn modelId="{270DFF30-DB3D-4D8A-A93E-00A93E0513D3}" type="presParOf" srcId="{07108152-51B8-4B03-BF52-1E068EC56BE2}" destId="{BD4BB88D-49D3-4B35-A5FA-C64CF38791FE}" srcOrd="8" destOrd="0" presId="urn:microsoft.com/office/officeart/2005/8/layout/radial5"/>
    <dgm:cxn modelId="{F3668314-E8AD-4C57-8F2F-203690AE41C7}" type="presParOf" srcId="{07108152-51B8-4B03-BF52-1E068EC56BE2}" destId="{89651CBD-FF66-4659-8367-ACAF54DFFBCF}" srcOrd="9" destOrd="0" presId="urn:microsoft.com/office/officeart/2005/8/layout/radial5"/>
    <dgm:cxn modelId="{C729D63E-909B-41E6-98CF-14A52521F736}" type="presParOf" srcId="{89651CBD-FF66-4659-8367-ACAF54DFFBCF}" destId="{8B7EF509-B38A-414F-9DE4-05CC879DD941}" srcOrd="0" destOrd="0" presId="urn:microsoft.com/office/officeart/2005/8/layout/radial5"/>
    <dgm:cxn modelId="{879C51F1-B705-45B4-A214-2024BF08F4B5}" type="presParOf" srcId="{07108152-51B8-4B03-BF52-1E068EC56BE2}" destId="{A6372FC0-8C0F-41C9-977C-BB50A225E885}" srcOrd="10" destOrd="0" presId="urn:microsoft.com/office/officeart/2005/8/layout/radial5"/>
    <dgm:cxn modelId="{BD9D1A6F-FD6B-4695-B87A-936BA6F2CC1E}" type="presParOf" srcId="{07108152-51B8-4B03-BF52-1E068EC56BE2}" destId="{583864DA-026E-4912-BD86-68F494A36626}" srcOrd="11" destOrd="0" presId="urn:microsoft.com/office/officeart/2005/8/layout/radial5"/>
    <dgm:cxn modelId="{0E317867-7092-4F98-B458-CF6C0391E952}" type="presParOf" srcId="{583864DA-026E-4912-BD86-68F494A36626}" destId="{D2F3650E-AF41-4E59-BDAE-8D0C1D40E394}" srcOrd="0" destOrd="0" presId="urn:microsoft.com/office/officeart/2005/8/layout/radial5"/>
    <dgm:cxn modelId="{193AE2B7-8DB7-41BD-A548-9EC26C373F41}" type="presParOf" srcId="{07108152-51B8-4B03-BF52-1E068EC56BE2}" destId="{5CAC87B4-435D-44BA-A0F4-6C82DC459FFB}" srcOrd="12" destOrd="0" presId="urn:microsoft.com/office/officeart/2005/8/layout/radial5"/>
    <dgm:cxn modelId="{F57986D7-3ECC-4DBE-8A35-98D82B57C9F1}" type="presParOf" srcId="{07108152-51B8-4B03-BF52-1E068EC56BE2}" destId="{E92783C9-DD8E-4B3A-AEDA-9D9C31B31608}" srcOrd="13" destOrd="0" presId="urn:microsoft.com/office/officeart/2005/8/layout/radial5"/>
    <dgm:cxn modelId="{5D445970-839E-4800-B7E2-3FEB0EAEA004}" type="presParOf" srcId="{E92783C9-DD8E-4B3A-AEDA-9D9C31B31608}" destId="{F3937FFC-16ED-4B7D-AE97-976D5C84E7D3}" srcOrd="0" destOrd="0" presId="urn:microsoft.com/office/officeart/2005/8/layout/radial5"/>
    <dgm:cxn modelId="{54431E88-3558-4125-A8EB-96FE70A1E5E7}" type="presParOf" srcId="{07108152-51B8-4B03-BF52-1E068EC56BE2}" destId="{456F2CCC-72A4-4890-88A3-FF8FBCDCFE0A}" srcOrd="14" destOrd="0" presId="urn:microsoft.com/office/officeart/2005/8/layout/radial5"/>
    <dgm:cxn modelId="{31E8CCED-23C8-4DB2-BE9F-E8D0DF85D8DF}" type="presParOf" srcId="{07108152-51B8-4B03-BF52-1E068EC56BE2}" destId="{17AD9240-F6C8-45DD-BF8D-875DF592ED8D}" srcOrd="15" destOrd="0" presId="urn:microsoft.com/office/officeart/2005/8/layout/radial5"/>
    <dgm:cxn modelId="{659D9443-F739-4CC0-A1CC-F6A148FBA7DD}" type="presParOf" srcId="{17AD9240-F6C8-45DD-BF8D-875DF592ED8D}" destId="{2A8E62F2-EDC1-4870-A2DC-2F65A1A8B133}" srcOrd="0" destOrd="0" presId="urn:microsoft.com/office/officeart/2005/8/layout/radial5"/>
    <dgm:cxn modelId="{834E89CE-61DA-4E6B-AA5E-14E262A86D8F}" type="presParOf" srcId="{07108152-51B8-4B03-BF52-1E068EC56BE2}" destId="{8E9E3B8D-8C66-4B56-8DB5-08FB19617B6E}" srcOrd="16" destOrd="0" presId="urn:microsoft.com/office/officeart/2005/8/layout/radial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dgm:t>
        <a:bodyPr/>
        <a:lstStyle/>
        <a:p>
          <a:endParaRPr lang="fr-FR"/>
        </a:p>
      </dgm:t>
    </dgm:pt>
    <dgm:pt modelId="{3DCAEAF8-03A0-4A6F-A443-0089B67F875E}">
      <dgm:prSet phldrT="[Texte]" custT="1"/>
      <dgm:spPr>
        <a:solidFill>
          <a:srgbClr val="7030A0"/>
        </a:solidFill>
        <a:sp3d extrusionH="152250" prstMaterial="matte">
          <a:bevelT w="165100" prst="coolSlant"/>
        </a:sp3d>
      </dgm:spPr>
      <dgm:t>
        <a:bodyPr lIns="0" tIns="0" rIns="0" bIns="0">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Solutions techno logiques</a:t>
          </a:r>
          <a:endParaRPr lang="fr-FR" sz="24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solidFill>
          <a:schemeClr val="accent3"/>
        </a:solidFill>
        <a:ln>
          <a:noFill/>
        </a:ln>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Etude de cas </a:t>
          </a:r>
        </a:p>
        <a:p>
          <a:r>
            <a:rPr lang="fr-FR" sz="2400" b="1" dirty="0" smtClean="0">
              <a:effectLst>
                <a:outerShdw blurRad="38100" dist="38100" dir="2700000" algn="tl">
                  <a:srgbClr val="000000">
                    <a:alpha val="43137"/>
                  </a:srgbClr>
                </a:outerShdw>
              </a:effectLst>
              <a:latin typeface="Calibri" pitchFamily="34" charset="0"/>
            </a:rPr>
            <a:t>TD</a:t>
          </a:r>
          <a:endParaRPr lang="fr-FR" sz="24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olidFill>
          <a:schemeClr val="accent3"/>
        </a:solidFill>
        <a:sp3d prstMaterial="matte">
          <a:bevelT h="17780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09B1AAE6-B325-401B-909A-A7E6A4D8D4B9}">
      <dgm:prSet phldrT="[Texte]" custT="1"/>
      <dgm:spPr>
        <a:solidFill>
          <a:srgbClr val="C00000"/>
        </a:solidFill>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systèmes</a:t>
          </a:r>
          <a:endParaRPr lang="fr-FR" sz="2000" b="1" dirty="0">
            <a:effectLst>
              <a:outerShdw blurRad="38100" dist="38100" dir="2700000" algn="tl">
                <a:srgbClr val="000000">
                  <a:alpha val="43137"/>
                </a:srgbClr>
              </a:outerShdw>
            </a:effectLst>
            <a:latin typeface="Calibri" pitchFamily="34" charset="0"/>
          </a:endParaRPr>
        </a:p>
      </dgm:t>
    </dgm:pt>
    <dgm:pt modelId="{A41E75A1-C69E-44B0-B220-347E8AEFC7CB}" type="parTrans" cxnId="{ED29762A-683F-46BF-8541-C80D3019462A}">
      <dgm:prSet/>
      <dgm:spPr>
        <a:solidFill>
          <a:srgbClr val="C00000"/>
        </a:solidFill>
        <a:sp3d prstMaterial="matte">
          <a:bevelT h="177800"/>
        </a:sp3d>
      </dgm:spPr>
      <dgm:t>
        <a:bodyPr/>
        <a:lstStyle/>
        <a:p>
          <a:endParaRPr lang="fr-FR" sz="2000">
            <a:latin typeface="Calibri" pitchFamily="34" charset="0"/>
          </a:endParaRPr>
        </a:p>
      </dgm:t>
    </dgm:pt>
    <dgm:pt modelId="{7C327278-4A78-4ADC-8BAE-9D61D73DA75C}" type="sibTrans" cxnId="{ED29762A-683F-46BF-8541-C80D3019462A}">
      <dgm:prSet/>
      <dgm:spPr/>
      <dgm:t>
        <a:bodyPr/>
        <a:lstStyle/>
        <a:p>
          <a:endParaRPr lang="fr-FR" sz="2000">
            <a:latin typeface="Calibri" pitchFamily="34" charset="0"/>
          </a:endParaRPr>
        </a:p>
      </dgm:t>
    </dgm:pt>
    <dgm:pt modelId="{6E3C381F-542E-4F6A-941B-FE9222C2E882}">
      <dgm:prSet phldrT="[Texte]" custT="1"/>
      <dgm:spPr>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banc d’essai*</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p3d prstMaterial="matte">
          <a:bevelT h="17780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6131FD4-ED19-4536-953A-D6E56C221D1B}">
      <dgm:prSet phldrT="[Texte]" custT="1"/>
      <dgm:spPr>
        <a:solidFill>
          <a:schemeClr val="accent2"/>
        </a:solidFill>
        <a:ln>
          <a:noFill/>
        </a:ln>
        <a:sp3d extrusionH="152250" prstMaterial="matte">
          <a:bevelT w="165100" prst="coolSlant"/>
        </a:sp3d>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Cours</a:t>
          </a:r>
          <a:endParaRPr lang="fr-FR" sz="24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olidFill>
          <a:schemeClr val="accent2"/>
        </a:solidFill>
        <a:sp3d prstMaterial="matte">
          <a:bevelT h="17780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a:sp3d extrusionH="152250" prstMaterial="matte">
          <a:bevelT w="165100" prst="coolSlant"/>
        </a:sp3d>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Analyse comportementale</a:t>
          </a:r>
          <a:endParaRPr lang="fr-FR" sz="2400" b="1" spc="-150"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p3d prstMaterial="matte">
          <a:bevelT h="17780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solidFill>
          <a:schemeClr val="accent4"/>
        </a:solidFill>
        <a:ln>
          <a:noFill/>
        </a:ln>
        <a:sp3d extrusionH="152250" prstMaterial="matte">
          <a:bevelT w="165100" prst="coolSlant"/>
        </a:sp3d>
      </dgm:spPr>
      <dgm:t>
        <a:bodyPr lIns="0" rIns="0">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Exposés</a:t>
          </a:r>
          <a:endParaRPr lang="fr-FR" sz="2400" b="1"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olidFill>
          <a:schemeClr val="accent4"/>
        </a:solidFill>
        <a:sp3d prstMaterial="matte">
          <a:bevelT h="177800"/>
        </a:sp3d>
      </dgm:spPr>
      <dgm:t>
        <a:bodyPr/>
        <a:lstStyle/>
        <a:p>
          <a:endParaRPr lang="fr-FR" sz="2000"/>
        </a:p>
      </dgm:t>
    </dgm:pt>
    <dgm:pt modelId="{9A309D04-7FA9-461B-8121-3631245BF449}" type="sibTrans" cxnId="{7DC26128-DDE6-4BDC-83B4-C41480E072C1}">
      <dgm:prSet/>
      <dgm:spPr/>
      <dgm:t>
        <a:bodyPr/>
        <a:lstStyle/>
        <a:p>
          <a:endParaRPr lang="fr-FR" sz="2000">
            <a:solidFill>
              <a:srgbClr val="002060"/>
            </a:solidFill>
          </a:endParaRPr>
        </a:p>
      </dgm:t>
    </dgm:pt>
    <dgm:pt modelId="{81FCED18-EB75-43DD-9497-8ADF34D0C9D6}"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2E1C21D4-CC26-4F6F-A7B8-4AA692FDBC5A}" type="pres">
      <dgm:prSet presAssocID="{3DCAEAF8-03A0-4A6F-A443-0089B67F875E}" presName="centerShape" presStyleLbl="node0" presStyleIdx="0" presStyleCnt="1"/>
      <dgm:spPr/>
      <dgm:t>
        <a:bodyPr/>
        <a:lstStyle/>
        <a:p>
          <a:endParaRPr lang="fr-FR"/>
        </a:p>
      </dgm:t>
    </dgm:pt>
    <dgm:pt modelId="{5360198E-0C9A-4167-B731-3E6B3A24EA90}" type="pres">
      <dgm:prSet presAssocID="{45F62EB9-0CE2-4E81-A62A-10AFCFB7B739}" presName="parTrans" presStyleLbl="sibTrans2D1" presStyleIdx="0" presStyleCnt="6"/>
      <dgm:spPr/>
      <dgm:t>
        <a:bodyPr/>
        <a:lstStyle/>
        <a:p>
          <a:endParaRPr lang="fr-FR"/>
        </a:p>
      </dgm:t>
    </dgm:pt>
    <dgm:pt modelId="{0D8D1270-8BD4-4823-A8CD-205588512DBC}" type="pres">
      <dgm:prSet presAssocID="{45F62EB9-0CE2-4E81-A62A-10AFCFB7B739}" presName="connectorText" presStyleLbl="sibTrans2D1" presStyleIdx="0" presStyleCnt="6"/>
      <dgm:spPr/>
      <dgm:t>
        <a:bodyPr/>
        <a:lstStyle/>
        <a:p>
          <a:endParaRPr lang="fr-FR"/>
        </a:p>
      </dgm:t>
    </dgm:pt>
    <dgm:pt modelId="{2AD83F0E-4123-4D53-A357-EE4B298DBA98}" type="pres">
      <dgm:prSet presAssocID="{76131FD4-ED19-4536-953A-D6E56C221D1B}" presName="node" presStyleLbl="node1" presStyleIdx="0" presStyleCnt="6" custScaleX="67033" custScaleY="57363">
        <dgm:presLayoutVars>
          <dgm:bulletEnabled val="1"/>
        </dgm:presLayoutVars>
      </dgm:prSet>
      <dgm:spPr/>
      <dgm:t>
        <a:bodyPr/>
        <a:lstStyle/>
        <a:p>
          <a:endParaRPr lang="fr-FR"/>
        </a:p>
      </dgm:t>
    </dgm:pt>
    <dgm:pt modelId="{7C4D3300-5851-442C-A684-9099A5A97896}" type="pres">
      <dgm:prSet presAssocID="{65F0E506-95EC-4DA0-8491-DDBD4B0544CE}" presName="parTrans" presStyleLbl="sibTrans2D1" presStyleIdx="1" presStyleCnt="6"/>
      <dgm:spPr/>
      <dgm:t>
        <a:bodyPr/>
        <a:lstStyle/>
        <a:p>
          <a:endParaRPr lang="fr-FR"/>
        </a:p>
      </dgm:t>
    </dgm:pt>
    <dgm:pt modelId="{B53B6DAE-436F-4218-89DE-5705D4CF6E97}" type="pres">
      <dgm:prSet presAssocID="{65F0E506-95EC-4DA0-8491-DDBD4B0544CE}" presName="connectorText" presStyleLbl="sibTrans2D1" presStyleIdx="1" presStyleCnt="6"/>
      <dgm:spPr/>
      <dgm:t>
        <a:bodyPr/>
        <a:lstStyle/>
        <a:p>
          <a:endParaRPr lang="fr-FR"/>
        </a:p>
      </dgm:t>
    </dgm:pt>
    <dgm:pt modelId="{8C07CED7-F9CC-4639-863D-80CAA8C02292}" type="pres">
      <dgm:prSet presAssocID="{E326B2AE-FA24-4FAB-AAD0-F9CA40B50A89}" presName="node" presStyleLbl="node1" presStyleIdx="1" presStyleCnt="6">
        <dgm:presLayoutVars>
          <dgm:bulletEnabled val="1"/>
        </dgm:presLayoutVars>
      </dgm:prSet>
      <dgm:spPr/>
      <dgm:t>
        <a:bodyPr/>
        <a:lstStyle/>
        <a:p>
          <a:endParaRPr lang="fr-FR"/>
        </a:p>
      </dgm:t>
    </dgm:pt>
    <dgm:pt modelId="{1F155B5A-2DDB-4DE4-9B00-ECDD1C0DE2BF}" type="pres">
      <dgm:prSet presAssocID="{A41E75A1-C69E-44B0-B220-347E8AEFC7CB}" presName="parTrans" presStyleLbl="sibTrans2D1" presStyleIdx="2" presStyleCnt="6"/>
      <dgm:spPr/>
      <dgm:t>
        <a:bodyPr/>
        <a:lstStyle/>
        <a:p>
          <a:endParaRPr lang="fr-FR"/>
        </a:p>
      </dgm:t>
    </dgm:pt>
    <dgm:pt modelId="{6A5E269E-32C7-464C-B217-A251A498953D}" type="pres">
      <dgm:prSet presAssocID="{A41E75A1-C69E-44B0-B220-347E8AEFC7CB}" presName="connectorText" presStyleLbl="sibTrans2D1" presStyleIdx="2" presStyleCnt="6"/>
      <dgm:spPr/>
      <dgm:t>
        <a:bodyPr/>
        <a:lstStyle/>
        <a:p>
          <a:endParaRPr lang="fr-FR"/>
        </a:p>
      </dgm:t>
    </dgm:pt>
    <dgm:pt modelId="{E647870B-99F0-4289-9BBB-B216C9C480FA}" type="pres">
      <dgm:prSet presAssocID="{09B1AAE6-B325-401B-909A-A7E6A4D8D4B9}" presName="node" presStyleLbl="node1" presStyleIdx="2" presStyleCnt="6">
        <dgm:presLayoutVars>
          <dgm:bulletEnabled val="1"/>
        </dgm:presLayoutVars>
      </dgm:prSet>
      <dgm:spPr/>
      <dgm:t>
        <a:bodyPr/>
        <a:lstStyle/>
        <a:p>
          <a:endParaRPr lang="fr-FR"/>
        </a:p>
      </dgm:t>
    </dgm:pt>
    <dgm:pt modelId="{C77462C2-04AD-4513-A56B-0189485C252A}" type="pres">
      <dgm:prSet presAssocID="{B739C481-B3A8-4CEA-A203-2A0F41066E21}" presName="parTrans" presStyleLbl="sibTrans2D1" presStyleIdx="3" presStyleCnt="6"/>
      <dgm:spPr/>
      <dgm:t>
        <a:bodyPr/>
        <a:lstStyle/>
        <a:p>
          <a:endParaRPr lang="fr-FR"/>
        </a:p>
      </dgm:t>
    </dgm:pt>
    <dgm:pt modelId="{EF838E65-3AD7-4563-BCDF-B49A8802AD49}" type="pres">
      <dgm:prSet presAssocID="{B739C481-B3A8-4CEA-A203-2A0F41066E21}" presName="connectorText" presStyleLbl="sibTrans2D1" presStyleIdx="3" presStyleCnt="6"/>
      <dgm:spPr/>
      <dgm:t>
        <a:bodyPr/>
        <a:lstStyle/>
        <a:p>
          <a:endParaRPr lang="fr-FR"/>
        </a:p>
      </dgm:t>
    </dgm:pt>
    <dgm:pt modelId="{0A4DEDD5-3C88-4F08-90D7-2767D95873BE}" type="pres">
      <dgm:prSet presAssocID="{6E3C381F-542E-4F6A-941B-FE9222C2E882}" presName="node" presStyleLbl="node1" presStyleIdx="3" presStyleCnt="6">
        <dgm:presLayoutVars>
          <dgm:bulletEnabled val="1"/>
        </dgm:presLayoutVars>
      </dgm:prSet>
      <dgm:spPr/>
      <dgm:t>
        <a:bodyPr/>
        <a:lstStyle/>
        <a:p>
          <a:endParaRPr lang="fr-FR"/>
        </a:p>
      </dgm:t>
    </dgm:pt>
    <dgm:pt modelId="{06007981-4ADB-40DA-ADC6-907785CC0E69}" type="pres">
      <dgm:prSet presAssocID="{4C670D23-A7C3-4B47-83D6-302411604DBA}" presName="parTrans" presStyleLbl="sibTrans2D1" presStyleIdx="4" presStyleCnt="6"/>
      <dgm:spPr/>
      <dgm:t>
        <a:bodyPr/>
        <a:lstStyle/>
        <a:p>
          <a:endParaRPr lang="fr-FR"/>
        </a:p>
      </dgm:t>
    </dgm:pt>
    <dgm:pt modelId="{1F3411F9-2892-4C1F-B064-8F02EBC5CEBA}" type="pres">
      <dgm:prSet presAssocID="{4C670D23-A7C3-4B47-83D6-302411604DBA}" presName="connectorText" presStyleLbl="sibTrans2D1" presStyleIdx="4" presStyleCnt="6"/>
      <dgm:spPr/>
      <dgm:t>
        <a:bodyPr/>
        <a:lstStyle/>
        <a:p>
          <a:endParaRPr lang="fr-FR"/>
        </a:p>
      </dgm:t>
    </dgm:pt>
    <dgm:pt modelId="{33648CA2-FAC7-4252-9667-A8667F7D94F4}" type="pres">
      <dgm:prSet presAssocID="{3FB8E5E4-6E45-4353-A6B3-03458326F7DD}" presName="node" presStyleLbl="node1" presStyleIdx="4" presStyleCnt="6">
        <dgm:presLayoutVars>
          <dgm:bulletEnabled val="1"/>
        </dgm:presLayoutVars>
      </dgm:prSet>
      <dgm:spPr/>
      <dgm:t>
        <a:bodyPr/>
        <a:lstStyle/>
        <a:p>
          <a:endParaRPr lang="fr-FR"/>
        </a:p>
      </dgm:t>
    </dgm:pt>
    <dgm:pt modelId="{9FE1F8B1-96FF-468B-839E-20B47166BDE8}" type="pres">
      <dgm:prSet presAssocID="{DB62F545-6193-466D-8806-6BA3C26018C8}" presName="parTrans" presStyleLbl="sibTrans2D1" presStyleIdx="5" presStyleCnt="6"/>
      <dgm:spPr/>
      <dgm:t>
        <a:bodyPr/>
        <a:lstStyle/>
        <a:p>
          <a:endParaRPr lang="fr-FR"/>
        </a:p>
      </dgm:t>
    </dgm:pt>
    <dgm:pt modelId="{2D456CD7-8455-4C00-9C66-1B09449B7C76}" type="pres">
      <dgm:prSet presAssocID="{DB62F545-6193-466D-8806-6BA3C26018C8}" presName="connectorText" presStyleLbl="sibTrans2D1" presStyleIdx="5" presStyleCnt="6"/>
      <dgm:spPr/>
      <dgm:t>
        <a:bodyPr/>
        <a:lstStyle/>
        <a:p>
          <a:endParaRPr lang="fr-FR"/>
        </a:p>
      </dgm:t>
    </dgm:pt>
    <dgm:pt modelId="{6C9090C4-4A91-481D-AE5B-DC3030A440D2}" type="pres">
      <dgm:prSet presAssocID="{80315A97-E0E0-4A73-AC60-F1D1E5B75B28}" presName="node" presStyleLbl="node1" presStyleIdx="5" presStyleCnt="6" custScaleX="84217" custScaleY="90245">
        <dgm:presLayoutVars>
          <dgm:bulletEnabled val="1"/>
        </dgm:presLayoutVars>
      </dgm:prSet>
      <dgm:spPr/>
      <dgm:t>
        <a:bodyPr/>
        <a:lstStyle/>
        <a:p>
          <a:endParaRPr lang="fr-FR"/>
        </a:p>
      </dgm:t>
    </dgm:pt>
  </dgm:ptLst>
  <dgm:cxnLst>
    <dgm:cxn modelId="{11B31B0F-CCEF-4AC0-87D4-AED2BBA22F46}" type="presOf" srcId="{3DCAEAF8-03A0-4A6F-A443-0089B67F875E}" destId="{2E1C21D4-CC26-4F6F-A7B8-4AA692FDBC5A}" srcOrd="0" destOrd="0" presId="urn:microsoft.com/office/officeart/2005/8/layout/radial5"/>
    <dgm:cxn modelId="{8B5B1D72-5F89-4B34-B04D-7CA973C61268}" type="presOf" srcId="{B739C481-B3A8-4CEA-A203-2A0F41066E21}" destId="{C77462C2-04AD-4513-A56B-0189485C252A}" srcOrd="0" destOrd="0" presId="urn:microsoft.com/office/officeart/2005/8/layout/radial5"/>
    <dgm:cxn modelId="{548AB290-C4A5-4BEB-A8D4-6E0674105CFA}" type="presOf" srcId="{65F0E506-95EC-4DA0-8491-DDBD4B0544CE}" destId="{7C4D3300-5851-442C-A684-9099A5A97896}" srcOrd="0" destOrd="0" presId="urn:microsoft.com/office/officeart/2005/8/layout/radial5"/>
    <dgm:cxn modelId="{F5CA0ED9-3FDE-4CBB-B33A-C251A1D827D2}" type="presOf" srcId="{DBF859AD-FE2A-484B-94AC-E8D2BE8A3AD4}" destId="{81FCED18-EB75-43DD-9497-8ADF34D0C9D6}" srcOrd="0" destOrd="0" presId="urn:microsoft.com/office/officeart/2005/8/layout/radial5"/>
    <dgm:cxn modelId="{99C5A412-C7DC-49EB-AF02-22C16DE729AB}" srcId="{3DCAEAF8-03A0-4A6F-A443-0089B67F875E}" destId="{76131FD4-ED19-4536-953A-D6E56C221D1B}" srcOrd="0" destOrd="0" parTransId="{45F62EB9-0CE2-4E81-A62A-10AFCFB7B739}" sibTransId="{110E5341-B784-4322-BB89-B3C349DAB5D9}"/>
    <dgm:cxn modelId="{ED29762A-683F-46BF-8541-C80D3019462A}" srcId="{3DCAEAF8-03A0-4A6F-A443-0089B67F875E}" destId="{09B1AAE6-B325-401B-909A-A7E6A4D8D4B9}" srcOrd="2" destOrd="0" parTransId="{A41E75A1-C69E-44B0-B220-347E8AEFC7CB}" sibTransId="{7C327278-4A78-4ADC-8BAE-9D61D73DA75C}"/>
    <dgm:cxn modelId="{A2056750-F3DD-48FA-AC03-AE620C25CDC7}" type="presOf" srcId="{B739C481-B3A8-4CEA-A203-2A0F41066E21}" destId="{EF838E65-3AD7-4563-BCDF-B49A8802AD49}" srcOrd="1" destOrd="0" presId="urn:microsoft.com/office/officeart/2005/8/layout/radial5"/>
    <dgm:cxn modelId="{55136109-D6E6-4023-873F-D57F90624F04}" type="presOf" srcId="{6E3C381F-542E-4F6A-941B-FE9222C2E882}" destId="{0A4DEDD5-3C88-4F08-90D7-2767D95873BE}" srcOrd="0" destOrd="0" presId="urn:microsoft.com/office/officeart/2005/8/layout/radial5"/>
    <dgm:cxn modelId="{99045E67-D4CE-410D-8BE3-12ACFEEB8C4E}" type="presOf" srcId="{3FB8E5E4-6E45-4353-A6B3-03458326F7DD}" destId="{33648CA2-FAC7-4252-9667-A8667F7D94F4}" srcOrd="0" destOrd="0" presId="urn:microsoft.com/office/officeart/2005/8/layout/radial5"/>
    <dgm:cxn modelId="{76A5D913-FB05-40E4-8234-ABEB4D3C2E37}" type="presOf" srcId="{76131FD4-ED19-4536-953A-D6E56C221D1B}" destId="{2AD83F0E-4123-4D53-A357-EE4B298DBA98}" srcOrd="0" destOrd="0" presId="urn:microsoft.com/office/officeart/2005/8/layout/radial5"/>
    <dgm:cxn modelId="{B056E2CE-2CCC-4F61-9BD1-B45E7C175617}" type="presOf" srcId="{DB62F545-6193-466D-8806-6BA3C26018C8}" destId="{9FE1F8B1-96FF-468B-839E-20B47166BDE8}" srcOrd="0" destOrd="0" presId="urn:microsoft.com/office/officeart/2005/8/layout/radial5"/>
    <dgm:cxn modelId="{046E1E4C-DE27-4151-A3B4-374CB9E4C2C2}" type="presOf" srcId="{E326B2AE-FA24-4FAB-AAD0-F9CA40B50A89}" destId="{8C07CED7-F9CC-4639-863D-80CAA8C02292}" srcOrd="0" destOrd="0" presId="urn:microsoft.com/office/officeart/2005/8/layout/radial5"/>
    <dgm:cxn modelId="{9BE030A2-B493-4F65-B646-528F2DA83565}" type="presOf" srcId="{4C670D23-A7C3-4B47-83D6-302411604DBA}" destId="{06007981-4ADB-40DA-ADC6-907785CC0E69}" srcOrd="0"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CE7C08ED-F0B8-472A-BB8F-6A69E026EBBC}" type="presOf" srcId="{65F0E506-95EC-4DA0-8491-DDBD4B0544CE}" destId="{B53B6DAE-436F-4218-89DE-5705D4CF6E97}" srcOrd="1" destOrd="0" presId="urn:microsoft.com/office/officeart/2005/8/layout/radial5"/>
    <dgm:cxn modelId="{4056ABD7-0C87-426E-ACBE-D01533E4509A}" type="presOf" srcId="{A41E75A1-C69E-44B0-B220-347E8AEFC7CB}" destId="{1F155B5A-2DDB-4DE4-9B00-ECDD1C0DE2BF}" srcOrd="0" destOrd="0" presId="urn:microsoft.com/office/officeart/2005/8/layout/radial5"/>
    <dgm:cxn modelId="{307CF3F3-9A78-45C6-B928-4C23F6A8FD10}" type="presOf" srcId="{45F62EB9-0CE2-4E81-A62A-10AFCFB7B739}" destId="{5360198E-0C9A-4167-B731-3E6B3A24EA90}" srcOrd="0" destOrd="0" presId="urn:microsoft.com/office/officeart/2005/8/layout/radial5"/>
    <dgm:cxn modelId="{1F85B037-6C60-4520-9850-3B067BC33C4A}" type="presOf" srcId="{09B1AAE6-B325-401B-909A-A7E6A4D8D4B9}" destId="{E647870B-99F0-4289-9BBB-B216C9C480FA}" srcOrd="0" destOrd="0" presId="urn:microsoft.com/office/officeart/2005/8/layout/radial5"/>
    <dgm:cxn modelId="{C7809CB0-9DAB-4F26-9AE7-90DA571C2387}" type="presOf" srcId="{A41E75A1-C69E-44B0-B220-347E8AEFC7CB}" destId="{6A5E269E-32C7-464C-B217-A251A498953D}" srcOrd="1" destOrd="0" presId="urn:microsoft.com/office/officeart/2005/8/layout/radial5"/>
    <dgm:cxn modelId="{36D47230-5414-40CC-8644-6F8D6236098C}" type="presOf" srcId="{4C670D23-A7C3-4B47-83D6-302411604DBA}" destId="{1F3411F9-2892-4C1F-B064-8F02EBC5CEBA}" srcOrd="1" destOrd="0" presId="urn:microsoft.com/office/officeart/2005/8/layout/radial5"/>
    <dgm:cxn modelId="{726A30FD-23F8-4079-A5AE-76278CE01C45}" type="presOf" srcId="{80315A97-E0E0-4A73-AC60-F1D1E5B75B28}" destId="{6C9090C4-4A91-481D-AE5B-DC3030A440D2}" srcOrd="0" destOrd="0" presId="urn:microsoft.com/office/officeart/2005/8/layout/radial5"/>
    <dgm:cxn modelId="{3E26EF8F-0036-4E9F-96C1-21DE4FA91EEF}" type="presOf" srcId="{45F62EB9-0CE2-4E81-A62A-10AFCFB7B739}" destId="{0D8D1270-8BD4-4823-A8CD-205588512DBC}" srcOrd="1" destOrd="0" presId="urn:microsoft.com/office/officeart/2005/8/layout/radial5"/>
    <dgm:cxn modelId="{A91DBF4D-B40B-47EF-A028-D78FF03DE776}" type="presOf" srcId="{DB62F545-6193-466D-8806-6BA3C26018C8}" destId="{2D456CD7-8455-4C00-9C66-1B09449B7C76}" srcOrd="1" destOrd="0" presId="urn:microsoft.com/office/officeart/2005/8/layout/radial5"/>
    <dgm:cxn modelId="{C2264095-7217-40A6-9DBF-9758ADE6DEB1}" srcId="{DBF859AD-FE2A-484B-94AC-E8D2BE8A3AD4}" destId="{3DCAEAF8-03A0-4A6F-A443-0089B67F875E}" srcOrd="0" destOrd="0" parTransId="{A24BC387-6032-463C-86BD-BA9F5DE037F4}" sibTransId="{3456A0F2-AF41-45A0-8689-64C47F7022E8}"/>
    <dgm:cxn modelId="{266ACC24-5707-4961-864B-A0983430B682}" srcId="{3DCAEAF8-03A0-4A6F-A443-0089B67F875E}" destId="{6E3C381F-542E-4F6A-941B-FE9222C2E882}" srcOrd="3" destOrd="0" parTransId="{B739C481-B3A8-4CEA-A203-2A0F41066E21}" sibTransId="{F0D66F7B-544A-4D81-9F30-F1BF59A6EEDB}"/>
    <dgm:cxn modelId="{9AB3515D-A156-4E41-89AF-649A88B4DEDC}" srcId="{3DCAEAF8-03A0-4A6F-A443-0089B67F875E}" destId="{3FB8E5E4-6E45-4353-A6B3-03458326F7DD}" srcOrd="4" destOrd="0" parTransId="{4C670D23-A7C3-4B47-83D6-302411604DBA}" sibTransId="{1B2460F0-9805-46AF-B7E9-CDE1D326C3C2}"/>
    <dgm:cxn modelId="{7DC26128-DDE6-4BDC-83B4-C41480E072C1}" srcId="{3DCAEAF8-03A0-4A6F-A443-0089B67F875E}" destId="{80315A97-E0E0-4A73-AC60-F1D1E5B75B28}" srcOrd="5" destOrd="0" parTransId="{DB62F545-6193-466D-8806-6BA3C26018C8}" sibTransId="{9A309D04-7FA9-461B-8121-3631245BF449}"/>
    <dgm:cxn modelId="{F295EAB4-00F3-430B-97E0-7F29055AF828}" type="presParOf" srcId="{81FCED18-EB75-43DD-9497-8ADF34D0C9D6}" destId="{2E1C21D4-CC26-4F6F-A7B8-4AA692FDBC5A}" srcOrd="0" destOrd="0" presId="urn:microsoft.com/office/officeart/2005/8/layout/radial5"/>
    <dgm:cxn modelId="{BA0543F3-79C2-4253-8664-48B78D3DC10A}" type="presParOf" srcId="{81FCED18-EB75-43DD-9497-8ADF34D0C9D6}" destId="{5360198E-0C9A-4167-B731-3E6B3A24EA90}" srcOrd="1" destOrd="0" presId="urn:microsoft.com/office/officeart/2005/8/layout/radial5"/>
    <dgm:cxn modelId="{751CFBC2-D4C7-4F25-A279-1DFBBEBB7A55}" type="presParOf" srcId="{5360198E-0C9A-4167-B731-3E6B3A24EA90}" destId="{0D8D1270-8BD4-4823-A8CD-205588512DBC}" srcOrd="0" destOrd="0" presId="urn:microsoft.com/office/officeart/2005/8/layout/radial5"/>
    <dgm:cxn modelId="{388686B6-96F7-4434-8216-908CE1193912}" type="presParOf" srcId="{81FCED18-EB75-43DD-9497-8ADF34D0C9D6}" destId="{2AD83F0E-4123-4D53-A357-EE4B298DBA98}" srcOrd="2" destOrd="0" presId="urn:microsoft.com/office/officeart/2005/8/layout/radial5"/>
    <dgm:cxn modelId="{473D2594-DFCC-490B-BDCF-47556BD8322B}" type="presParOf" srcId="{81FCED18-EB75-43DD-9497-8ADF34D0C9D6}" destId="{7C4D3300-5851-442C-A684-9099A5A97896}" srcOrd="3" destOrd="0" presId="urn:microsoft.com/office/officeart/2005/8/layout/radial5"/>
    <dgm:cxn modelId="{5252C8E6-17D7-4CEC-82B3-7D68B02E7138}" type="presParOf" srcId="{7C4D3300-5851-442C-A684-9099A5A97896}" destId="{B53B6DAE-436F-4218-89DE-5705D4CF6E97}" srcOrd="0" destOrd="0" presId="urn:microsoft.com/office/officeart/2005/8/layout/radial5"/>
    <dgm:cxn modelId="{556A0F26-EA2B-4305-BF8C-3498C9F452FE}" type="presParOf" srcId="{81FCED18-EB75-43DD-9497-8ADF34D0C9D6}" destId="{8C07CED7-F9CC-4639-863D-80CAA8C02292}" srcOrd="4" destOrd="0" presId="urn:microsoft.com/office/officeart/2005/8/layout/radial5"/>
    <dgm:cxn modelId="{94E5DA5C-2B3C-49F2-97FB-4713494CEC4A}" type="presParOf" srcId="{81FCED18-EB75-43DD-9497-8ADF34D0C9D6}" destId="{1F155B5A-2DDB-4DE4-9B00-ECDD1C0DE2BF}" srcOrd="5" destOrd="0" presId="urn:microsoft.com/office/officeart/2005/8/layout/radial5"/>
    <dgm:cxn modelId="{7100B966-93B0-4F49-9983-9D8B82421B98}" type="presParOf" srcId="{1F155B5A-2DDB-4DE4-9B00-ECDD1C0DE2BF}" destId="{6A5E269E-32C7-464C-B217-A251A498953D}" srcOrd="0" destOrd="0" presId="urn:microsoft.com/office/officeart/2005/8/layout/radial5"/>
    <dgm:cxn modelId="{D567E964-10C5-40C6-A1A0-3D4E41960A8B}" type="presParOf" srcId="{81FCED18-EB75-43DD-9497-8ADF34D0C9D6}" destId="{E647870B-99F0-4289-9BBB-B216C9C480FA}" srcOrd="6" destOrd="0" presId="urn:microsoft.com/office/officeart/2005/8/layout/radial5"/>
    <dgm:cxn modelId="{BF331EB9-8777-4C6D-B771-9AD903104982}" type="presParOf" srcId="{81FCED18-EB75-43DD-9497-8ADF34D0C9D6}" destId="{C77462C2-04AD-4513-A56B-0189485C252A}" srcOrd="7" destOrd="0" presId="urn:microsoft.com/office/officeart/2005/8/layout/radial5"/>
    <dgm:cxn modelId="{C5CD400C-52AA-43B2-BE3D-667EA5E55E77}" type="presParOf" srcId="{C77462C2-04AD-4513-A56B-0189485C252A}" destId="{EF838E65-3AD7-4563-BCDF-B49A8802AD49}" srcOrd="0" destOrd="0" presId="urn:microsoft.com/office/officeart/2005/8/layout/radial5"/>
    <dgm:cxn modelId="{AA09625F-1263-4834-B75F-6B528FC6EF7D}" type="presParOf" srcId="{81FCED18-EB75-43DD-9497-8ADF34D0C9D6}" destId="{0A4DEDD5-3C88-4F08-90D7-2767D95873BE}" srcOrd="8" destOrd="0" presId="urn:microsoft.com/office/officeart/2005/8/layout/radial5"/>
    <dgm:cxn modelId="{98CA8CC2-8992-43A8-AE0F-9A3208A4C8D0}" type="presParOf" srcId="{81FCED18-EB75-43DD-9497-8ADF34D0C9D6}" destId="{06007981-4ADB-40DA-ADC6-907785CC0E69}" srcOrd="9" destOrd="0" presId="urn:microsoft.com/office/officeart/2005/8/layout/radial5"/>
    <dgm:cxn modelId="{F6058313-BAA0-4069-B79A-5A4CE66ED75D}" type="presParOf" srcId="{06007981-4ADB-40DA-ADC6-907785CC0E69}" destId="{1F3411F9-2892-4C1F-B064-8F02EBC5CEBA}" srcOrd="0" destOrd="0" presId="urn:microsoft.com/office/officeart/2005/8/layout/radial5"/>
    <dgm:cxn modelId="{475C6277-526F-4363-8940-2E3300AEDE6E}" type="presParOf" srcId="{81FCED18-EB75-43DD-9497-8ADF34D0C9D6}" destId="{33648CA2-FAC7-4252-9667-A8667F7D94F4}" srcOrd="10" destOrd="0" presId="urn:microsoft.com/office/officeart/2005/8/layout/radial5"/>
    <dgm:cxn modelId="{3B9EE0D1-49A9-49F4-A2E9-8FA338E48D22}" type="presParOf" srcId="{81FCED18-EB75-43DD-9497-8ADF34D0C9D6}" destId="{9FE1F8B1-96FF-468B-839E-20B47166BDE8}" srcOrd="11" destOrd="0" presId="urn:microsoft.com/office/officeart/2005/8/layout/radial5"/>
    <dgm:cxn modelId="{78719254-A2C2-4995-9770-BDE9C4D9994D}" type="presParOf" srcId="{9FE1F8B1-96FF-468B-839E-20B47166BDE8}" destId="{2D456CD7-8455-4C00-9C66-1B09449B7C76}" srcOrd="0" destOrd="0" presId="urn:microsoft.com/office/officeart/2005/8/layout/radial5"/>
    <dgm:cxn modelId="{D62C9CD5-6A69-4E1D-B4A4-F7B8074565A0}" type="presParOf" srcId="{81FCED18-EB75-43DD-9497-8ADF34D0C9D6}" destId="{6C9090C4-4A91-481D-AE5B-DC3030A440D2}" srcOrd="12" destOrd="0" presId="urn:microsoft.com/office/officeart/2005/8/layout/radial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a:scene3d>
          <a:camera prst="perspectiveRelaxed">
            <a:rot lat="19149996" lon="20104178" rev="1577324"/>
          </a:camera>
          <a:lightRig rig="balanced" dir="t"/>
          <a:backdrop>
            <a:anchor x="0" y="0" z="-210000"/>
            <a:norm dx="0" dy="0" dz="914400"/>
            <a:up dx="0" dy="914400" dz="0"/>
          </a:backdrop>
        </a:scene3d>
      </dgm:spPr>
      <dgm:t>
        <a:bodyPr/>
        <a:lstStyle/>
        <a:p>
          <a:endParaRPr lang="fr-FR"/>
        </a:p>
      </dgm:t>
    </dgm:pt>
    <dgm:pt modelId="{3DCAEAF8-03A0-4A6F-A443-0089B67F875E}">
      <dgm:prSet phldrT="[Texte]" custT="1"/>
      <dgm:spPr>
        <a:solidFill>
          <a:srgbClr val="7030A0"/>
        </a:solidFill>
      </dgm:spPr>
      <dgm:t>
        <a:bodyPr lIns="0" tIns="0" rIns="0" bIns="0">
          <a:sp3d extrusionH="28000" prstMaterial="matte"/>
        </a:bodyPr>
        <a:lstStyle/>
        <a:p>
          <a:r>
            <a:rPr lang="fr-FR" sz="3000" b="1" spc="-150" dirty="0" smtClean="0">
              <a:effectLst>
                <a:outerShdw blurRad="38100" dist="38100" dir="2700000" algn="tl">
                  <a:srgbClr val="000000">
                    <a:alpha val="43137"/>
                  </a:srgbClr>
                </a:outerShdw>
              </a:effectLst>
              <a:latin typeface="Calibri" pitchFamily="34" charset="0"/>
            </a:rPr>
            <a:t>Projet techno logique</a:t>
          </a:r>
          <a:endParaRPr lang="fr-FR" sz="30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solidFill>
          <a:schemeClr val="accent3"/>
        </a:solidFill>
        <a:ln>
          <a:noFill/>
        </a:ln>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Etude de cas</a:t>
          </a:r>
          <a:endParaRPr lang="fr-FR" sz="28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09B1AAE6-B325-401B-909A-A7E6A4D8D4B9}">
      <dgm:prSet phldrT="[Texte]" custT="1"/>
      <dgm:spPr>
        <a:solidFill>
          <a:srgbClr val="C00000"/>
        </a:solidFill>
        <a:ln>
          <a:noFill/>
        </a:ln>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systèmes</a:t>
          </a:r>
          <a:endParaRPr lang="fr-FR" sz="2000" b="1" dirty="0">
            <a:effectLst>
              <a:outerShdw blurRad="38100" dist="38100" dir="2700000" algn="tl">
                <a:srgbClr val="000000">
                  <a:alpha val="43137"/>
                </a:srgbClr>
              </a:outerShdw>
            </a:effectLst>
            <a:latin typeface="Calibri" pitchFamily="34" charset="0"/>
          </a:endParaRPr>
        </a:p>
      </dgm:t>
    </dgm:pt>
    <dgm:pt modelId="{A41E75A1-C69E-44B0-B220-347E8AEFC7CB}" type="parTrans" cxnId="{ED29762A-683F-46BF-8541-C80D3019462A}">
      <dgm:prSet/>
      <dgm:spPr>
        <a:solidFill>
          <a:srgbClr val="C00000"/>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7C327278-4A78-4ADC-8BAE-9D61D73DA75C}" type="sibTrans" cxnId="{ED29762A-683F-46BF-8541-C80D3019462A}">
      <dgm:prSet/>
      <dgm:spPr/>
      <dgm:t>
        <a:bodyPr/>
        <a:lstStyle/>
        <a:p>
          <a:endParaRPr lang="fr-FR" sz="2000">
            <a:latin typeface="Calibri" pitchFamily="34" charset="0"/>
          </a:endParaRPr>
        </a:p>
      </dgm:t>
    </dgm:pt>
    <dgm:pt modelId="{6E3C381F-542E-4F6A-941B-FE9222C2E882}">
      <dgm:prSet phldrT="[Texte]" custT="1"/>
      <dgm:spPr>
        <a:ln>
          <a:noFill/>
        </a:ln>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banc d’essai*</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AB5CF09-EA39-4405-AF74-0769CB15B7E6}">
      <dgm:prSet phldrT="[Texte]" custT="1"/>
      <dgm:spPr>
        <a:solidFill>
          <a:srgbClr val="FFC000"/>
        </a:solidFill>
        <a:ln>
          <a:noFill/>
        </a:ln>
      </dgm:spPr>
      <dgm:t>
        <a:bodyPr lIns="0" tIns="0" rIns="0" bIns="0">
          <a:sp3d extrusionH="28000" prstMaterial="matte"/>
        </a:bodyPr>
        <a:lstStyle/>
        <a:p>
          <a:r>
            <a:rPr lang="fr-FR" sz="2000" b="1" spc="-150" dirty="0" smtClean="0">
              <a:effectLst>
                <a:outerShdw blurRad="38100" dist="38100" dir="2700000" algn="tl">
                  <a:srgbClr val="000000">
                    <a:alpha val="43137"/>
                  </a:srgbClr>
                </a:outerShdw>
              </a:effectLst>
              <a:latin typeface="Calibri" pitchFamily="34" charset="0"/>
            </a:rPr>
            <a:t>Démarche de projet</a:t>
          </a:r>
          <a:endParaRPr lang="fr-FR" sz="2000" b="1" spc="-150" dirty="0">
            <a:effectLst>
              <a:outerShdw blurRad="38100" dist="38100" dir="2700000" algn="tl">
                <a:srgbClr val="000000">
                  <a:alpha val="43137"/>
                </a:srgbClr>
              </a:outerShdw>
            </a:effectLst>
            <a:latin typeface="Calibri" pitchFamily="34" charset="0"/>
          </a:endParaRPr>
        </a:p>
      </dgm:t>
    </dgm:pt>
    <dgm:pt modelId="{CB45CA08-7177-462D-BFDB-C3188B5EC7A7}" type="parTrans" cxnId="{ED011816-53D7-42B1-AFAC-82CFAF34687B}">
      <dgm:prSet/>
      <dgm:spPr>
        <a:solidFill>
          <a:srgbClr val="FFC000"/>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85DDBB30-CC21-43B1-B0C3-FB41F44A2740}" type="sibTrans" cxnId="{ED011816-53D7-42B1-AFAC-82CFAF34687B}">
      <dgm:prSet/>
      <dgm:spPr/>
      <dgm:t>
        <a:bodyPr/>
        <a:lstStyle/>
        <a:p>
          <a:endParaRPr lang="fr-FR" sz="2000">
            <a:latin typeface="Calibri" pitchFamily="34" charset="0"/>
          </a:endParaRPr>
        </a:p>
      </dgm:t>
    </dgm:pt>
    <dgm:pt modelId="{3608B183-D0C1-4DF4-A30C-E908C2DCEC5B}">
      <dgm:prSet phldrT="[Texte]" custT="1"/>
      <dgm:spPr>
        <a:solidFill>
          <a:schemeClr val="bg2">
            <a:lumMod val="50000"/>
          </a:schemeClr>
        </a:solidFill>
        <a:ln>
          <a:noFill/>
        </a:ln>
      </dgm:spPr>
      <dgm:t>
        <a:bodyPr lIns="0" rIns="0">
          <a:sp3d extrusionH="28000" prstMaterial="matte"/>
        </a:bodyPr>
        <a:lstStyle/>
        <a:p>
          <a:r>
            <a:rPr lang="fr-FR" sz="2000" b="1" spc="-150" dirty="0" smtClean="0">
              <a:effectLst>
                <a:outerShdw blurRad="38100" dist="38100" dir="2700000" algn="tl">
                  <a:srgbClr val="000000">
                    <a:alpha val="43137"/>
                  </a:srgbClr>
                </a:outerShdw>
              </a:effectLst>
              <a:latin typeface="Calibri" pitchFamily="34" charset="0"/>
            </a:rPr>
            <a:t>La réalisation du prototype</a:t>
          </a:r>
          <a:endParaRPr lang="fr-FR" sz="2000" b="1" spc="-150" dirty="0">
            <a:effectLst>
              <a:outerShdw blurRad="38100" dist="38100" dir="2700000" algn="tl">
                <a:srgbClr val="000000">
                  <a:alpha val="43137"/>
                </a:srgbClr>
              </a:outerShdw>
            </a:effectLst>
            <a:latin typeface="Calibri" pitchFamily="34" charset="0"/>
          </a:endParaRPr>
        </a:p>
      </dgm:t>
    </dgm:pt>
    <dgm:pt modelId="{0DB39EF0-7F13-4936-8BA9-4892D6A36773}" type="parTrans" cxnId="{75BCC6D4-C455-4BCC-8D0E-E5749D1EBBEE}">
      <dgm:prSet/>
      <dgm:spPr>
        <a:solidFill>
          <a:schemeClr val="bg2">
            <a:lumMod val="50000"/>
          </a:schemeClr>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AC2BDBE2-AA83-4192-B397-92CBB67FD50A}" type="sibTrans" cxnId="{75BCC6D4-C455-4BCC-8D0E-E5749D1EBBEE}">
      <dgm:prSet/>
      <dgm:spPr/>
      <dgm:t>
        <a:bodyPr/>
        <a:lstStyle/>
        <a:p>
          <a:endParaRPr lang="fr-FR" sz="2000">
            <a:latin typeface="Calibri" pitchFamily="34" charset="0"/>
          </a:endParaRPr>
        </a:p>
      </dgm:t>
    </dgm:pt>
    <dgm:pt modelId="{76131FD4-ED19-4536-953A-D6E56C221D1B}">
      <dgm:prSet phldrT="[Texte]" custT="1"/>
      <dgm:spPr>
        <a:solidFill>
          <a:schemeClr val="accent2"/>
        </a:solidFill>
        <a:ln>
          <a:noFill/>
        </a:ln>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Cours</a:t>
          </a:r>
          <a:endParaRPr lang="fr-FR" sz="28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dgm:spPr>
      <dgm:t>
        <a:bodyPr>
          <a:sp3d extrusionH="28000" prstMaterial="matte"/>
        </a:bodyPr>
        <a:lstStyle/>
        <a:p>
          <a:r>
            <a:rPr lang="fr-FR" sz="2000" b="1" spc="-150" dirty="0" smtClean="0">
              <a:effectLst>
                <a:outerShdw blurRad="38100" dist="38100" dir="2700000" algn="tl">
                  <a:srgbClr val="000000">
                    <a:alpha val="43137"/>
                  </a:srgbClr>
                </a:outerShdw>
              </a:effectLst>
              <a:latin typeface="Calibri" pitchFamily="34" charset="0"/>
            </a:rPr>
            <a:t>Analyse comporte mentale</a:t>
          </a:r>
          <a:endParaRPr lang="fr-FR" sz="2000" b="1" spc="-150"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solidFill>
          <a:schemeClr val="accent4"/>
        </a:solidFill>
        <a:ln>
          <a:noFill/>
        </a:ln>
      </dgm:spPr>
      <dgm:t>
        <a:bodyPr lIns="0" rIns="0">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Exposés soutenance</a:t>
          </a:r>
          <a:endParaRPr lang="fr-FR" sz="2000" b="1"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p>
      </dgm:t>
    </dgm:pt>
    <dgm:pt modelId="{9A309D04-7FA9-461B-8121-3631245BF449}" type="sibTrans" cxnId="{7DC26128-DDE6-4BDC-83B4-C41480E072C1}">
      <dgm:prSet/>
      <dgm:spPr/>
      <dgm:t>
        <a:bodyPr/>
        <a:lstStyle/>
        <a:p>
          <a:endParaRPr lang="fr-FR" sz="2000">
            <a:solidFill>
              <a:srgbClr val="002060"/>
            </a:solidFill>
          </a:endParaRPr>
        </a:p>
      </dgm:t>
    </dgm:pt>
    <dgm:pt modelId="{A5C71B22-0C87-492E-9260-2C70AD434074}"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E039B00A-254D-485A-B69B-957BAEE9D2EF}" type="pres">
      <dgm:prSet presAssocID="{3DCAEAF8-03A0-4A6F-A443-0089B67F875E}" presName="centerShape" presStyleLbl="node0" presStyleIdx="0" presStyleCnt="1"/>
      <dgm:spPr/>
      <dgm:t>
        <a:bodyPr/>
        <a:lstStyle/>
        <a:p>
          <a:endParaRPr lang="fr-FR"/>
        </a:p>
      </dgm:t>
    </dgm:pt>
    <dgm:pt modelId="{500E7AAF-7D96-4C65-AE7E-FDF02B804DF2}" type="pres">
      <dgm:prSet presAssocID="{45F62EB9-0CE2-4E81-A62A-10AFCFB7B739}" presName="parTrans" presStyleLbl="sibTrans2D1" presStyleIdx="0" presStyleCnt="8"/>
      <dgm:spPr/>
      <dgm:t>
        <a:bodyPr/>
        <a:lstStyle/>
        <a:p>
          <a:endParaRPr lang="fr-FR"/>
        </a:p>
      </dgm:t>
    </dgm:pt>
    <dgm:pt modelId="{EE855687-2A6A-4246-BCDE-AC1CD4CF4EF5}" type="pres">
      <dgm:prSet presAssocID="{45F62EB9-0CE2-4E81-A62A-10AFCFB7B739}" presName="connectorText" presStyleLbl="sibTrans2D1" presStyleIdx="0" presStyleCnt="8"/>
      <dgm:spPr/>
      <dgm:t>
        <a:bodyPr/>
        <a:lstStyle/>
        <a:p>
          <a:endParaRPr lang="fr-FR"/>
        </a:p>
      </dgm:t>
    </dgm:pt>
    <dgm:pt modelId="{D3CCF524-0F1B-47D8-A96F-47B56F1379D9}" type="pres">
      <dgm:prSet presAssocID="{76131FD4-ED19-4536-953A-D6E56C221D1B}" presName="node" presStyleLbl="node1" presStyleIdx="0" presStyleCnt="8">
        <dgm:presLayoutVars>
          <dgm:bulletEnabled val="1"/>
        </dgm:presLayoutVars>
      </dgm:prSet>
      <dgm:spPr/>
      <dgm:t>
        <a:bodyPr/>
        <a:lstStyle/>
        <a:p>
          <a:endParaRPr lang="fr-FR"/>
        </a:p>
      </dgm:t>
    </dgm:pt>
    <dgm:pt modelId="{DF79FF08-56F7-489E-8919-B0573B564642}" type="pres">
      <dgm:prSet presAssocID="{65F0E506-95EC-4DA0-8491-DDBD4B0544CE}" presName="parTrans" presStyleLbl="sibTrans2D1" presStyleIdx="1" presStyleCnt="8"/>
      <dgm:spPr/>
      <dgm:t>
        <a:bodyPr/>
        <a:lstStyle/>
        <a:p>
          <a:endParaRPr lang="fr-FR"/>
        </a:p>
      </dgm:t>
    </dgm:pt>
    <dgm:pt modelId="{2E1EB619-78C3-4A67-8615-269220F7B7DB}" type="pres">
      <dgm:prSet presAssocID="{65F0E506-95EC-4DA0-8491-DDBD4B0544CE}" presName="connectorText" presStyleLbl="sibTrans2D1" presStyleIdx="1" presStyleCnt="8"/>
      <dgm:spPr/>
      <dgm:t>
        <a:bodyPr/>
        <a:lstStyle/>
        <a:p>
          <a:endParaRPr lang="fr-FR"/>
        </a:p>
      </dgm:t>
    </dgm:pt>
    <dgm:pt modelId="{15263D52-C4B1-4ECA-AF09-0C3AE4D16A06}" type="pres">
      <dgm:prSet presAssocID="{E326B2AE-FA24-4FAB-AAD0-F9CA40B50A89}" presName="node" presStyleLbl="node1" presStyleIdx="1" presStyleCnt="8">
        <dgm:presLayoutVars>
          <dgm:bulletEnabled val="1"/>
        </dgm:presLayoutVars>
      </dgm:prSet>
      <dgm:spPr/>
      <dgm:t>
        <a:bodyPr/>
        <a:lstStyle/>
        <a:p>
          <a:endParaRPr lang="fr-FR"/>
        </a:p>
      </dgm:t>
    </dgm:pt>
    <dgm:pt modelId="{54F22498-15AD-4BD7-B63A-EC8F530A0985}" type="pres">
      <dgm:prSet presAssocID="{A41E75A1-C69E-44B0-B220-347E8AEFC7CB}" presName="parTrans" presStyleLbl="sibTrans2D1" presStyleIdx="2" presStyleCnt="8"/>
      <dgm:spPr/>
      <dgm:t>
        <a:bodyPr/>
        <a:lstStyle/>
        <a:p>
          <a:endParaRPr lang="fr-FR"/>
        </a:p>
      </dgm:t>
    </dgm:pt>
    <dgm:pt modelId="{41622842-882E-4FFB-87D4-2D6E8C959DDE}" type="pres">
      <dgm:prSet presAssocID="{A41E75A1-C69E-44B0-B220-347E8AEFC7CB}" presName="connectorText" presStyleLbl="sibTrans2D1" presStyleIdx="2" presStyleCnt="8"/>
      <dgm:spPr/>
      <dgm:t>
        <a:bodyPr/>
        <a:lstStyle/>
        <a:p>
          <a:endParaRPr lang="fr-FR"/>
        </a:p>
      </dgm:t>
    </dgm:pt>
    <dgm:pt modelId="{BC28C4BB-E351-49C3-8C7B-35D3E1C825B6}" type="pres">
      <dgm:prSet presAssocID="{09B1AAE6-B325-401B-909A-A7E6A4D8D4B9}" presName="node" presStyleLbl="node1" presStyleIdx="2" presStyleCnt="8">
        <dgm:presLayoutVars>
          <dgm:bulletEnabled val="1"/>
        </dgm:presLayoutVars>
      </dgm:prSet>
      <dgm:spPr/>
      <dgm:t>
        <a:bodyPr/>
        <a:lstStyle/>
        <a:p>
          <a:endParaRPr lang="fr-FR"/>
        </a:p>
      </dgm:t>
    </dgm:pt>
    <dgm:pt modelId="{C9B65FD8-8951-422C-B45A-6D2B624B1A45}" type="pres">
      <dgm:prSet presAssocID="{B739C481-B3A8-4CEA-A203-2A0F41066E21}" presName="parTrans" presStyleLbl="sibTrans2D1" presStyleIdx="3" presStyleCnt="8"/>
      <dgm:spPr/>
      <dgm:t>
        <a:bodyPr/>
        <a:lstStyle/>
        <a:p>
          <a:endParaRPr lang="fr-FR"/>
        </a:p>
      </dgm:t>
    </dgm:pt>
    <dgm:pt modelId="{478A900E-BB14-48DD-8DE2-493706B7CE52}" type="pres">
      <dgm:prSet presAssocID="{B739C481-B3A8-4CEA-A203-2A0F41066E21}" presName="connectorText" presStyleLbl="sibTrans2D1" presStyleIdx="3" presStyleCnt="8"/>
      <dgm:spPr/>
      <dgm:t>
        <a:bodyPr/>
        <a:lstStyle/>
        <a:p>
          <a:endParaRPr lang="fr-FR"/>
        </a:p>
      </dgm:t>
    </dgm:pt>
    <dgm:pt modelId="{2C2CE02E-7942-437C-8C76-42F23295630C}" type="pres">
      <dgm:prSet presAssocID="{6E3C381F-542E-4F6A-941B-FE9222C2E882}" presName="node" presStyleLbl="node1" presStyleIdx="3" presStyleCnt="8">
        <dgm:presLayoutVars>
          <dgm:bulletEnabled val="1"/>
        </dgm:presLayoutVars>
      </dgm:prSet>
      <dgm:spPr/>
      <dgm:t>
        <a:bodyPr/>
        <a:lstStyle/>
        <a:p>
          <a:endParaRPr lang="fr-FR"/>
        </a:p>
      </dgm:t>
    </dgm:pt>
    <dgm:pt modelId="{21AB1372-3358-46BB-8DC9-6AD59D8EA530}" type="pres">
      <dgm:prSet presAssocID="{4C670D23-A7C3-4B47-83D6-302411604DBA}" presName="parTrans" presStyleLbl="sibTrans2D1" presStyleIdx="4" presStyleCnt="8"/>
      <dgm:spPr/>
      <dgm:t>
        <a:bodyPr/>
        <a:lstStyle/>
        <a:p>
          <a:endParaRPr lang="fr-FR"/>
        </a:p>
      </dgm:t>
    </dgm:pt>
    <dgm:pt modelId="{6B332F8F-1682-49C2-B6E8-C84E9DF5940D}" type="pres">
      <dgm:prSet presAssocID="{4C670D23-A7C3-4B47-83D6-302411604DBA}" presName="connectorText" presStyleLbl="sibTrans2D1" presStyleIdx="4" presStyleCnt="8"/>
      <dgm:spPr/>
      <dgm:t>
        <a:bodyPr/>
        <a:lstStyle/>
        <a:p>
          <a:endParaRPr lang="fr-FR"/>
        </a:p>
      </dgm:t>
    </dgm:pt>
    <dgm:pt modelId="{5DD5CE1D-8B55-4C75-9A88-093D15BAFDF9}" type="pres">
      <dgm:prSet presAssocID="{3FB8E5E4-6E45-4353-A6B3-03458326F7DD}" presName="node" presStyleLbl="node1" presStyleIdx="4" presStyleCnt="8">
        <dgm:presLayoutVars>
          <dgm:bulletEnabled val="1"/>
        </dgm:presLayoutVars>
      </dgm:prSet>
      <dgm:spPr/>
      <dgm:t>
        <a:bodyPr/>
        <a:lstStyle/>
        <a:p>
          <a:endParaRPr lang="fr-FR"/>
        </a:p>
      </dgm:t>
    </dgm:pt>
    <dgm:pt modelId="{7D8E6195-8332-487B-AAAD-F366945EA455}" type="pres">
      <dgm:prSet presAssocID="{CB45CA08-7177-462D-BFDB-C3188B5EC7A7}" presName="parTrans" presStyleLbl="sibTrans2D1" presStyleIdx="5" presStyleCnt="8"/>
      <dgm:spPr/>
      <dgm:t>
        <a:bodyPr/>
        <a:lstStyle/>
        <a:p>
          <a:endParaRPr lang="fr-FR"/>
        </a:p>
      </dgm:t>
    </dgm:pt>
    <dgm:pt modelId="{7B98CA1C-799F-4F18-A25B-EE641411F894}" type="pres">
      <dgm:prSet presAssocID="{CB45CA08-7177-462D-BFDB-C3188B5EC7A7}" presName="connectorText" presStyleLbl="sibTrans2D1" presStyleIdx="5" presStyleCnt="8"/>
      <dgm:spPr/>
      <dgm:t>
        <a:bodyPr/>
        <a:lstStyle/>
        <a:p>
          <a:endParaRPr lang="fr-FR"/>
        </a:p>
      </dgm:t>
    </dgm:pt>
    <dgm:pt modelId="{94739B1C-C32A-4B81-9730-ECAFBF0F346F}" type="pres">
      <dgm:prSet presAssocID="{7AB5CF09-EA39-4405-AF74-0769CB15B7E6}" presName="node" presStyleLbl="node1" presStyleIdx="5" presStyleCnt="8">
        <dgm:presLayoutVars>
          <dgm:bulletEnabled val="1"/>
        </dgm:presLayoutVars>
      </dgm:prSet>
      <dgm:spPr/>
      <dgm:t>
        <a:bodyPr/>
        <a:lstStyle/>
        <a:p>
          <a:endParaRPr lang="fr-FR"/>
        </a:p>
      </dgm:t>
    </dgm:pt>
    <dgm:pt modelId="{9972504A-ED83-46A6-99AE-742B9DBB895F}" type="pres">
      <dgm:prSet presAssocID="{0DB39EF0-7F13-4936-8BA9-4892D6A36773}" presName="parTrans" presStyleLbl="sibTrans2D1" presStyleIdx="6" presStyleCnt="8"/>
      <dgm:spPr/>
      <dgm:t>
        <a:bodyPr/>
        <a:lstStyle/>
        <a:p>
          <a:endParaRPr lang="fr-FR"/>
        </a:p>
      </dgm:t>
    </dgm:pt>
    <dgm:pt modelId="{97645C33-0F5F-43C3-AA8F-768D3F9A4773}" type="pres">
      <dgm:prSet presAssocID="{0DB39EF0-7F13-4936-8BA9-4892D6A36773}" presName="connectorText" presStyleLbl="sibTrans2D1" presStyleIdx="6" presStyleCnt="8"/>
      <dgm:spPr/>
      <dgm:t>
        <a:bodyPr/>
        <a:lstStyle/>
        <a:p>
          <a:endParaRPr lang="fr-FR"/>
        </a:p>
      </dgm:t>
    </dgm:pt>
    <dgm:pt modelId="{167A9B06-A85F-49F2-8754-E11D8FE74F94}" type="pres">
      <dgm:prSet presAssocID="{3608B183-D0C1-4DF4-A30C-E908C2DCEC5B}" presName="node" presStyleLbl="node1" presStyleIdx="6" presStyleCnt="8" custRadScaleRad="103211">
        <dgm:presLayoutVars>
          <dgm:bulletEnabled val="1"/>
        </dgm:presLayoutVars>
      </dgm:prSet>
      <dgm:spPr/>
      <dgm:t>
        <a:bodyPr/>
        <a:lstStyle/>
        <a:p>
          <a:endParaRPr lang="fr-FR"/>
        </a:p>
      </dgm:t>
    </dgm:pt>
    <dgm:pt modelId="{F6AE602F-1F2E-4D68-8B27-E1A45E03838E}" type="pres">
      <dgm:prSet presAssocID="{DB62F545-6193-466D-8806-6BA3C26018C8}" presName="parTrans" presStyleLbl="sibTrans2D1" presStyleIdx="7" presStyleCnt="8"/>
      <dgm:spPr/>
      <dgm:t>
        <a:bodyPr/>
        <a:lstStyle/>
        <a:p>
          <a:endParaRPr lang="fr-FR"/>
        </a:p>
      </dgm:t>
    </dgm:pt>
    <dgm:pt modelId="{C90374C0-4577-4177-86D7-E8468BBAFFD5}" type="pres">
      <dgm:prSet presAssocID="{DB62F545-6193-466D-8806-6BA3C26018C8}" presName="connectorText" presStyleLbl="sibTrans2D1" presStyleIdx="7" presStyleCnt="8"/>
      <dgm:spPr/>
      <dgm:t>
        <a:bodyPr/>
        <a:lstStyle/>
        <a:p>
          <a:endParaRPr lang="fr-FR"/>
        </a:p>
      </dgm:t>
    </dgm:pt>
    <dgm:pt modelId="{9BB09D07-0B23-40E6-88AF-B5C095DEC56B}" type="pres">
      <dgm:prSet presAssocID="{80315A97-E0E0-4A73-AC60-F1D1E5B75B28}" presName="node" presStyleLbl="node1" presStyleIdx="7" presStyleCnt="8">
        <dgm:presLayoutVars>
          <dgm:bulletEnabled val="1"/>
        </dgm:presLayoutVars>
      </dgm:prSet>
      <dgm:spPr/>
      <dgm:t>
        <a:bodyPr/>
        <a:lstStyle/>
        <a:p>
          <a:endParaRPr lang="fr-FR"/>
        </a:p>
      </dgm:t>
    </dgm:pt>
  </dgm:ptLst>
  <dgm:cxnLst>
    <dgm:cxn modelId="{30BDE8F1-E0BF-4294-A5FF-5D349740E16C}" type="presOf" srcId="{09B1AAE6-B325-401B-909A-A7E6A4D8D4B9}" destId="{BC28C4BB-E351-49C3-8C7B-35D3E1C825B6}" srcOrd="0" destOrd="0" presId="urn:microsoft.com/office/officeart/2005/8/layout/radial5"/>
    <dgm:cxn modelId="{FA9968F9-2172-4F1E-8E64-E85153F6E419}" type="presOf" srcId="{DB62F545-6193-466D-8806-6BA3C26018C8}" destId="{C90374C0-4577-4177-86D7-E8468BBAFFD5}" srcOrd="1" destOrd="0" presId="urn:microsoft.com/office/officeart/2005/8/layout/radial5"/>
    <dgm:cxn modelId="{FDCF0C06-86A7-455E-BC49-5E65949AB05F}" type="presOf" srcId="{45F62EB9-0CE2-4E81-A62A-10AFCFB7B739}" destId="{500E7AAF-7D96-4C65-AE7E-FDF02B804DF2}" srcOrd="0" destOrd="0" presId="urn:microsoft.com/office/officeart/2005/8/layout/radial5"/>
    <dgm:cxn modelId="{3B006513-5071-4BDE-944C-C7E53BCADC52}" type="presOf" srcId="{45F62EB9-0CE2-4E81-A62A-10AFCFB7B739}" destId="{EE855687-2A6A-4246-BCDE-AC1CD4CF4EF5}" srcOrd="1" destOrd="0" presId="urn:microsoft.com/office/officeart/2005/8/layout/radial5"/>
    <dgm:cxn modelId="{DC80F969-DBC3-4064-9A91-FF006990ED92}" type="presOf" srcId="{6E3C381F-542E-4F6A-941B-FE9222C2E882}" destId="{2C2CE02E-7942-437C-8C76-42F23295630C}" srcOrd="0" destOrd="0" presId="urn:microsoft.com/office/officeart/2005/8/layout/radial5"/>
    <dgm:cxn modelId="{65CE9633-084F-49A2-AF50-54D478CFC4CC}" type="presOf" srcId="{4C670D23-A7C3-4B47-83D6-302411604DBA}" destId="{21AB1372-3358-46BB-8DC9-6AD59D8EA530}" srcOrd="0" destOrd="0" presId="urn:microsoft.com/office/officeart/2005/8/layout/radial5"/>
    <dgm:cxn modelId="{266ACC24-5707-4961-864B-A0983430B682}" srcId="{3DCAEAF8-03A0-4A6F-A443-0089B67F875E}" destId="{6E3C381F-542E-4F6A-941B-FE9222C2E882}" srcOrd="3" destOrd="0" parTransId="{B739C481-B3A8-4CEA-A203-2A0F41066E21}" sibTransId="{F0D66F7B-544A-4D81-9F30-F1BF59A6EEDB}"/>
    <dgm:cxn modelId="{5410AFE2-8433-4DD0-B380-FEEAA8911C1F}" type="presOf" srcId="{0DB39EF0-7F13-4936-8BA9-4892D6A36773}" destId="{97645C33-0F5F-43C3-AA8F-768D3F9A4773}" srcOrd="1" destOrd="0" presId="urn:microsoft.com/office/officeart/2005/8/layout/radial5"/>
    <dgm:cxn modelId="{5AE4FFE8-971C-4EEE-8534-E59DD14183A9}" type="presOf" srcId="{A41E75A1-C69E-44B0-B220-347E8AEFC7CB}" destId="{41622842-882E-4FFB-87D4-2D6E8C959DDE}" srcOrd="1" destOrd="0" presId="urn:microsoft.com/office/officeart/2005/8/layout/radial5"/>
    <dgm:cxn modelId="{7DC26128-DDE6-4BDC-83B4-C41480E072C1}" srcId="{3DCAEAF8-03A0-4A6F-A443-0089B67F875E}" destId="{80315A97-E0E0-4A73-AC60-F1D1E5B75B28}" srcOrd="7" destOrd="0" parTransId="{DB62F545-6193-466D-8806-6BA3C26018C8}" sibTransId="{9A309D04-7FA9-461B-8121-3631245BF449}"/>
    <dgm:cxn modelId="{ADCA4A50-E9D2-4826-8F7D-A70ECE1A4EBB}" type="presOf" srcId="{B739C481-B3A8-4CEA-A203-2A0F41066E21}" destId="{478A900E-BB14-48DD-8DE2-493706B7CE52}" srcOrd="1" destOrd="0" presId="urn:microsoft.com/office/officeart/2005/8/layout/radial5"/>
    <dgm:cxn modelId="{CF06C784-0A32-4FC6-8C13-3D43BC6923F9}" type="presOf" srcId="{CB45CA08-7177-462D-BFDB-C3188B5EC7A7}" destId="{7D8E6195-8332-487B-AAAD-F366945EA455}" srcOrd="0" destOrd="0" presId="urn:microsoft.com/office/officeart/2005/8/layout/radial5"/>
    <dgm:cxn modelId="{ED29762A-683F-46BF-8541-C80D3019462A}" srcId="{3DCAEAF8-03A0-4A6F-A443-0089B67F875E}" destId="{09B1AAE6-B325-401B-909A-A7E6A4D8D4B9}" srcOrd="2" destOrd="0" parTransId="{A41E75A1-C69E-44B0-B220-347E8AEFC7CB}" sibTransId="{7C327278-4A78-4ADC-8BAE-9D61D73DA75C}"/>
    <dgm:cxn modelId="{9AB3515D-A156-4E41-89AF-649A88B4DEDC}" srcId="{3DCAEAF8-03A0-4A6F-A443-0089B67F875E}" destId="{3FB8E5E4-6E45-4353-A6B3-03458326F7DD}" srcOrd="4" destOrd="0" parTransId="{4C670D23-A7C3-4B47-83D6-302411604DBA}" sibTransId="{1B2460F0-9805-46AF-B7E9-CDE1D326C3C2}"/>
    <dgm:cxn modelId="{0A18C32C-FB38-45E1-ABBD-10DB9A352F56}" type="presOf" srcId="{0DB39EF0-7F13-4936-8BA9-4892D6A36773}" destId="{9972504A-ED83-46A6-99AE-742B9DBB895F}" srcOrd="0" destOrd="0" presId="urn:microsoft.com/office/officeart/2005/8/layout/radial5"/>
    <dgm:cxn modelId="{018D64FE-347B-4992-BC01-649AB7DCA58C}" type="presOf" srcId="{7AB5CF09-EA39-4405-AF74-0769CB15B7E6}" destId="{94739B1C-C32A-4B81-9730-ECAFBF0F346F}" srcOrd="0" destOrd="0" presId="urn:microsoft.com/office/officeart/2005/8/layout/radial5"/>
    <dgm:cxn modelId="{369FFB56-971F-4257-BC13-9B2949366B7C}" type="presOf" srcId="{CB45CA08-7177-462D-BFDB-C3188B5EC7A7}" destId="{7B98CA1C-799F-4F18-A25B-EE641411F894}" srcOrd="1" destOrd="0" presId="urn:microsoft.com/office/officeart/2005/8/layout/radial5"/>
    <dgm:cxn modelId="{B4AD71D2-7DDD-4639-87B2-A61DB7413D1E}" type="presOf" srcId="{4C670D23-A7C3-4B47-83D6-302411604DBA}" destId="{6B332F8F-1682-49C2-B6E8-C84E9DF5940D}" srcOrd="1"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4DB0364A-8A4A-41C9-A8ED-B9A9A11B007A}" type="presOf" srcId="{3608B183-D0C1-4DF4-A30C-E908C2DCEC5B}" destId="{167A9B06-A85F-49F2-8754-E11D8FE74F94}" srcOrd="0" destOrd="0" presId="urn:microsoft.com/office/officeart/2005/8/layout/radial5"/>
    <dgm:cxn modelId="{E213EE78-37A9-4F4F-885D-55C56911236D}" type="presOf" srcId="{A41E75A1-C69E-44B0-B220-347E8AEFC7CB}" destId="{54F22498-15AD-4BD7-B63A-EC8F530A0985}" srcOrd="0" destOrd="0" presId="urn:microsoft.com/office/officeart/2005/8/layout/radial5"/>
    <dgm:cxn modelId="{C2264095-7217-40A6-9DBF-9758ADE6DEB1}" srcId="{DBF859AD-FE2A-484B-94AC-E8D2BE8A3AD4}" destId="{3DCAEAF8-03A0-4A6F-A443-0089B67F875E}" srcOrd="0" destOrd="0" parTransId="{A24BC387-6032-463C-86BD-BA9F5DE037F4}" sibTransId="{3456A0F2-AF41-45A0-8689-64C47F7022E8}"/>
    <dgm:cxn modelId="{B37AA86F-E40C-4194-88B6-9F3E8580D591}" type="presOf" srcId="{65F0E506-95EC-4DA0-8491-DDBD4B0544CE}" destId="{2E1EB619-78C3-4A67-8615-269220F7B7DB}" srcOrd="1" destOrd="0" presId="urn:microsoft.com/office/officeart/2005/8/layout/radial5"/>
    <dgm:cxn modelId="{ED011816-53D7-42B1-AFAC-82CFAF34687B}" srcId="{3DCAEAF8-03A0-4A6F-A443-0089B67F875E}" destId="{7AB5CF09-EA39-4405-AF74-0769CB15B7E6}" srcOrd="5" destOrd="0" parTransId="{CB45CA08-7177-462D-BFDB-C3188B5EC7A7}" sibTransId="{85DDBB30-CC21-43B1-B0C3-FB41F44A2740}"/>
    <dgm:cxn modelId="{4B82113D-8034-4C4D-B20A-87892551C764}" type="presOf" srcId="{3DCAEAF8-03A0-4A6F-A443-0089B67F875E}" destId="{E039B00A-254D-485A-B69B-957BAEE9D2EF}" srcOrd="0" destOrd="0" presId="urn:microsoft.com/office/officeart/2005/8/layout/radial5"/>
    <dgm:cxn modelId="{9CE49F5D-269E-462F-B6B1-76B4EC16AC34}" type="presOf" srcId="{DBF859AD-FE2A-484B-94AC-E8D2BE8A3AD4}" destId="{A5C71B22-0C87-492E-9260-2C70AD434074}" srcOrd="0" destOrd="0" presId="urn:microsoft.com/office/officeart/2005/8/layout/radial5"/>
    <dgm:cxn modelId="{75BCC6D4-C455-4BCC-8D0E-E5749D1EBBEE}" srcId="{3DCAEAF8-03A0-4A6F-A443-0089B67F875E}" destId="{3608B183-D0C1-4DF4-A30C-E908C2DCEC5B}" srcOrd="6" destOrd="0" parTransId="{0DB39EF0-7F13-4936-8BA9-4892D6A36773}" sibTransId="{AC2BDBE2-AA83-4192-B397-92CBB67FD50A}"/>
    <dgm:cxn modelId="{99C5A412-C7DC-49EB-AF02-22C16DE729AB}" srcId="{3DCAEAF8-03A0-4A6F-A443-0089B67F875E}" destId="{76131FD4-ED19-4536-953A-D6E56C221D1B}" srcOrd="0" destOrd="0" parTransId="{45F62EB9-0CE2-4E81-A62A-10AFCFB7B739}" sibTransId="{110E5341-B784-4322-BB89-B3C349DAB5D9}"/>
    <dgm:cxn modelId="{5995D25C-0A4A-4D4E-865A-97024BB619A9}" type="presOf" srcId="{80315A97-E0E0-4A73-AC60-F1D1E5B75B28}" destId="{9BB09D07-0B23-40E6-88AF-B5C095DEC56B}" srcOrd="0" destOrd="0" presId="urn:microsoft.com/office/officeart/2005/8/layout/radial5"/>
    <dgm:cxn modelId="{50E2B939-A002-4DE7-9538-29835BE8B829}" type="presOf" srcId="{76131FD4-ED19-4536-953A-D6E56C221D1B}" destId="{D3CCF524-0F1B-47D8-A96F-47B56F1379D9}" srcOrd="0" destOrd="0" presId="urn:microsoft.com/office/officeart/2005/8/layout/radial5"/>
    <dgm:cxn modelId="{C53BE1A2-06A3-4BA2-98DE-6329C02815FB}" type="presOf" srcId="{65F0E506-95EC-4DA0-8491-DDBD4B0544CE}" destId="{DF79FF08-56F7-489E-8919-B0573B564642}" srcOrd="0" destOrd="0" presId="urn:microsoft.com/office/officeart/2005/8/layout/radial5"/>
    <dgm:cxn modelId="{19E3BA64-A716-4CA2-9C06-E358D38A1AEA}" type="presOf" srcId="{3FB8E5E4-6E45-4353-A6B3-03458326F7DD}" destId="{5DD5CE1D-8B55-4C75-9A88-093D15BAFDF9}" srcOrd="0" destOrd="0" presId="urn:microsoft.com/office/officeart/2005/8/layout/radial5"/>
    <dgm:cxn modelId="{8F26C335-16A0-4649-92EB-2A1FCA0E1247}" type="presOf" srcId="{E326B2AE-FA24-4FAB-AAD0-F9CA40B50A89}" destId="{15263D52-C4B1-4ECA-AF09-0C3AE4D16A06}" srcOrd="0" destOrd="0" presId="urn:microsoft.com/office/officeart/2005/8/layout/radial5"/>
    <dgm:cxn modelId="{8A2E996A-88F4-470A-91B3-C1C2D6025596}" type="presOf" srcId="{B739C481-B3A8-4CEA-A203-2A0F41066E21}" destId="{C9B65FD8-8951-422C-B45A-6D2B624B1A45}" srcOrd="0" destOrd="0" presId="urn:microsoft.com/office/officeart/2005/8/layout/radial5"/>
    <dgm:cxn modelId="{A98B52EE-8054-4683-8CB2-BC1AE8FF12B7}" type="presOf" srcId="{DB62F545-6193-466D-8806-6BA3C26018C8}" destId="{F6AE602F-1F2E-4D68-8B27-E1A45E03838E}" srcOrd="0" destOrd="0" presId="urn:microsoft.com/office/officeart/2005/8/layout/radial5"/>
    <dgm:cxn modelId="{95172B84-A8FA-43A6-B855-090B0A4D8E33}" type="presParOf" srcId="{A5C71B22-0C87-492E-9260-2C70AD434074}" destId="{E039B00A-254D-485A-B69B-957BAEE9D2EF}" srcOrd="0" destOrd="0" presId="urn:microsoft.com/office/officeart/2005/8/layout/radial5"/>
    <dgm:cxn modelId="{6FF21D1B-1FA1-43DF-9AE6-A39B9E86A5FA}" type="presParOf" srcId="{A5C71B22-0C87-492E-9260-2C70AD434074}" destId="{500E7AAF-7D96-4C65-AE7E-FDF02B804DF2}" srcOrd="1" destOrd="0" presId="urn:microsoft.com/office/officeart/2005/8/layout/radial5"/>
    <dgm:cxn modelId="{4841775F-86F5-48BC-9841-241752161860}" type="presParOf" srcId="{500E7AAF-7D96-4C65-AE7E-FDF02B804DF2}" destId="{EE855687-2A6A-4246-BCDE-AC1CD4CF4EF5}" srcOrd="0" destOrd="0" presId="urn:microsoft.com/office/officeart/2005/8/layout/radial5"/>
    <dgm:cxn modelId="{343EEABF-DCE6-4A97-B226-88A93142943B}" type="presParOf" srcId="{A5C71B22-0C87-492E-9260-2C70AD434074}" destId="{D3CCF524-0F1B-47D8-A96F-47B56F1379D9}" srcOrd="2" destOrd="0" presId="urn:microsoft.com/office/officeart/2005/8/layout/radial5"/>
    <dgm:cxn modelId="{941042CA-1E21-4EC7-8DE1-71DDC23D0DF8}" type="presParOf" srcId="{A5C71B22-0C87-492E-9260-2C70AD434074}" destId="{DF79FF08-56F7-489E-8919-B0573B564642}" srcOrd="3" destOrd="0" presId="urn:microsoft.com/office/officeart/2005/8/layout/radial5"/>
    <dgm:cxn modelId="{2CDD0E2A-B620-4874-8EBD-9ED069122F4C}" type="presParOf" srcId="{DF79FF08-56F7-489E-8919-B0573B564642}" destId="{2E1EB619-78C3-4A67-8615-269220F7B7DB}" srcOrd="0" destOrd="0" presId="urn:microsoft.com/office/officeart/2005/8/layout/radial5"/>
    <dgm:cxn modelId="{D8313983-A823-4B59-BFCC-B7262306BBE8}" type="presParOf" srcId="{A5C71B22-0C87-492E-9260-2C70AD434074}" destId="{15263D52-C4B1-4ECA-AF09-0C3AE4D16A06}" srcOrd="4" destOrd="0" presId="urn:microsoft.com/office/officeart/2005/8/layout/radial5"/>
    <dgm:cxn modelId="{6D454163-2B37-4DFF-811E-3463C430717C}" type="presParOf" srcId="{A5C71B22-0C87-492E-9260-2C70AD434074}" destId="{54F22498-15AD-4BD7-B63A-EC8F530A0985}" srcOrd="5" destOrd="0" presId="urn:microsoft.com/office/officeart/2005/8/layout/radial5"/>
    <dgm:cxn modelId="{6C77994F-3B26-4AC7-8C3B-5A8B0531ACCE}" type="presParOf" srcId="{54F22498-15AD-4BD7-B63A-EC8F530A0985}" destId="{41622842-882E-4FFB-87D4-2D6E8C959DDE}" srcOrd="0" destOrd="0" presId="urn:microsoft.com/office/officeart/2005/8/layout/radial5"/>
    <dgm:cxn modelId="{FEE4974C-6A08-4948-AF95-22EE8FED4EA6}" type="presParOf" srcId="{A5C71B22-0C87-492E-9260-2C70AD434074}" destId="{BC28C4BB-E351-49C3-8C7B-35D3E1C825B6}" srcOrd="6" destOrd="0" presId="urn:microsoft.com/office/officeart/2005/8/layout/radial5"/>
    <dgm:cxn modelId="{19EDEFBC-97D6-4F5D-A28A-47769C218830}" type="presParOf" srcId="{A5C71B22-0C87-492E-9260-2C70AD434074}" destId="{C9B65FD8-8951-422C-B45A-6D2B624B1A45}" srcOrd="7" destOrd="0" presId="urn:microsoft.com/office/officeart/2005/8/layout/radial5"/>
    <dgm:cxn modelId="{95D71392-689C-4915-AB85-FC28FA1FA718}" type="presParOf" srcId="{C9B65FD8-8951-422C-B45A-6D2B624B1A45}" destId="{478A900E-BB14-48DD-8DE2-493706B7CE52}" srcOrd="0" destOrd="0" presId="urn:microsoft.com/office/officeart/2005/8/layout/radial5"/>
    <dgm:cxn modelId="{16B27812-A89F-4761-AE8E-D67BF90EBC74}" type="presParOf" srcId="{A5C71B22-0C87-492E-9260-2C70AD434074}" destId="{2C2CE02E-7942-437C-8C76-42F23295630C}" srcOrd="8" destOrd="0" presId="urn:microsoft.com/office/officeart/2005/8/layout/radial5"/>
    <dgm:cxn modelId="{10A371EA-0F64-4880-BCBE-AB35A2B3DEE8}" type="presParOf" srcId="{A5C71B22-0C87-492E-9260-2C70AD434074}" destId="{21AB1372-3358-46BB-8DC9-6AD59D8EA530}" srcOrd="9" destOrd="0" presId="urn:microsoft.com/office/officeart/2005/8/layout/radial5"/>
    <dgm:cxn modelId="{6A394831-3253-4706-AAA5-630BE4822A91}" type="presParOf" srcId="{21AB1372-3358-46BB-8DC9-6AD59D8EA530}" destId="{6B332F8F-1682-49C2-B6E8-C84E9DF5940D}" srcOrd="0" destOrd="0" presId="urn:microsoft.com/office/officeart/2005/8/layout/radial5"/>
    <dgm:cxn modelId="{33F105C6-8211-4A38-9B39-A19EB1938276}" type="presParOf" srcId="{A5C71B22-0C87-492E-9260-2C70AD434074}" destId="{5DD5CE1D-8B55-4C75-9A88-093D15BAFDF9}" srcOrd="10" destOrd="0" presId="urn:microsoft.com/office/officeart/2005/8/layout/radial5"/>
    <dgm:cxn modelId="{BD62E7B8-7B33-4389-B430-02BC9F7F3A5C}" type="presParOf" srcId="{A5C71B22-0C87-492E-9260-2C70AD434074}" destId="{7D8E6195-8332-487B-AAAD-F366945EA455}" srcOrd="11" destOrd="0" presId="urn:microsoft.com/office/officeart/2005/8/layout/radial5"/>
    <dgm:cxn modelId="{5004A496-3D43-446A-A7A5-4E527D4F97A0}" type="presParOf" srcId="{7D8E6195-8332-487B-AAAD-F366945EA455}" destId="{7B98CA1C-799F-4F18-A25B-EE641411F894}" srcOrd="0" destOrd="0" presId="urn:microsoft.com/office/officeart/2005/8/layout/radial5"/>
    <dgm:cxn modelId="{A051D012-B537-4A0B-97C6-9DE5AF47EAB0}" type="presParOf" srcId="{A5C71B22-0C87-492E-9260-2C70AD434074}" destId="{94739B1C-C32A-4B81-9730-ECAFBF0F346F}" srcOrd="12" destOrd="0" presId="urn:microsoft.com/office/officeart/2005/8/layout/radial5"/>
    <dgm:cxn modelId="{9BAB7B97-2C19-4EB5-A50B-C7023732296B}" type="presParOf" srcId="{A5C71B22-0C87-492E-9260-2C70AD434074}" destId="{9972504A-ED83-46A6-99AE-742B9DBB895F}" srcOrd="13" destOrd="0" presId="urn:microsoft.com/office/officeart/2005/8/layout/radial5"/>
    <dgm:cxn modelId="{1A0F0CA9-76AB-42B4-9C0A-9559DDE856A4}" type="presParOf" srcId="{9972504A-ED83-46A6-99AE-742B9DBB895F}" destId="{97645C33-0F5F-43C3-AA8F-768D3F9A4773}" srcOrd="0" destOrd="0" presId="urn:microsoft.com/office/officeart/2005/8/layout/radial5"/>
    <dgm:cxn modelId="{B7D53AED-C778-4244-8606-AF2E5F93FB84}" type="presParOf" srcId="{A5C71B22-0C87-492E-9260-2C70AD434074}" destId="{167A9B06-A85F-49F2-8754-E11D8FE74F94}" srcOrd="14" destOrd="0" presId="urn:microsoft.com/office/officeart/2005/8/layout/radial5"/>
    <dgm:cxn modelId="{F9490683-0176-4AB4-BC42-B138E81C67FF}" type="presParOf" srcId="{A5C71B22-0C87-492E-9260-2C70AD434074}" destId="{F6AE602F-1F2E-4D68-8B27-E1A45E03838E}" srcOrd="15" destOrd="0" presId="urn:microsoft.com/office/officeart/2005/8/layout/radial5"/>
    <dgm:cxn modelId="{9F51BFE8-8DDD-4D6B-8C7B-AD0293609DA0}" type="presParOf" srcId="{F6AE602F-1F2E-4D68-8B27-E1A45E03838E}" destId="{C90374C0-4577-4177-86D7-E8468BBAFFD5}" srcOrd="0" destOrd="0" presId="urn:microsoft.com/office/officeart/2005/8/layout/radial5"/>
    <dgm:cxn modelId="{7B1B1775-6017-4A87-980A-4E03D8A87225}" type="presParOf" srcId="{A5C71B22-0C87-492E-9260-2C70AD434074}" destId="{9BB09D07-0B23-40E6-88AF-B5C095DEC56B}" srcOrd="16" destOrd="0" presId="urn:microsoft.com/office/officeart/2005/8/layout/radial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a:scene3d>
          <a:camera prst="perspectiveRelaxed">
            <a:rot lat="19149996" lon="20104178" rev="1577324"/>
          </a:camera>
          <a:lightRig rig="balanced" dir="t"/>
          <a:backdrop>
            <a:anchor x="0" y="0" z="-210000"/>
            <a:norm dx="0" dy="0" dz="914400"/>
            <a:up dx="0" dy="914400" dz="0"/>
          </a:backdrop>
        </a:scene3d>
      </dgm:spPr>
      <dgm:t>
        <a:bodyPr/>
        <a:lstStyle/>
        <a:p>
          <a:endParaRPr lang="fr-FR"/>
        </a:p>
      </dgm:t>
    </dgm:pt>
    <dgm:pt modelId="{3DCAEAF8-03A0-4A6F-A443-0089B67F875E}">
      <dgm:prSet phldrT="[Texte]" custT="1"/>
      <dgm:spPr>
        <a:solidFill>
          <a:srgbClr val="7030A0"/>
        </a:solidFill>
      </dgm:spPr>
      <dgm:t>
        <a:bodyPr lIns="0" tIns="0" rIns="0" bIns="0">
          <a:sp3d extrusionH="28000" prstMaterial="matte"/>
        </a:bodyPr>
        <a:lstStyle/>
        <a:p>
          <a:r>
            <a:rPr lang="fr-FR" sz="2400" b="1" spc="-150" smtClean="0">
              <a:effectLst>
                <a:outerShdw blurRad="38100" dist="38100" dir="2700000" algn="tl">
                  <a:srgbClr val="000000">
                    <a:alpha val="43137"/>
                  </a:srgbClr>
                </a:outerShdw>
              </a:effectLst>
              <a:latin typeface="Calibri" pitchFamily="34" charset="0"/>
            </a:rPr>
            <a:t>Réalisation prototype</a:t>
          </a:r>
          <a:endParaRPr lang="fr-FR" sz="24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solidFill>
          <a:schemeClr val="accent3"/>
        </a:solidFill>
        <a:ln>
          <a:noFill/>
        </a:ln>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Etude de cas</a:t>
          </a:r>
          <a:endParaRPr lang="fr-FR" sz="28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6E3C381F-542E-4F6A-941B-FE9222C2E882}">
      <dgm:prSet phldrT="[Texte]" custT="1"/>
      <dgm:spPr>
        <a:ln>
          <a:noFill/>
        </a:ln>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banc d’essai</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AB5CF09-EA39-4405-AF74-0769CB15B7E6}">
      <dgm:prSet phldrT="[Texte]" custT="1"/>
      <dgm:spPr>
        <a:solidFill>
          <a:srgbClr val="FFC000"/>
        </a:solidFill>
        <a:ln>
          <a:noFill/>
        </a:ln>
      </dgm:spPr>
      <dgm:t>
        <a:bodyPr lIns="0" tIns="0" rIns="0" bIns="0">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Démarche de projet</a:t>
          </a:r>
          <a:endParaRPr lang="fr-FR" sz="2400" b="1" spc="-150" dirty="0">
            <a:effectLst>
              <a:outerShdw blurRad="38100" dist="38100" dir="2700000" algn="tl">
                <a:srgbClr val="000000">
                  <a:alpha val="43137"/>
                </a:srgbClr>
              </a:outerShdw>
            </a:effectLst>
            <a:latin typeface="Calibri" pitchFamily="34" charset="0"/>
          </a:endParaRPr>
        </a:p>
      </dgm:t>
    </dgm:pt>
    <dgm:pt modelId="{CB45CA08-7177-462D-BFDB-C3188B5EC7A7}" type="parTrans" cxnId="{ED011816-53D7-42B1-AFAC-82CFAF34687B}">
      <dgm:prSet/>
      <dgm:spPr>
        <a:solidFill>
          <a:srgbClr val="FFC000"/>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85DDBB30-CC21-43B1-B0C3-FB41F44A2740}" type="sibTrans" cxnId="{ED011816-53D7-42B1-AFAC-82CFAF34687B}">
      <dgm:prSet/>
      <dgm:spPr/>
      <dgm:t>
        <a:bodyPr/>
        <a:lstStyle/>
        <a:p>
          <a:endParaRPr lang="fr-FR" sz="2000">
            <a:latin typeface="Calibri" pitchFamily="34" charset="0"/>
          </a:endParaRPr>
        </a:p>
      </dgm:t>
    </dgm:pt>
    <dgm:pt modelId="{3608B183-D0C1-4DF4-A30C-E908C2DCEC5B}">
      <dgm:prSet phldrT="[Texte]" custT="1"/>
      <dgm:spPr>
        <a:solidFill>
          <a:schemeClr val="bg2">
            <a:lumMod val="50000"/>
          </a:schemeClr>
        </a:solidFill>
        <a:ln>
          <a:noFill/>
        </a:ln>
      </dgm:spPr>
      <dgm:t>
        <a:bodyPr>
          <a:sp3d extrusionH="28000" prstMaterial="matte"/>
        </a:bodyPr>
        <a:lstStyle/>
        <a:p>
          <a:r>
            <a:rPr lang="fr-FR" sz="2000" b="1" spc="-150" dirty="0" smtClean="0">
              <a:effectLst>
                <a:outerShdw blurRad="38100" dist="38100" dir="2700000" algn="tl">
                  <a:srgbClr val="000000">
                    <a:alpha val="43137"/>
                  </a:srgbClr>
                </a:outerShdw>
              </a:effectLst>
              <a:latin typeface="Calibri" pitchFamily="34" charset="0"/>
            </a:rPr>
            <a:t>La réalisation du prototype</a:t>
          </a:r>
          <a:endParaRPr lang="fr-FR" sz="2000" b="1" spc="-150" dirty="0">
            <a:effectLst>
              <a:outerShdw blurRad="38100" dist="38100" dir="2700000" algn="tl">
                <a:srgbClr val="000000">
                  <a:alpha val="43137"/>
                </a:srgbClr>
              </a:outerShdw>
            </a:effectLst>
            <a:latin typeface="Calibri" pitchFamily="34" charset="0"/>
          </a:endParaRPr>
        </a:p>
      </dgm:t>
    </dgm:pt>
    <dgm:pt modelId="{0DB39EF0-7F13-4936-8BA9-4892D6A36773}" type="parTrans" cxnId="{75BCC6D4-C455-4BCC-8D0E-E5749D1EBBEE}">
      <dgm:prSet/>
      <dgm:spPr>
        <a:solidFill>
          <a:schemeClr val="bg2">
            <a:lumMod val="50000"/>
          </a:schemeClr>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AC2BDBE2-AA83-4192-B397-92CBB67FD50A}" type="sibTrans" cxnId="{75BCC6D4-C455-4BCC-8D0E-E5749D1EBBEE}">
      <dgm:prSet/>
      <dgm:spPr/>
      <dgm:t>
        <a:bodyPr/>
        <a:lstStyle/>
        <a:p>
          <a:endParaRPr lang="fr-FR" sz="2000">
            <a:latin typeface="Calibri" pitchFamily="34" charset="0"/>
          </a:endParaRPr>
        </a:p>
      </dgm:t>
    </dgm:pt>
    <dgm:pt modelId="{76131FD4-ED19-4536-953A-D6E56C221D1B}">
      <dgm:prSet phldrT="[Texte]" custT="1"/>
      <dgm:spPr>
        <a:ln>
          <a:noFill/>
        </a:ln>
      </dgm:spPr>
      <dgm:t>
        <a:bodyPr>
          <a:sp3d extrusionH="28000" prstMaterial="matte"/>
        </a:bodyPr>
        <a:lstStyle/>
        <a:p>
          <a:r>
            <a:rPr lang="fr-FR" sz="2800" b="1" dirty="0" smtClean="0">
              <a:effectLst>
                <a:outerShdw blurRad="38100" dist="38100" dir="2700000" algn="tl">
                  <a:srgbClr val="000000">
                    <a:alpha val="43137"/>
                  </a:srgbClr>
                </a:outerShdw>
              </a:effectLst>
              <a:latin typeface="Calibri" pitchFamily="34" charset="0"/>
            </a:rPr>
            <a:t>Cours</a:t>
          </a:r>
          <a:endParaRPr lang="fr-FR" sz="28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Analyse comporte mentale</a:t>
          </a:r>
          <a:endParaRPr lang="fr-FR" sz="2400" b="1" spc="-150"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solidFill>
          <a:schemeClr val="accent4"/>
        </a:solidFill>
        <a:ln>
          <a:noFill/>
        </a:ln>
      </dgm:spPr>
      <dgm:t>
        <a:bodyPr lIns="0" rIns="0">
          <a:sp3d extrusionH="28000" prstMaterial="matte"/>
        </a:bodyPr>
        <a:lstStyle/>
        <a:p>
          <a:r>
            <a:rPr lang="fr-FR" sz="2000" b="1" spc="-150" dirty="0" smtClean="0">
              <a:effectLst>
                <a:outerShdw blurRad="38100" dist="38100" dir="2700000" algn="tl">
                  <a:srgbClr val="000000">
                    <a:alpha val="43137"/>
                  </a:srgbClr>
                </a:outerShdw>
              </a:effectLst>
              <a:latin typeface="Calibri" pitchFamily="34" charset="0"/>
            </a:rPr>
            <a:t>Exposés soutenance</a:t>
          </a:r>
          <a:endParaRPr lang="fr-FR" sz="2000" b="1" spc="-150"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olidFill>
          <a:srgbClr val="8064A2"/>
        </a:solidFill>
        <a:scene3d>
          <a:camera prst="perspectiveRelaxed">
            <a:rot lat="19149996" lon="20104178" rev="1577324"/>
          </a:camera>
          <a:lightRig rig="balanced" dir="t"/>
          <a:backdrop>
            <a:anchor x="0" y="0" z="-210000"/>
            <a:norm dx="0" dy="0" dz="914400"/>
            <a:up dx="0" dy="914400" dz="0"/>
          </a:backdrop>
        </a:scene3d>
        <a:sp3d prstMaterial="matte">
          <a:bevelT h="171450"/>
        </a:sp3d>
      </dgm:spPr>
      <dgm:t>
        <a:bodyPr/>
        <a:lstStyle/>
        <a:p>
          <a:endParaRPr lang="fr-FR" sz="2000"/>
        </a:p>
      </dgm:t>
    </dgm:pt>
    <dgm:pt modelId="{9A309D04-7FA9-461B-8121-3631245BF449}" type="sibTrans" cxnId="{7DC26128-DDE6-4BDC-83B4-C41480E072C1}">
      <dgm:prSet/>
      <dgm:spPr/>
      <dgm:t>
        <a:bodyPr/>
        <a:lstStyle/>
        <a:p>
          <a:endParaRPr lang="fr-FR" sz="2000">
            <a:solidFill>
              <a:srgbClr val="002060"/>
            </a:solidFill>
          </a:endParaRPr>
        </a:p>
      </dgm:t>
    </dgm:pt>
    <dgm:pt modelId="{A5C71B22-0C87-492E-9260-2C70AD434074}"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E039B00A-254D-485A-B69B-957BAEE9D2EF}" type="pres">
      <dgm:prSet presAssocID="{3DCAEAF8-03A0-4A6F-A443-0089B67F875E}" presName="centerShape" presStyleLbl="node0" presStyleIdx="0" presStyleCnt="1" custLinFactNeighborX="1890" custLinFactNeighborY="1079"/>
      <dgm:spPr/>
      <dgm:t>
        <a:bodyPr/>
        <a:lstStyle/>
        <a:p>
          <a:endParaRPr lang="fr-FR"/>
        </a:p>
      </dgm:t>
    </dgm:pt>
    <dgm:pt modelId="{500E7AAF-7D96-4C65-AE7E-FDF02B804DF2}" type="pres">
      <dgm:prSet presAssocID="{45F62EB9-0CE2-4E81-A62A-10AFCFB7B739}" presName="parTrans" presStyleLbl="sibTrans2D1" presStyleIdx="0" presStyleCnt="7"/>
      <dgm:spPr/>
      <dgm:t>
        <a:bodyPr/>
        <a:lstStyle/>
        <a:p>
          <a:endParaRPr lang="fr-FR"/>
        </a:p>
      </dgm:t>
    </dgm:pt>
    <dgm:pt modelId="{EE855687-2A6A-4246-BCDE-AC1CD4CF4EF5}" type="pres">
      <dgm:prSet presAssocID="{45F62EB9-0CE2-4E81-A62A-10AFCFB7B739}" presName="connectorText" presStyleLbl="sibTrans2D1" presStyleIdx="0" presStyleCnt="7"/>
      <dgm:spPr/>
      <dgm:t>
        <a:bodyPr/>
        <a:lstStyle/>
        <a:p>
          <a:endParaRPr lang="fr-FR"/>
        </a:p>
      </dgm:t>
    </dgm:pt>
    <dgm:pt modelId="{D3CCF524-0F1B-47D8-A96F-47B56F1379D9}" type="pres">
      <dgm:prSet presAssocID="{76131FD4-ED19-4536-953A-D6E56C221D1B}" presName="node" presStyleLbl="node1" presStyleIdx="0" presStyleCnt="7">
        <dgm:presLayoutVars>
          <dgm:bulletEnabled val="1"/>
        </dgm:presLayoutVars>
      </dgm:prSet>
      <dgm:spPr/>
      <dgm:t>
        <a:bodyPr/>
        <a:lstStyle/>
        <a:p>
          <a:endParaRPr lang="fr-FR"/>
        </a:p>
      </dgm:t>
    </dgm:pt>
    <dgm:pt modelId="{DF79FF08-56F7-489E-8919-B0573B564642}" type="pres">
      <dgm:prSet presAssocID="{65F0E506-95EC-4DA0-8491-DDBD4B0544CE}" presName="parTrans" presStyleLbl="sibTrans2D1" presStyleIdx="1" presStyleCnt="7"/>
      <dgm:spPr/>
      <dgm:t>
        <a:bodyPr/>
        <a:lstStyle/>
        <a:p>
          <a:endParaRPr lang="fr-FR"/>
        </a:p>
      </dgm:t>
    </dgm:pt>
    <dgm:pt modelId="{2E1EB619-78C3-4A67-8615-269220F7B7DB}" type="pres">
      <dgm:prSet presAssocID="{65F0E506-95EC-4DA0-8491-DDBD4B0544CE}" presName="connectorText" presStyleLbl="sibTrans2D1" presStyleIdx="1" presStyleCnt="7"/>
      <dgm:spPr/>
      <dgm:t>
        <a:bodyPr/>
        <a:lstStyle/>
        <a:p>
          <a:endParaRPr lang="fr-FR"/>
        </a:p>
      </dgm:t>
    </dgm:pt>
    <dgm:pt modelId="{15263D52-C4B1-4ECA-AF09-0C3AE4D16A06}" type="pres">
      <dgm:prSet presAssocID="{E326B2AE-FA24-4FAB-AAD0-F9CA40B50A89}" presName="node" presStyleLbl="node1" presStyleIdx="1" presStyleCnt="7">
        <dgm:presLayoutVars>
          <dgm:bulletEnabled val="1"/>
        </dgm:presLayoutVars>
      </dgm:prSet>
      <dgm:spPr/>
      <dgm:t>
        <a:bodyPr/>
        <a:lstStyle/>
        <a:p>
          <a:endParaRPr lang="fr-FR"/>
        </a:p>
      </dgm:t>
    </dgm:pt>
    <dgm:pt modelId="{C9B65FD8-8951-422C-B45A-6D2B624B1A45}" type="pres">
      <dgm:prSet presAssocID="{B739C481-B3A8-4CEA-A203-2A0F41066E21}" presName="parTrans" presStyleLbl="sibTrans2D1" presStyleIdx="2" presStyleCnt="7"/>
      <dgm:spPr/>
      <dgm:t>
        <a:bodyPr/>
        <a:lstStyle/>
        <a:p>
          <a:endParaRPr lang="fr-FR"/>
        </a:p>
      </dgm:t>
    </dgm:pt>
    <dgm:pt modelId="{478A900E-BB14-48DD-8DE2-493706B7CE52}" type="pres">
      <dgm:prSet presAssocID="{B739C481-B3A8-4CEA-A203-2A0F41066E21}" presName="connectorText" presStyleLbl="sibTrans2D1" presStyleIdx="2" presStyleCnt="7"/>
      <dgm:spPr/>
      <dgm:t>
        <a:bodyPr/>
        <a:lstStyle/>
        <a:p>
          <a:endParaRPr lang="fr-FR"/>
        </a:p>
      </dgm:t>
    </dgm:pt>
    <dgm:pt modelId="{2C2CE02E-7942-437C-8C76-42F23295630C}" type="pres">
      <dgm:prSet presAssocID="{6E3C381F-542E-4F6A-941B-FE9222C2E882}" presName="node" presStyleLbl="node1" presStyleIdx="2" presStyleCnt="7">
        <dgm:presLayoutVars>
          <dgm:bulletEnabled val="1"/>
        </dgm:presLayoutVars>
      </dgm:prSet>
      <dgm:spPr/>
      <dgm:t>
        <a:bodyPr/>
        <a:lstStyle/>
        <a:p>
          <a:endParaRPr lang="fr-FR"/>
        </a:p>
      </dgm:t>
    </dgm:pt>
    <dgm:pt modelId="{21AB1372-3358-46BB-8DC9-6AD59D8EA530}" type="pres">
      <dgm:prSet presAssocID="{4C670D23-A7C3-4B47-83D6-302411604DBA}" presName="parTrans" presStyleLbl="sibTrans2D1" presStyleIdx="3" presStyleCnt="7"/>
      <dgm:spPr/>
      <dgm:t>
        <a:bodyPr/>
        <a:lstStyle/>
        <a:p>
          <a:endParaRPr lang="fr-FR"/>
        </a:p>
      </dgm:t>
    </dgm:pt>
    <dgm:pt modelId="{6B332F8F-1682-49C2-B6E8-C84E9DF5940D}" type="pres">
      <dgm:prSet presAssocID="{4C670D23-A7C3-4B47-83D6-302411604DBA}" presName="connectorText" presStyleLbl="sibTrans2D1" presStyleIdx="3" presStyleCnt="7"/>
      <dgm:spPr/>
      <dgm:t>
        <a:bodyPr/>
        <a:lstStyle/>
        <a:p>
          <a:endParaRPr lang="fr-FR"/>
        </a:p>
      </dgm:t>
    </dgm:pt>
    <dgm:pt modelId="{5DD5CE1D-8B55-4C75-9A88-093D15BAFDF9}" type="pres">
      <dgm:prSet presAssocID="{3FB8E5E4-6E45-4353-A6B3-03458326F7DD}" presName="node" presStyleLbl="node1" presStyleIdx="3" presStyleCnt="7">
        <dgm:presLayoutVars>
          <dgm:bulletEnabled val="1"/>
        </dgm:presLayoutVars>
      </dgm:prSet>
      <dgm:spPr/>
      <dgm:t>
        <a:bodyPr/>
        <a:lstStyle/>
        <a:p>
          <a:endParaRPr lang="fr-FR"/>
        </a:p>
      </dgm:t>
    </dgm:pt>
    <dgm:pt modelId="{7D8E6195-8332-487B-AAAD-F366945EA455}" type="pres">
      <dgm:prSet presAssocID="{CB45CA08-7177-462D-BFDB-C3188B5EC7A7}" presName="parTrans" presStyleLbl="sibTrans2D1" presStyleIdx="4" presStyleCnt="7"/>
      <dgm:spPr/>
      <dgm:t>
        <a:bodyPr/>
        <a:lstStyle/>
        <a:p>
          <a:endParaRPr lang="fr-FR"/>
        </a:p>
      </dgm:t>
    </dgm:pt>
    <dgm:pt modelId="{7B98CA1C-799F-4F18-A25B-EE641411F894}" type="pres">
      <dgm:prSet presAssocID="{CB45CA08-7177-462D-BFDB-C3188B5EC7A7}" presName="connectorText" presStyleLbl="sibTrans2D1" presStyleIdx="4" presStyleCnt="7"/>
      <dgm:spPr/>
      <dgm:t>
        <a:bodyPr/>
        <a:lstStyle/>
        <a:p>
          <a:endParaRPr lang="fr-FR"/>
        </a:p>
      </dgm:t>
    </dgm:pt>
    <dgm:pt modelId="{94739B1C-C32A-4B81-9730-ECAFBF0F346F}" type="pres">
      <dgm:prSet presAssocID="{7AB5CF09-EA39-4405-AF74-0769CB15B7E6}" presName="node" presStyleLbl="node1" presStyleIdx="4" presStyleCnt="7">
        <dgm:presLayoutVars>
          <dgm:bulletEnabled val="1"/>
        </dgm:presLayoutVars>
      </dgm:prSet>
      <dgm:spPr/>
      <dgm:t>
        <a:bodyPr/>
        <a:lstStyle/>
        <a:p>
          <a:endParaRPr lang="fr-FR"/>
        </a:p>
      </dgm:t>
    </dgm:pt>
    <dgm:pt modelId="{9972504A-ED83-46A6-99AE-742B9DBB895F}" type="pres">
      <dgm:prSet presAssocID="{0DB39EF0-7F13-4936-8BA9-4892D6A36773}" presName="parTrans" presStyleLbl="sibTrans2D1" presStyleIdx="5" presStyleCnt="7"/>
      <dgm:spPr/>
      <dgm:t>
        <a:bodyPr/>
        <a:lstStyle/>
        <a:p>
          <a:endParaRPr lang="fr-FR"/>
        </a:p>
      </dgm:t>
    </dgm:pt>
    <dgm:pt modelId="{97645C33-0F5F-43C3-AA8F-768D3F9A4773}" type="pres">
      <dgm:prSet presAssocID="{0DB39EF0-7F13-4936-8BA9-4892D6A36773}" presName="connectorText" presStyleLbl="sibTrans2D1" presStyleIdx="5" presStyleCnt="7"/>
      <dgm:spPr/>
      <dgm:t>
        <a:bodyPr/>
        <a:lstStyle/>
        <a:p>
          <a:endParaRPr lang="fr-FR"/>
        </a:p>
      </dgm:t>
    </dgm:pt>
    <dgm:pt modelId="{167A9B06-A85F-49F2-8754-E11D8FE74F94}" type="pres">
      <dgm:prSet presAssocID="{3608B183-D0C1-4DF4-A30C-E908C2DCEC5B}" presName="node" presStyleLbl="node1" presStyleIdx="5" presStyleCnt="7">
        <dgm:presLayoutVars>
          <dgm:bulletEnabled val="1"/>
        </dgm:presLayoutVars>
      </dgm:prSet>
      <dgm:spPr/>
      <dgm:t>
        <a:bodyPr/>
        <a:lstStyle/>
        <a:p>
          <a:endParaRPr lang="fr-FR"/>
        </a:p>
      </dgm:t>
    </dgm:pt>
    <dgm:pt modelId="{F6AE602F-1F2E-4D68-8B27-E1A45E03838E}" type="pres">
      <dgm:prSet presAssocID="{DB62F545-6193-466D-8806-6BA3C26018C8}" presName="parTrans" presStyleLbl="sibTrans2D1" presStyleIdx="6" presStyleCnt="7"/>
      <dgm:spPr/>
      <dgm:t>
        <a:bodyPr/>
        <a:lstStyle/>
        <a:p>
          <a:endParaRPr lang="fr-FR"/>
        </a:p>
      </dgm:t>
    </dgm:pt>
    <dgm:pt modelId="{C90374C0-4577-4177-86D7-E8468BBAFFD5}" type="pres">
      <dgm:prSet presAssocID="{DB62F545-6193-466D-8806-6BA3C26018C8}" presName="connectorText" presStyleLbl="sibTrans2D1" presStyleIdx="6" presStyleCnt="7"/>
      <dgm:spPr/>
      <dgm:t>
        <a:bodyPr/>
        <a:lstStyle/>
        <a:p>
          <a:endParaRPr lang="fr-FR"/>
        </a:p>
      </dgm:t>
    </dgm:pt>
    <dgm:pt modelId="{9BB09D07-0B23-40E6-88AF-B5C095DEC56B}" type="pres">
      <dgm:prSet presAssocID="{80315A97-E0E0-4A73-AC60-F1D1E5B75B28}" presName="node" presStyleLbl="node1" presStyleIdx="6" presStyleCnt="7">
        <dgm:presLayoutVars>
          <dgm:bulletEnabled val="1"/>
        </dgm:presLayoutVars>
      </dgm:prSet>
      <dgm:spPr/>
      <dgm:t>
        <a:bodyPr/>
        <a:lstStyle/>
        <a:p>
          <a:endParaRPr lang="fr-FR"/>
        </a:p>
      </dgm:t>
    </dgm:pt>
  </dgm:ptLst>
  <dgm:cxnLst>
    <dgm:cxn modelId="{9B652406-1D62-41E1-BAD7-70AF9D9E6192}" type="presOf" srcId="{76131FD4-ED19-4536-953A-D6E56C221D1B}" destId="{D3CCF524-0F1B-47D8-A96F-47B56F1379D9}" srcOrd="0" destOrd="0" presId="urn:microsoft.com/office/officeart/2005/8/layout/radial5"/>
    <dgm:cxn modelId="{22C62412-F4D6-4A7E-963F-520E4A8254DF}" type="presOf" srcId="{DB62F545-6193-466D-8806-6BA3C26018C8}" destId="{F6AE602F-1F2E-4D68-8B27-E1A45E03838E}" srcOrd="0" destOrd="0" presId="urn:microsoft.com/office/officeart/2005/8/layout/radial5"/>
    <dgm:cxn modelId="{95ABC7AD-1EC3-4AC8-891A-8B0B871B93DD}" type="presOf" srcId="{0DB39EF0-7F13-4936-8BA9-4892D6A36773}" destId="{9972504A-ED83-46A6-99AE-742B9DBB895F}" srcOrd="0" destOrd="0" presId="urn:microsoft.com/office/officeart/2005/8/layout/radial5"/>
    <dgm:cxn modelId="{417F54B7-8B88-4A05-808B-322E52B12B7F}" type="presOf" srcId="{E326B2AE-FA24-4FAB-AAD0-F9CA40B50A89}" destId="{15263D52-C4B1-4ECA-AF09-0C3AE4D16A06}" srcOrd="0" destOrd="0" presId="urn:microsoft.com/office/officeart/2005/8/layout/radial5"/>
    <dgm:cxn modelId="{5BBC5F52-0CA1-41E4-AC52-04CB724518F6}" type="presOf" srcId="{DB62F545-6193-466D-8806-6BA3C26018C8}" destId="{C90374C0-4577-4177-86D7-E8468BBAFFD5}" srcOrd="1" destOrd="0" presId="urn:microsoft.com/office/officeart/2005/8/layout/radial5"/>
    <dgm:cxn modelId="{F5BAEEF4-4515-454C-94C7-A300F9870937}" type="presOf" srcId="{6E3C381F-542E-4F6A-941B-FE9222C2E882}" destId="{2C2CE02E-7942-437C-8C76-42F23295630C}" srcOrd="0" destOrd="0" presId="urn:microsoft.com/office/officeart/2005/8/layout/radial5"/>
    <dgm:cxn modelId="{F053FD4E-B316-4786-A293-C692B03B55CC}" type="presOf" srcId="{3DCAEAF8-03A0-4A6F-A443-0089B67F875E}" destId="{E039B00A-254D-485A-B69B-957BAEE9D2EF}" srcOrd="0" destOrd="0" presId="urn:microsoft.com/office/officeart/2005/8/layout/radial5"/>
    <dgm:cxn modelId="{1C787BC8-AFCE-4F30-B171-949CC8A54C39}" type="presOf" srcId="{0DB39EF0-7F13-4936-8BA9-4892D6A36773}" destId="{97645C33-0F5F-43C3-AA8F-768D3F9A4773}" srcOrd="1" destOrd="0" presId="urn:microsoft.com/office/officeart/2005/8/layout/radial5"/>
    <dgm:cxn modelId="{99C5A412-C7DC-49EB-AF02-22C16DE729AB}" srcId="{3DCAEAF8-03A0-4A6F-A443-0089B67F875E}" destId="{76131FD4-ED19-4536-953A-D6E56C221D1B}" srcOrd="0" destOrd="0" parTransId="{45F62EB9-0CE2-4E81-A62A-10AFCFB7B739}" sibTransId="{110E5341-B784-4322-BB89-B3C349DAB5D9}"/>
    <dgm:cxn modelId="{5C979C08-7DE1-4EB8-BE13-E23CC38CBC26}" type="presOf" srcId="{CB45CA08-7177-462D-BFDB-C3188B5EC7A7}" destId="{7D8E6195-8332-487B-AAAD-F366945EA455}" srcOrd="0" destOrd="0" presId="urn:microsoft.com/office/officeart/2005/8/layout/radial5"/>
    <dgm:cxn modelId="{40478B35-AC3E-42B4-8815-9A4C7C5A33E3}" type="presOf" srcId="{45F62EB9-0CE2-4E81-A62A-10AFCFB7B739}" destId="{EE855687-2A6A-4246-BCDE-AC1CD4CF4EF5}" srcOrd="1" destOrd="0" presId="urn:microsoft.com/office/officeart/2005/8/layout/radial5"/>
    <dgm:cxn modelId="{EDF4CE64-B1E1-487B-B1F6-FB7972830167}" type="presOf" srcId="{80315A97-E0E0-4A73-AC60-F1D1E5B75B28}" destId="{9BB09D07-0B23-40E6-88AF-B5C095DEC56B}" srcOrd="0" destOrd="0" presId="urn:microsoft.com/office/officeart/2005/8/layout/radial5"/>
    <dgm:cxn modelId="{EDA7056E-D3D8-4523-9678-8536647BC35E}" type="presOf" srcId="{3608B183-D0C1-4DF4-A30C-E908C2DCEC5B}" destId="{167A9B06-A85F-49F2-8754-E11D8FE74F94}" srcOrd="0" destOrd="0" presId="urn:microsoft.com/office/officeart/2005/8/layout/radial5"/>
    <dgm:cxn modelId="{97CB8292-2DAD-47F5-B2A1-B1C5C323DFFB}" type="presOf" srcId="{CB45CA08-7177-462D-BFDB-C3188B5EC7A7}" destId="{7B98CA1C-799F-4F18-A25B-EE641411F894}" srcOrd="1" destOrd="0" presId="urn:microsoft.com/office/officeart/2005/8/layout/radial5"/>
    <dgm:cxn modelId="{F2BC9CC7-824D-4AC9-884F-94C47B9E3782}" type="presOf" srcId="{65F0E506-95EC-4DA0-8491-DDBD4B0544CE}" destId="{2E1EB619-78C3-4A67-8615-269220F7B7DB}" srcOrd="1" destOrd="0" presId="urn:microsoft.com/office/officeart/2005/8/layout/radial5"/>
    <dgm:cxn modelId="{84749F67-03DE-4C7D-97B8-154FB4AD49EC}" type="presOf" srcId="{B739C481-B3A8-4CEA-A203-2A0F41066E21}" destId="{C9B65FD8-8951-422C-B45A-6D2B624B1A45}" srcOrd="0"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53C36DCC-F356-4136-B410-C8D678FEC3C4}" type="presOf" srcId="{DBF859AD-FE2A-484B-94AC-E8D2BE8A3AD4}" destId="{A5C71B22-0C87-492E-9260-2C70AD434074}" srcOrd="0" destOrd="0" presId="urn:microsoft.com/office/officeart/2005/8/layout/radial5"/>
    <dgm:cxn modelId="{BA6D3C3D-48BE-400F-ACF2-D808A0D8689D}" type="presOf" srcId="{65F0E506-95EC-4DA0-8491-DDBD4B0544CE}" destId="{DF79FF08-56F7-489E-8919-B0573B564642}" srcOrd="0" destOrd="0" presId="urn:microsoft.com/office/officeart/2005/8/layout/radial5"/>
    <dgm:cxn modelId="{75BCC6D4-C455-4BCC-8D0E-E5749D1EBBEE}" srcId="{3DCAEAF8-03A0-4A6F-A443-0089B67F875E}" destId="{3608B183-D0C1-4DF4-A30C-E908C2DCEC5B}" srcOrd="5" destOrd="0" parTransId="{0DB39EF0-7F13-4936-8BA9-4892D6A36773}" sibTransId="{AC2BDBE2-AA83-4192-B397-92CBB67FD50A}"/>
    <dgm:cxn modelId="{4B45F851-1BB8-4D52-B144-B8911ADFA3FF}" type="presOf" srcId="{7AB5CF09-EA39-4405-AF74-0769CB15B7E6}" destId="{94739B1C-C32A-4B81-9730-ECAFBF0F346F}" srcOrd="0" destOrd="0" presId="urn:microsoft.com/office/officeart/2005/8/layout/radial5"/>
    <dgm:cxn modelId="{8C347F07-0587-4A91-8880-E9F4F6D0274B}" type="presOf" srcId="{3FB8E5E4-6E45-4353-A6B3-03458326F7DD}" destId="{5DD5CE1D-8B55-4C75-9A88-093D15BAFDF9}" srcOrd="0" destOrd="0" presId="urn:microsoft.com/office/officeart/2005/8/layout/radial5"/>
    <dgm:cxn modelId="{F64D04CD-5259-4220-9771-0FEEDAE0073A}" type="presOf" srcId="{4C670D23-A7C3-4B47-83D6-302411604DBA}" destId="{6B332F8F-1682-49C2-B6E8-C84E9DF5940D}" srcOrd="1" destOrd="0" presId="urn:microsoft.com/office/officeart/2005/8/layout/radial5"/>
    <dgm:cxn modelId="{185D12ED-F3AF-4A18-BB26-80DF9E8509F4}" type="presOf" srcId="{4C670D23-A7C3-4B47-83D6-302411604DBA}" destId="{21AB1372-3358-46BB-8DC9-6AD59D8EA530}" srcOrd="0" destOrd="0" presId="urn:microsoft.com/office/officeart/2005/8/layout/radial5"/>
    <dgm:cxn modelId="{8337E94C-9624-49B3-98E5-59C196F63438}" type="presOf" srcId="{B739C481-B3A8-4CEA-A203-2A0F41066E21}" destId="{478A900E-BB14-48DD-8DE2-493706B7CE52}" srcOrd="1" destOrd="0" presId="urn:microsoft.com/office/officeart/2005/8/layout/radial5"/>
    <dgm:cxn modelId="{ED011816-53D7-42B1-AFAC-82CFAF34687B}" srcId="{3DCAEAF8-03A0-4A6F-A443-0089B67F875E}" destId="{7AB5CF09-EA39-4405-AF74-0769CB15B7E6}" srcOrd="4" destOrd="0" parTransId="{CB45CA08-7177-462D-BFDB-C3188B5EC7A7}" sibTransId="{85DDBB30-CC21-43B1-B0C3-FB41F44A2740}"/>
    <dgm:cxn modelId="{C2264095-7217-40A6-9DBF-9758ADE6DEB1}" srcId="{DBF859AD-FE2A-484B-94AC-E8D2BE8A3AD4}" destId="{3DCAEAF8-03A0-4A6F-A443-0089B67F875E}" srcOrd="0" destOrd="0" parTransId="{A24BC387-6032-463C-86BD-BA9F5DE037F4}" sibTransId="{3456A0F2-AF41-45A0-8689-64C47F7022E8}"/>
    <dgm:cxn modelId="{266ACC24-5707-4961-864B-A0983430B682}" srcId="{3DCAEAF8-03A0-4A6F-A443-0089B67F875E}" destId="{6E3C381F-542E-4F6A-941B-FE9222C2E882}" srcOrd="2" destOrd="0" parTransId="{B739C481-B3A8-4CEA-A203-2A0F41066E21}" sibTransId="{F0D66F7B-544A-4D81-9F30-F1BF59A6EEDB}"/>
    <dgm:cxn modelId="{9AB3515D-A156-4E41-89AF-649A88B4DEDC}" srcId="{3DCAEAF8-03A0-4A6F-A443-0089B67F875E}" destId="{3FB8E5E4-6E45-4353-A6B3-03458326F7DD}" srcOrd="3" destOrd="0" parTransId="{4C670D23-A7C3-4B47-83D6-302411604DBA}" sibTransId="{1B2460F0-9805-46AF-B7E9-CDE1D326C3C2}"/>
    <dgm:cxn modelId="{7DC26128-DDE6-4BDC-83B4-C41480E072C1}" srcId="{3DCAEAF8-03A0-4A6F-A443-0089B67F875E}" destId="{80315A97-E0E0-4A73-AC60-F1D1E5B75B28}" srcOrd="6" destOrd="0" parTransId="{DB62F545-6193-466D-8806-6BA3C26018C8}" sibTransId="{9A309D04-7FA9-461B-8121-3631245BF449}"/>
    <dgm:cxn modelId="{5B64CAD1-017F-4AAA-BD45-8C0AB97F0E9C}" type="presOf" srcId="{45F62EB9-0CE2-4E81-A62A-10AFCFB7B739}" destId="{500E7AAF-7D96-4C65-AE7E-FDF02B804DF2}" srcOrd="0" destOrd="0" presId="urn:microsoft.com/office/officeart/2005/8/layout/radial5"/>
    <dgm:cxn modelId="{AE61BB7E-9AB1-411F-8D71-2BC1FC06AA82}" type="presParOf" srcId="{A5C71B22-0C87-492E-9260-2C70AD434074}" destId="{E039B00A-254D-485A-B69B-957BAEE9D2EF}" srcOrd="0" destOrd="0" presId="urn:microsoft.com/office/officeart/2005/8/layout/radial5"/>
    <dgm:cxn modelId="{575FB4B0-63F6-45C9-8CA8-78F4A17C0126}" type="presParOf" srcId="{A5C71B22-0C87-492E-9260-2C70AD434074}" destId="{500E7AAF-7D96-4C65-AE7E-FDF02B804DF2}" srcOrd="1" destOrd="0" presId="urn:microsoft.com/office/officeart/2005/8/layout/radial5"/>
    <dgm:cxn modelId="{79C5E243-CAE3-44B3-922C-6844B5B7FBEF}" type="presParOf" srcId="{500E7AAF-7D96-4C65-AE7E-FDF02B804DF2}" destId="{EE855687-2A6A-4246-BCDE-AC1CD4CF4EF5}" srcOrd="0" destOrd="0" presId="urn:microsoft.com/office/officeart/2005/8/layout/radial5"/>
    <dgm:cxn modelId="{200998F3-AB1B-40F0-A054-82EF35DA4492}" type="presParOf" srcId="{A5C71B22-0C87-492E-9260-2C70AD434074}" destId="{D3CCF524-0F1B-47D8-A96F-47B56F1379D9}" srcOrd="2" destOrd="0" presId="urn:microsoft.com/office/officeart/2005/8/layout/radial5"/>
    <dgm:cxn modelId="{F1880726-8BCE-402B-BF76-1C06298720CA}" type="presParOf" srcId="{A5C71B22-0C87-492E-9260-2C70AD434074}" destId="{DF79FF08-56F7-489E-8919-B0573B564642}" srcOrd="3" destOrd="0" presId="urn:microsoft.com/office/officeart/2005/8/layout/radial5"/>
    <dgm:cxn modelId="{4A2F0F90-8FC8-40C7-9275-8B3E6FBA68C4}" type="presParOf" srcId="{DF79FF08-56F7-489E-8919-B0573B564642}" destId="{2E1EB619-78C3-4A67-8615-269220F7B7DB}" srcOrd="0" destOrd="0" presId="urn:microsoft.com/office/officeart/2005/8/layout/radial5"/>
    <dgm:cxn modelId="{9B6CF71A-3C18-45C9-8959-2E17C2C3C976}" type="presParOf" srcId="{A5C71B22-0C87-492E-9260-2C70AD434074}" destId="{15263D52-C4B1-4ECA-AF09-0C3AE4D16A06}" srcOrd="4" destOrd="0" presId="urn:microsoft.com/office/officeart/2005/8/layout/radial5"/>
    <dgm:cxn modelId="{1ABD0E7B-C4B6-43D0-B371-8B489D236A06}" type="presParOf" srcId="{A5C71B22-0C87-492E-9260-2C70AD434074}" destId="{C9B65FD8-8951-422C-B45A-6D2B624B1A45}" srcOrd="5" destOrd="0" presId="urn:microsoft.com/office/officeart/2005/8/layout/radial5"/>
    <dgm:cxn modelId="{19E6EB6E-4ADD-4B5A-B1D0-E61E6F439BA7}" type="presParOf" srcId="{C9B65FD8-8951-422C-B45A-6D2B624B1A45}" destId="{478A900E-BB14-48DD-8DE2-493706B7CE52}" srcOrd="0" destOrd="0" presId="urn:microsoft.com/office/officeart/2005/8/layout/radial5"/>
    <dgm:cxn modelId="{7B5772BC-AA19-49F1-B9E2-06F8229AFC88}" type="presParOf" srcId="{A5C71B22-0C87-492E-9260-2C70AD434074}" destId="{2C2CE02E-7942-437C-8C76-42F23295630C}" srcOrd="6" destOrd="0" presId="urn:microsoft.com/office/officeart/2005/8/layout/radial5"/>
    <dgm:cxn modelId="{ACB59493-41EF-4832-AA70-5E47F1B27E64}" type="presParOf" srcId="{A5C71B22-0C87-492E-9260-2C70AD434074}" destId="{21AB1372-3358-46BB-8DC9-6AD59D8EA530}" srcOrd="7" destOrd="0" presId="urn:microsoft.com/office/officeart/2005/8/layout/radial5"/>
    <dgm:cxn modelId="{33C19FA8-6D3B-48EA-A2CD-126618AC631B}" type="presParOf" srcId="{21AB1372-3358-46BB-8DC9-6AD59D8EA530}" destId="{6B332F8F-1682-49C2-B6E8-C84E9DF5940D}" srcOrd="0" destOrd="0" presId="urn:microsoft.com/office/officeart/2005/8/layout/radial5"/>
    <dgm:cxn modelId="{856038E5-304A-4EB4-8379-E13B2BE5E2DD}" type="presParOf" srcId="{A5C71B22-0C87-492E-9260-2C70AD434074}" destId="{5DD5CE1D-8B55-4C75-9A88-093D15BAFDF9}" srcOrd="8" destOrd="0" presId="urn:microsoft.com/office/officeart/2005/8/layout/radial5"/>
    <dgm:cxn modelId="{9553490D-52F9-43F6-97E7-1DAAE103BDCA}" type="presParOf" srcId="{A5C71B22-0C87-492E-9260-2C70AD434074}" destId="{7D8E6195-8332-487B-AAAD-F366945EA455}" srcOrd="9" destOrd="0" presId="urn:microsoft.com/office/officeart/2005/8/layout/radial5"/>
    <dgm:cxn modelId="{E4C43AFE-5C5C-47DC-A78F-B936513F1CE3}" type="presParOf" srcId="{7D8E6195-8332-487B-AAAD-F366945EA455}" destId="{7B98CA1C-799F-4F18-A25B-EE641411F894}" srcOrd="0" destOrd="0" presId="urn:microsoft.com/office/officeart/2005/8/layout/radial5"/>
    <dgm:cxn modelId="{AD8FA0C9-8EA3-43F6-948D-6068DFAA2B9D}" type="presParOf" srcId="{A5C71B22-0C87-492E-9260-2C70AD434074}" destId="{94739B1C-C32A-4B81-9730-ECAFBF0F346F}" srcOrd="10" destOrd="0" presId="urn:microsoft.com/office/officeart/2005/8/layout/radial5"/>
    <dgm:cxn modelId="{26F6376A-21B4-49E0-BF71-DB5641C9295E}" type="presParOf" srcId="{A5C71B22-0C87-492E-9260-2C70AD434074}" destId="{9972504A-ED83-46A6-99AE-742B9DBB895F}" srcOrd="11" destOrd="0" presId="urn:microsoft.com/office/officeart/2005/8/layout/radial5"/>
    <dgm:cxn modelId="{C3012900-8DF2-4D69-A1C9-F8F53E14559B}" type="presParOf" srcId="{9972504A-ED83-46A6-99AE-742B9DBB895F}" destId="{97645C33-0F5F-43C3-AA8F-768D3F9A4773}" srcOrd="0" destOrd="0" presId="urn:microsoft.com/office/officeart/2005/8/layout/radial5"/>
    <dgm:cxn modelId="{DC20B7F5-DF2E-47B3-92CC-45872418B5A3}" type="presParOf" srcId="{A5C71B22-0C87-492E-9260-2C70AD434074}" destId="{167A9B06-A85F-49F2-8754-E11D8FE74F94}" srcOrd="12" destOrd="0" presId="urn:microsoft.com/office/officeart/2005/8/layout/radial5"/>
    <dgm:cxn modelId="{75FDDFFC-574C-4ECB-A368-EEB8FC71B647}" type="presParOf" srcId="{A5C71B22-0C87-492E-9260-2C70AD434074}" destId="{F6AE602F-1F2E-4D68-8B27-E1A45E03838E}" srcOrd="13" destOrd="0" presId="urn:microsoft.com/office/officeart/2005/8/layout/radial5"/>
    <dgm:cxn modelId="{4F71A084-DC0E-445F-9E6A-DEED6385D2E4}" type="presParOf" srcId="{F6AE602F-1F2E-4D68-8B27-E1A45E03838E}" destId="{C90374C0-4577-4177-86D7-E8468BBAFFD5}" srcOrd="0" destOrd="0" presId="urn:microsoft.com/office/officeart/2005/8/layout/radial5"/>
    <dgm:cxn modelId="{2EAB44E8-4451-4929-B412-FD3A97965B58}" type="presParOf" srcId="{A5C71B22-0C87-492E-9260-2C70AD434074}" destId="{9BB09D07-0B23-40E6-88AF-B5C095DEC56B}" srcOrd="14" destOrd="0" presId="urn:microsoft.com/office/officeart/2005/8/layout/radial5"/>
  </dgm:cxnLst>
  <dgm:bg/>
  <dgm:whole>
    <a:ln>
      <a:noFill/>
    </a:ln>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F859AD-FE2A-484B-94AC-E8D2BE8A3AD4}" type="doc">
      <dgm:prSet loTypeId="urn:microsoft.com/office/officeart/2005/8/layout/radial5" loCatId="cycle" qsTypeId="urn:microsoft.com/office/officeart/2005/8/quickstyle/3d9" qsCatId="3D" csTypeId="urn:microsoft.com/office/officeart/2005/8/colors/colorful1" csCatId="colorful" phldr="1"/>
      <dgm:spPr/>
      <dgm:t>
        <a:bodyPr/>
        <a:lstStyle/>
        <a:p>
          <a:endParaRPr lang="fr-FR"/>
        </a:p>
      </dgm:t>
    </dgm:pt>
    <dgm:pt modelId="{3DCAEAF8-03A0-4A6F-A443-0089B67F875E}">
      <dgm:prSet phldrT="[Texte]" custT="1"/>
      <dgm:spPr>
        <a:solidFill>
          <a:srgbClr val="7030A0"/>
        </a:solidFill>
        <a:sp3d extrusionH="152250" prstMaterial="matte">
          <a:bevelT w="165100" prst="coolSlant"/>
        </a:sp3d>
      </dgm:spPr>
      <dgm:t>
        <a:bodyPr lIns="0" tIns="0" rIns="0" bIns="0">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Didactique en AC</a:t>
          </a:r>
          <a:endParaRPr lang="fr-FR" sz="2400" b="1" spc="-150" dirty="0">
            <a:effectLst>
              <a:outerShdw blurRad="38100" dist="38100" dir="2700000" algn="tl">
                <a:srgbClr val="000000">
                  <a:alpha val="43137"/>
                </a:srgbClr>
              </a:outerShdw>
            </a:effectLst>
            <a:latin typeface="Calibri" pitchFamily="34" charset="0"/>
          </a:endParaRPr>
        </a:p>
      </dgm:t>
    </dgm:pt>
    <dgm:pt modelId="{A24BC387-6032-463C-86BD-BA9F5DE037F4}" type="parTrans" cxnId="{C2264095-7217-40A6-9DBF-9758ADE6DEB1}">
      <dgm:prSet/>
      <dgm:spPr/>
      <dgm:t>
        <a:bodyPr/>
        <a:lstStyle/>
        <a:p>
          <a:endParaRPr lang="fr-FR" sz="2000">
            <a:latin typeface="Calibri" pitchFamily="34" charset="0"/>
          </a:endParaRPr>
        </a:p>
      </dgm:t>
    </dgm:pt>
    <dgm:pt modelId="{3456A0F2-AF41-45A0-8689-64C47F7022E8}" type="sibTrans" cxnId="{C2264095-7217-40A6-9DBF-9758ADE6DEB1}">
      <dgm:prSet/>
      <dgm:spPr/>
      <dgm:t>
        <a:bodyPr/>
        <a:lstStyle/>
        <a:p>
          <a:endParaRPr lang="fr-FR" sz="2000">
            <a:latin typeface="Calibri" pitchFamily="34" charset="0"/>
          </a:endParaRPr>
        </a:p>
      </dgm:t>
    </dgm:pt>
    <dgm:pt modelId="{E326B2AE-FA24-4FAB-AAD0-F9CA40B50A89}">
      <dgm:prSet phldrT="[Texte]" custT="1"/>
      <dgm:spPr>
        <a:solidFill>
          <a:schemeClr val="accent3"/>
        </a:solidFill>
        <a:ln>
          <a:noFill/>
        </a:ln>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Etude de cas </a:t>
          </a:r>
        </a:p>
        <a:p>
          <a:r>
            <a:rPr lang="fr-FR" sz="2400" b="1" dirty="0" smtClean="0">
              <a:effectLst>
                <a:outerShdw blurRad="38100" dist="38100" dir="2700000" algn="tl">
                  <a:srgbClr val="000000">
                    <a:alpha val="43137"/>
                  </a:srgbClr>
                </a:outerShdw>
              </a:effectLst>
              <a:latin typeface="Calibri" pitchFamily="34" charset="0"/>
            </a:rPr>
            <a:t>TD</a:t>
          </a:r>
          <a:endParaRPr lang="fr-FR" sz="2400" b="1" dirty="0">
            <a:effectLst>
              <a:outerShdw blurRad="38100" dist="38100" dir="2700000" algn="tl">
                <a:srgbClr val="000000">
                  <a:alpha val="43137"/>
                </a:srgbClr>
              </a:outerShdw>
            </a:effectLst>
            <a:latin typeface="Calibri" pitchFamily="34" charset="0"/>
          </a:endParaRPr>
        </a:p>
      </dgm:t>
    </dgm:pt>
    <dgm:pt modelId="{65F0E506-95EC-4DA0-8491-DDBD4B0544CE}" type="parTrans" cxnId="{D1BB1950-44E9-4C32-B304-8BB8919E78F6}">
      <dgm:prSet/>
      <dgm:spPr>
        <a:solidFill>
          <a:schemeClr val="accent3"/>
        </a:solidFill>
        <a:sp3d prstMaterial="matte">
          <a:bevelT h="177800"/>
        </a:sp3d>
      </dgm:spPr>
      <dgm:t>
        <a:bodyPr/>
        <a:lstStyle/>
        <a:p>
          <a:endParaRPr lang="fr-FR" sz="2000">
            <a:latin typeface="Calibri" pitchFamily="34" charset="0"/>
          </a:endParaRPr>
        </a:p>
      </dgm:t>
    </dgm:pt>
    <dgm:pt modelId="{61BE2857-0F3A-4393-87F6-F6F1CFB73320}" type="sibTrans" cxnId="{D1BB1950-44E9-4C32-B304-8BB8919E78F6}">
      <dgm:prSet/>
      <dgm:spPr/>
      <dgm:t>
        <a:bodyPr/>
        <a:lstStyle/>
        <a:p>
          <a:endParaRPr lang="fr-FR" sz="2000">
            <a:latin typeface="Calibri" pitchFamily="34" charset="0"/>
          </a:endParaRPr>
        </a:p>
      </dgm:t>
    </dgm:pt>
    <dgm:pt modelId="{09B1AAE6-B325-401B-909A-A7E6A4D8D4B9}">
      <dgm:prSet phldrT="[Texte]" custT="1"/>
      <dgm:spPr>
        <a:solidFill>
          <a:srgbClr val="C00000"/>
        </a:solidFill>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de projets CAO</a:t>
          </a:r>
          <a:endParaRPr lang="fr-FR" sz="2000" b="1" dirty="0">
            <a:effectLst>
              <a:outerShdw blurRad="38100" dist="38100" dir="2700000" algn="tl">
                <a:srgbClr val="000000">
                  <a:alpha val="43137"/>
                </a:srgbClr>
              </a:outerShdw>
            </a:effectLst>
            <a:latin typeface="Calibri" pitchFamily="34" charset="0"/>
          </a:endParaRPr>
        </a:p>
      </dgm:t>
    </dgm:pt>
    <dgm:pt modelId="{A41E75A1-C69E-44B0-B220-347E8AEFC7CB}" type="parTrans" cxnId="{ED29762A-683F-46BF-8541-C80D3019462A}">
      <dgm:prSet/>
      <dgm:spPr>
        <a:solidFill>
          <a:srgbClr val="C00000"/>
        </a:solidFill>
        <a:sp3d prstMaterial="matte">
          <a:bevelT h="177800"/>
        </a:sp3d>
      </dgm:spPr>
      <dgm:t>
        <a:bodyPr/>
        <a:lstStyle/>
        <a:p>
          <a:endParaRPr lang="fr-FR" sz="2000">
            <a:latin typeface="Calibri" pitchFamily="34" charset="0"/>
          </a:endParaRPr>
        </a:p>
      </dgm:t>
    </dgm:pt>
    <dgm:pt modelId="{7C327278-4A78-4ADC-8BAE-9D61D73DA75C}" type="sibTrans" cxnId="{ED29762A-683F-46BF-8541-C80D3019462A}">
      <dgm:prSet/>
      <dgm:spPr/>
      <dgm:t>
        <a:bodyPr/>
        <a:lstStyle/>
        <a:p>
          <a:endParaRPr lang="fr-FR" sz="2000">
            <a:latin typeface="Calibri" pitchFamily="34" charset="0"/>
          </a:endParaRPr>
        </a:p>
      </dgm:t>
    </dgm:pt>
    <dgm:pt modelId="{6E3C381F-542E-4F6A-941B-FE9222C2E882}">
      <dgm:prSet phldrT="[Texte]" custT="1"/>
      <dgm:spPr>
        <a:ln>
          <a:noFill/>
        </a:ln>
        <a:sp3d extrusionH="152250" prstMaterial="matte">
          <a:bevelT w="165100" prst="coolSlant"/>
        </a:sp3d>
      </dgm:spPr>
      <dgm:t>
        <a:bodyPr>
          <a:sp3d extrusionH="28000" prstMaterial="matte"/>
        </a:bodyPr>
        <a:lstStyle/>
        <a:p>
          <a:r>
            <a:rPr lang="fr-FR" sz="2000" b="1" dirty="0" smtClean="0">
              <a:effectLst>
                <a:outerShdw blurRad="38100" dist="38100" dir="2700000" algn="tl">
                  <a:srgbClr val="000000">
                    <a:alpha val="43137"/>
                  </a:srgbClr>
                </a:outerShdw>
              </a:effectLst>
              <a:latin typeface="Calibri" pitchFamily="34" charset="0"/>
            </a:rPr>
            <a:t>Activités pratiques sur maquettes</a:t>
          </a:r>
          <a:endParaRPr lang="fr-FR" sz="2000" b="1" dirty="0">
            <a:effectLst>
              <a:outerShdw blurRad="38100" dist="38100" dir="2700000" algn="tl">
                <a:srgbClr val="000000">
                  <a:alpha val="43137"/>
                </a:srgbClr>
              </a:outerShdw>
            </a:effectLst>
            <a:latin typeface="Calibri" pitchFamily="34" charset="0"/>
          </a:endParaRPr>
        </a:p>
      </dgm:t>
    </dgm:pt>
    <dgm:pt modelId="{B739C481-B3A8-4CEA-A203-2A0F41066E21}" type="parTrans" cxnId="{266ACC24-5707-4961-864B-A0983430B682}">
      <dgm:prSet/>
      <dgm:spPr>
        <a:sp3d prstMaterial="matte">
          <a:bevelT h="177800"/>
        </a:sp3d>
      </dgm:spPr>
      <dgm:t>
        <a:bodyPr/>
        <a:lstStyle/>
        <a:p>
          <a:endParaRPr lang="fr-FR" sz="2000">
            <a:latin typeface="Calibri" pitchFamily="34" charset="0"/>
          </a:endParaRPr>
        </a:p>
      </dgm:t>
    </dgm:pt>
    <dgm:pt modelId="{F0D66F7B-544A-4D81-9F30-F1BF59A6EEDB}" type="sibTrans" cxnId="{266ACC24-5707-4961-864B-A0983430B682}">
      <dgm:prSet/>
      <dgm:spPr/>
      <dgm:t>
        <a:bodyPr/>
        <a:lstStyle/>
        <a:p>
          <a:endParaRPr lang="fr-FR" sz="2000">
            <a:latin typeface="Calibri" pitchFamily="34" charset="0"/>
          </a:endParaRPr>
        </a:p>
      </dgm:t>
    </dgm:pt>
    <dgm:pt modelId="{76131FD4-ED19-4536-953A-D6E56C221D1B}">
      <dgm:prSet phldrT="[Texte]" custT="1"/>
      <dgm:spPr>
        <a:solidFill>
          <a:schemeClr val="accent2"/>
        </a:solidFill>
        <a:ln>
          <a:noFill/>
        </a:ln>
        <a:sp3d extrusionH="152250" prstMaterial="matte">
          <a:bevelT w="165100" prst="coolSlant"/>
        </a:sp3d>
      </dgm:spPr>
      <dgm:t>
        <a:bodyPr>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Cours</a:t>
          </a:r>
          <a:endParaRPr lang="fr-FR" sz="2400" b="1" dirty="0">
            <a:effectLst>
              <a:outerShdw blurRad="38100" dist="38100" dir="2700000" algn="tl">
                <a:srgbClr val="000000">
                  <a:alpha val="43137"/>
                </a:srgbClr>
              </a:outerShdw>
            </a:effectLst>
            <a:latin typeface="Calibri" pitchFamily="34" charset="0"/>
          </a:endParaRPr>
        </a:p>
      </dgm:t>
    </dgm:pt>
    <dgm:pt modelId="{45F62EB9-0CE2-4E81-A62A-10AFCFB7B739}" type="parTrans" cxnId="{99C5A412-C7DC-49EB-AF02-22C16DE729AB}">
      <dgm:prSet/>
      <dgm:spPr>
        <a:solidFill>
          <a:schemeClr val="accent2"/>
        </a:solidFill>
        <a:sp3d prstMaterial="matte">
          <a:bevelT h="177800"/>
        </a:sp3d>
      </dgm:spPr>
      <dgm:t>
        <a:bodyPr/>
        <a:lstStyle/>
        <a:p>
          <a:endParaRPr lang="fr-FR" sz="2000">
            <a:latin typeface="Calibri" pitchFamily="34" charset="0"/>
          </a:endParaRPr>
        </a:p>
      </dgm:t>
    </dgm:pt>
    <dgm:pt modelId="{110E5341-B784-4322-BB89-B3C349DAB5D9}" type="sibTrans" cxnId="{99C5A412-C7DC-49EB-AF02-22C16DE729AB}">
      <dgm:prSet/>
      <dgm:spPr/>
      <dgm:t>
        <a:bodyPr/>
        <a:lstStyle/>
        <a:p>
          <a:endParaRPr lang="fr-FR" sz="2000">
            <a:latin typeface="Calibri" pitchFamily="34" charset="0"/>
          </a:endParaRPr>
        </a:p>
      </dgm:t>
    </dgm:pt>
    <dgm:pt modelId="{3FB8E5E4-6E45-4353-A6B3-03458326F7DD}">
      <dgm:prSet phldrT="[Texte]" custT="1"/>
      <dgm:spPr>
        <a:ln>
          <a:noFill/>
        </a:ln>
        <a:sp3d extrusionH="152250" prstMaterial="matte">
          <a:bevelT w="165100" prst="coolSlant"/>
        </a:sp3d>
      </dgm:spPr>
      <dgm:t>
        <a:bodyPr>
          <a:sp3d extrusionH="28000" prstMaterial="matte"/>
        </a:bodyPr>
        <a:lstStyle/>
        <a:p>
          <a:r>
            <a:rPr lang="fr-FR" sz="2400" b="1" spc="-150" dirty="0" smtClean="0">
              <a:effectLst>
                <a:outerShdw blurRad="38100" dist="38100" dir="2700000" algn="tl">
                  <a:srgbClr val="000000">
                    <a:alpha val="43137"/>
                  </a:srgbClr>
                </a:outerShdw>
              </a:effectLst>
              <a:latin typeface="Calibri" pitchFamily="34" charset="0"/>
            </a:rPr>
            <a:t>Analyse comportementale</a:t>
          </a:r>
          <a:endParaRPr lang="fr-FR" sz="2400" b="1" spc="-150" dirty="0">
            <a:effectLst>
              <a:outerShdw blurRad="38100" dist="38100" dir="2700000" algn="tl">
                <a:srgbClr val="000000">
                  <a:alpha val="43137"/>
                </a:srgbClr>
              </a:outerShdw>
            </a:effectLst>
            <a:latin typeface="Calibri" pitchFamily="34" charset="0"/>
          </a:endParaRPr>
        </a:p>
      </dgm:t>
    </dgm:pt>
    <dgm:pt modelId="{4C670D23-A7C3-4B47-83D6-302411604DBA}" type="parTrans" cxnId="{9AB3515D-A156-4E41-89AF-649A88B4DEDC}">
      <dgm:prSet/>
      <dgm:spPr>
        <a:sp3d prstMaterial="matte">
          <a:bevelT h="177800"/>
        </a:sp3d>
      </dgm:spPr>
      <dgm:t>
        <a:bodyPr/>
        <a:lstStyle/>
        <a:p>
          <a:endParaRPr lang="fr-FR" sz="2000">
            <a:latin typeface="Calibri" pitchFamily="34" charset="0"/>
          </a:endParaRPr>
        </a:p>
      </dgm:t>
    </dgm:pt>
    <dgm:pt modelId="{1B2460F0-9805-46AF-B7E9-CDE1D326C3C2}" type="sibTrans" cxnId="{9AB3515D-A156-4E41-89AF-649A88B4DEDC}">
      <dgm:prSet/>
      <dgm:spPr/>
      <dgm:t>
        <a:bodyPr/>
        <a:lstStyle/>
        <a:p>
          <a:endParaRPr lang="fr-FR" sz="2000">
            <a:latin typeface="Calibri" pitchFamily="34" charset="0"/>
          </a:endParaRPr>
        </a:p>
      </dgm:t>
    </dgm:pt>
    <dgm:pt modelId="{80315A97-E0E0-4A73-AC60-F1D1E5B75B28}">
      <dgm:prSet phldrT="[Texte]" custT="1"/>
      <dgm:spPr>
        <a:solidFill>
          <a:schemeClr val="accent4"/>
        </a:solidFill>
        <a:ln>
          <a:noFill/>
        </a:ln>
        <a:sp3d extrusionH="152250" prstMaterial="matte">
          <a:bevelT w="165100" prst="coolSlant"/>
        </a:sp3d>
      </dgm:spPr>
      <dgm:t>
        <a:bodyPr lIns="0" rIns="0">
          <a:sp3d extrusionH="28000" prstMaterial="matte"/>
        </a:bodyPr>
        <a:lstStyle/>
        <a:p>
          <a:r>
            <a:rPr lang="fr-FR" sz="2400" b="1" dirty="0" smtClean="0">
              <a:effectLst>
                <a:outerShdw blurRad="38100" dist="38100" dir="2700000" algn="tl">
                  <a:srgbClr val="000000">
                    <a:alpha val="43137"/>
                  </a:srgbClr>
                </a:outerShdw>
              </a:effectLst>
              <a:latin typeface="Calibri" pitchFamily="34" charset="0"/>
            </a:rPr>
            <a:t>Exposés</a:t>
          </a:r>
          <a:endParaRPr lang="fr-FR" sz="2400" b="1" dirty="0">
            <a:effectLst>
              <a:outerShdw blurRad="38100" dist="38100" dir="2700000" algn="tl">
                <a:srgbClr val="000000">
                  <a:alpha val="43137"/>
                </a:srgbClr>
              </a:outerShdw>
            </a:effectLst>
            <a:latin typeface="Calibri" pitchFamily="34" charset="0"/>
          </a:endParaRPr>
        </a:p>
      </dgm:t>
    </dgm:pt>
    <dgm:pt modelId="{DB62F545-6193-466D-8806-6BA3C26018C8}" type="parTrans" cxnId="{7DC26128-DDE6-4BDC-83B4-C41480E072C1}">
      <dgm:prSet/>
      <dgm:spPr>
        <a:solidFill>
          <a:schemeClr val="accent4"/>
        </a:solidFill>
        <a:sp3d prstMaterial="matte">
          <a:bevelT h="177800"/>
        </a:sp3d>
      </dgm:spPr>
      <dgm:t>
        <a:bodyPr/>
        <a:lstStyle/>
        <a:p>
          <a:endParaRPr lang="fr-FR" sz="2000"/>
        </a:p>
      </dgm:t>
    </dgm:pt>
    <dgm:pt modelId="{9A309D04-7FA9-461B-8121-3631245BF449}" type="sibTrans" cxnId="{7DC26128-DDE6-4BDC-83B4-C41480E072C1}">
      <dgm:prSet/>
      <dgm:spPr/>
      <dgm:t>
        <a:bodyPr/>
        <a:lstStyle/>
        <a:p>
          <a:endParaRPr lang="fr-FR" sz="2000">
            <a:solidFill>
              <a:srgbClr val="002060"/>
            </a:solidFill>
          </a:endParaRPr>
        </a:p>
      </dgm:t>
    </dgm:pt>
    <dgm:pt modelId="{81FCED18-EB75-43DD-9497-8ADF34D0C9D6}" type="pres">
      <dgm:prSet presAssocID="{DBF859AD-FE2A-484B-94AC-E8D2BE8A3AD4}" presName="Name0" presStyleCnt="0">
        <dgm:presLayoutVars>
          <dgm:chMax val="1"/>
          <dgm:dir/>
          <dgm:animLvl val="ctr"/>
          <dgm:resizeHandles val="exact"/>
        </dgm:presLayoutVars>
      </dgm:prSet>
      <dgm:spPr/>
      <dgm:t>
        <a:bodyPr/>
        <a:lstStyle/>
        <a:p>
          <a:endParaRPr lang="fr-FR"/>
        </a:p>
      </dgm:t>
    </dgm:pt>
    <dgm:pt modelId="{2E1C21D4-CC26-4F6F-A7B8-4AA692FDBC5A}" type="pres">
      <dgm:prSet presAssocID="{3DCAEAF8-03A0-4A6F-A443-0089B67F875E}" presName="centerShape" presStyleLbl="node0" presStyleIdx="0" presStyleCnt="1"/>
      <dgm:spPr/>
      <dgm:t>
        <a:bodyPr/>
        <a:lstStyle/>
        <a:p>
          <a:endParaRPr lang="fr-FR"/>
        </a:p>
      </dgm:t>
    </dgm:pt>
    <dgm:pt modelId="{5360198E-0C9A-4167-B731-3E6B3A24EA90}" type="pres">
      <dgm:prSet presAssocID="{45F62EB9-0CE2-4E81-A62A-10AFCFB7B739}" presName="parTrans" presStyleLbl="sibTrans2D1" presStyleIdx="0" presStyleCnt="6"/>
      <dgm:spPr/>
      <dgm:t>
        <a:bodyPr/>
        <a:lstStyle/>
        <a:p>
          <a:endParaRPr lang="fr-FR"/>
        </a:p>
      </dgm:t>
    </dgm:pt>
    <dgm:pt modelId="{0D8D1270-8BD4-4823-A8CD-205588512DBC}" type="pres">
      <dgm:prSet presAssocID="{45F62EB9-0CE2-4E81-A62A-10AFCFB7B739}" presName="connectorText" presStyleLbl="sibTrans2D1" presStyleIdx="0" presStyleCnt="6"/>
      <dgm:spPr/>
      <dgm:t>
        <a:bodyPr/>
        <a:lstStyle/>
        <a:p>
          <a:endParaRPr lang="fr-FR"/>
        </a:p>
      </dgm:t>
    </dgm:pt>
    <dgm:pt modelId="{2AD83F0E-4123-4D53-A357-EE4B298DBA98}" type="pres">
      <dgm:prSet presAssocID="{76131FD4-ED19-4536-953A-D6E56C221D1B}" presName="node" presStyleLbl="node1" presStyleIdx="0" presStyleCnt="6" custScaleX="67033" custScaleY="57363">
        <dgm:presLayoutVars>
          <dgm:bulletEnabled val="1"/>
        </dgm:presLayoutVars>
      </dgm:prSet>
      <dgm:spPr/>
      <dgm:t>
        <a:bodyPr/>
        <a:lstStyle/>
        <a:p>
          <a:endParaRPr lang="fr-FR"/>
        </a:p>
      </dgm:t>
    </dgm:pt>
    <dgm:pt modelId="{7C4D3300-5851-442C-A684-9099A5A97896}" type="pres">
      <dgm:prSet presAssocID="{65F0E506-95EC-4DA0-8491-DDBD4B0544CE}" presName="parTrans" presStyleLbl="sibTrans2D1" presStyleIdx="1" presStyleCnt="6"/>
      <dgm:spPr/>
      <dgm:t>
        <a:bodyPr/>
        <a:lstStyle/>
        <a:p>
          <a:endParaRPr lang="fr-FR"/>
        </a:p>
      </dgm:t>
    </dgm:pt>
    <dgm:pt modelId="{B53B6DAE-436F-4218-89DE-5705D4CF6E97}" type="pres">
      <dgm:prSet presAssocID="{65F0E506-95EC-4DA0-8491-DDBD4B0544CE}" presName="connectorText" presStyleLbl="sibTrans2D1" presStyleIdx="1" presStyleCnt="6"/>
      <dgm:spPr/>
      <dgm:t>
        <a:bodyPr/>
        <a:lstStyle/>
        <a:p>
          <a:endParaRPr lang="fr-FR"/>
        </a:p>
      </dgm:t>
    </dgm:pt>
    <dgm:pt modelId="{8C07CED7-F9CC-4639-863D-80CAA8C02292}" type="pres">
      <dgm:prSet presAssocID="{E326B2AE-FA24-4FAB-AAD0-F9CA40B50A89}" presName="node" presStyleLbl="node1" presStyleIdx="1" presStyleCnt="6">
        <dgm:presLayoutVars>
          <dgm:bulletEnabled val="1"/>
        </dgm:presLayoutVars>
      </dgm:prSet>
      <dgm:spPr/>
      <dgm:t>
        <a:bodyPr/>
        <a:lstStyle/>
        <a:p>
          <a:endParaRPr lang="fr-FR"/>
        </a:p>
      </dgm:t>
    </dgm:pt>
    <dgm:pt modelId="{1F155B5A-2DDB-4DE4-9B00-ECDD1C0DE2BF}" type="pres">
      <dgm:prSet presAssocID="{A41E75A1-C69E-44B0-B220-347E8AEFC7CB}" presName="parTrans" presStyleLbl="sibTrans2D1" presStyleIdx="2" presStyleCnt="6"/>
      <dgm:spPr/>
      <dgm:t>
        <a:bodyPr/>
        <a:lstStyle/>
        <a:p>
          <a:endParaRPr lang="fr-FR"/>
        </a:p>
      </dgm:t>
    </dgm:pt>
    <dgm:pt modelId="{6A5E269E-32C7-464C-B217-A251A498953D}" type="pres">
      <dgm:prSet presAssocID="{A41E75A1-C69E-44B0-B220-347E8AEFC7CB}" presName="connectorText" presStyleLbl="sibTrans2D1" presStyleIdx="2" presStyleCnt="6"/>
      <dgm:spPr/>
      <dgm:t>
        <a:bodyPr/>
        <a:lstStyle/>
        <a:p>
          <a:endParaRPr lang="fr-FR"/>
        </a:p>
      </dgm:t>
    </dgm:pt>
    <dgm:pt modelId="{E647870B-99F0-4289-9BBB-B216C9C480FA}" type="pres">
      <dgm:prSet presAssocID="{09B1AAE6-B325-401B-909A-A7E6A4D8D4B9}" presName="node" presStyleLbl="node1" presStyleIdx="2" presStyleCnt="6">
        <dgm:presLayoutVars>
          <dgm:bulletEnabled val="1"/>
        </dgm:presLayoutVars>
      </dgm:prSet>
      <dgm:spPr/>
      <dgm:t>
        <a:bodyPr/>
        <a:lstStyle/>
        <a:p>
          <a:endParaRPr lang="fr-FR"/>
        </a:p>
      </dgm:t>
    </dgm:pt>
    <dgm:pt modelId="{C77462C2-04AD-4513-A56B-0189485C252A}" type="pres">
      <dgm:prSet presAssocID="{B739C481-B3A8-4CEA-A203-2A0F41066E21}" presName="parTrans" presStyleLbl="sibTrans2D1" presStyleIdx="3" presStyleCnt="6"/>
      <dgm:spPr/>
      <dgm:t>
        <a:bodyPr/>
        <a:lstStyle/>
        <a:p>
          <a:endParaRPr lang="fr-FR"/>
        </a:p>
      </dgm:t>
    </dgm:pt>
    <dgm:pt modelId="{EF838E65-3AD7-4563-BCDF-B49A8802AD49}" type="pres">
      <dgm:prSet presAssocID="{B739C481-B3A8-4CEA-A203-2A0F41066E21}" presName="connectorText" presStyleLbl="sibTrans2D1" presStyleIdx="3" presStyleCnt="6"/>
      <dgm:spPr/>
      <dgm:t>
        <a:bodyPr/>
        <a:lstStyle/>
        <a:p>
          <a:endParaRPr lang="fr-FR"/>
        </a:p>
      </dgm:t>
    </dgm:pt>
    <dgm:pt modelId="{0A4DEDD5-3C88-4F08-90D7-2767D95873BE}" type="pres">
      <dgm:prSet presAssocID="{6E3C381F-542E-4F6A-941B-FE9222C2E882}" presName="node" presStyleLbl="node1" presStyleIdx="3" presStyleCnt="6">
        <dgm:presLayoutVars>
          <dgm:bulletEnabled val="1"/>
        </dgm:presLayoutVars>
      </dgm:prSet>
      <dgm:spPr/>
      <dgm:t>
        <a:bodyPr/>
        <a:lstStyle/>
        <a:p>
          <a:endParaRPr lang="fr-FR"/>
        </a:p>
      </dgm:t>
    </dgm:pt>
    <dgm:pt modelId="{06007981-4ADB-40DA-ADC6-907785CC0E69}" type="pres">
      <dgm:prSet presAssocID="{4C670D23-A7C3-4B47-83D6-302411604DBA}" presName="parTrans" presStyleLbl="sibTrans2D1" presStyleIdx="4" presStyleCnt="6"/>
      <dgm:spPr/>
      <dgm:t>
        <a:bodyPr/>
        <a:lstStyle/>
        <a:p>
          <a:endParaRPr lang="fr-FR"/>
        </a:p>
      </dgm:t>
    </dgm:pt>
    <dgm:pt modelId="{1F3411F9-2892-4C1F-B064-8F02EBC5CEBA}" type="pres">
      <dgm:prSet presAssocID="{4C670D23-A7C3-4B47-83D6-302411604DBA}" presName="connectorText" presStyleLbl="sibTrans2D1" presStyleIdx="4" presStyleCnt="6"/>
      <dgm:spPr/>
      <dgm:t>
        <a:bodyPr/>
        <a:lstStyle/>
        <a:p>
          <a:endParaRPr lang="fr-FR"/>
        </a:p>
      </dgm:t>
    </dgm:pt>
    <dgm:pt modelId="{33648CA2-FAC7-4252-9667-A8667F7D94F4}" type="pres">
      <dgm:prSet presAssocID="{3FB8E5E4-6E45-4353-A6B3-03458326F7DD}" presName="node" presStyleLbl="node1" presStyleIdx="4" presStyleCnt="6">
        <dgm:presLayoutVars>
          <dgm:bulletEnabled val="1"/>
        </dgm:presLayoutVars>
      </dgm:prSet>
      <dgm:spPr/>
      <dgm:t>
        <a:bodyPr/>
        <a:lstStyle/>
        <a:p>
          <a:endParaRPr lang="fr-FR"/>
        </a:p>
      </dgm:t>
    </dgm:pt>
    <dgm:pt modelId="{9FE1F8B1-96FF-468B-839E-20B47166BDE8}" type="pres">
      <dgm:prSet presAssocID="{DB62F545-6193-466D-8806-6BA3C26018C8}" presName="parTrans" presStyleLbl="sibTrans2D1" presStyleIdx="5" presStyleCnt="6"/>
      <dgm:spPr/>
      <dgm:t>
        <a:bodyPr/>
        <a:lstStyle/>
        <a:p>
          <a:endParaRPr lang="fr-FR"/>
        </a:p>
      </dgm:t>
    </dgm:pt>
    <dgm:pt modelId="{2D456CD7-8455-4C00-9C66-1B09449B7C76}" type="pres">
      <dgm:prSet presAssocID="{DB62F545-6193-466D-8806-6BA3C26018C8}" presName="connectorText" presStyleLbl="sibTrans2D1" presStyleIdx="5" presStyleCnt="6"/>
      <dgm:spPr/>
      <dgm:t>
        <a:bodyPr/>
        <a:lstStyle/>
        <a:p>
          <a:endParaRPr lang="fr-FR"/>
        </a:p>
      </dgm:t>
    </dgm:pt>
    <dgm:pt modelId="{6C9090C4-4A91-481D-AE5B-DC3030A440D2}" type="pres">
      <dgm:prSet presAssocID="{80315A97-E0E0-4A73-AC60-F1D1E5B75B28}" presName="node" presStyleLbl="node1" presStyleIdx="5" presStyleCnt="6" custScaleX="84217" custScaleY="90245">
        <dgm:presLayoutVars>
          <dgm:bulletEnabled val="1"/>
        </dgm:presLayoutVars>
      </dgm:prSet>
      <dgm:spPr/>
      <dgm:t>
        <a:bodyPr/>
        <a:lstStyle/>
        <a:p>
          <a:endParaRPr lang="fr-FR"/>
        </a:p>
      </dgm:t>
    </dgm:pt>
  </dgm:ptLst>
  <dgm:cxnLst>
    <dgm:cxn modelId="{8391692E-ED55-4EB7-BFE1-82372D40CA62}" type="presOf" srcId="{DB62F545-6193-466D-8806-6BA3C26018C8}" destId="{2D456CD7-8455-4C00-9C66-1B09449B7C76}" srcOrd="1" destOrd="0" presId="urn:microsoft.com/office/officeart/2005/8/layout/radial5"/>
    <dgm:cxn modelId="{8AEEA61C-369C-47D3-8CBF-794135DACD75}" type="presOf" srcId="{3FB8E5E4-6E45-4353-A6B3-03458326F7DD}" destId="{33648CA2-FAC7-4252-9667-A8667F7D94F4}" srcOrd="0" destOrd="0" presId="urn:microsoft.com/office/officeart/2005/8/layout/radial5"/>
    <dgm:cxn modelId="{BB2D3FAA-C2F4-4A12-B94F-2A5158BF84A8}" type="presOf" srcId="{DB62F545-6193-466D-8806-6BA3C26018C8}" destId="{9FE1F8B1-96FF-468B-839E-20B47166BDE8}" srcOrd="0" destOrd="0" presId="urn:microsoft.com/office/officeart/2005/8/layout/radial5"/>
    <dgm:cxn modelId="{99C5A412-C7DC-49EB-AF02-22C16DE729AB}" srcId="{3DCAEAF8-03A0-4A6F-A443-0089B67F875E}" destId="{76131FD4-ED19-4536-953A-D6E56C221D1B}" srcOrd="0" destOrd="0" parTransId="{45F62EB9-0CE2-4E81-A62A-10AFCFB7B739}" sibTransId="{110E5341-B784-4322-BB89-B3C349DAB5D9}"/>
    <dgm:cxn modelId="{ED29762A-683F-46BF-8541-C80D3019462A}" srcId="{3DCAEAF8-03A0-4A6F-A443-0089B67F875E}" destId="{09B1AAE6-B325-401B-909A-A7E6A4D8D4B9}" srcOrd="2" destOrd="0" parTransId="{A41E75A1-C69E-44B0-B220-347E8AEFC7CB}" sibTransId="{7C327278-4A78-4ADC-8BAE-9D61D73DA75C}"/>
    <dgm:cxn modelId="{187DC270-7267-4F8C-A1D1-A29B7CCEE958}" type="presOf" srcId="{B739C481-B3A8-4CEA-A203-2A0F41066E21}" destId="{C77462C2-04AD-4513-A56B-0189485C252A}" srcOrd="0" destOrd="0" presId="urn:microsoft.com/office/officeart/2005/8/layout/radial5"/>
    <dgm:cxn modelId="{0B8C8F48-82BA-4A39-BB0C-CA5327C15D2E}" type="presOf" srcId="{B739C481-B3A8-4CEA-A203-2A0F41066E21}" destId="{EF838E65-3AD7-4563-BCDF-B49A8802AD49}" srcOrd="1" destOrd="0" presId="urn:microsoft.com/office/officeart/2005/8/layout/radial5"/>
    <dgm:cxn modelId="{63B3853C-9FCB-49BA-ADDB-E9AFAF97B732}" type="presOf" srcId="{A41E75A1-C69E-44B0-B220-347E8AEFC7CB}" destId="{6A5E269E-32C7-464C-B217-A251A498953D}" srcOrd="1" destOrd="0" presId="urn:microsoft.com/office/officeart/2005/8/layout/radial5"/>
    <dgm:cxn modelId="{C781AA09-5ECF-4813-A5F0-F8CEABB7AAFC}" type="presOf" srcId="{65F0E506-95EC-4DA0-8491-DDBD4B0544CE}" destId="{7C4D3300-5851-442C-A684-9099A5A97896}" srcOrd="0" destOrd="0" presId="urn:microsoft.com/office/officeart/2005/8/layout/radial5"/>
    <dgm:cxn modelId="{329A343F-B4FB-4C65-8BBE-B1EC6E0F3932}" type="presOf" srcId="{6E3C381F-542E-4F6A-941B-FE9222C2E882}" destId="{0A4DEDD5-3C88-4F08-90D7-2767D95873BE}" srcOrd="0" destOrd="0" presId="urn:microsoft.com/office/officeart/2005/8/layout/radial5"/>
    <dgm:cxn modelId="{7A1AA7BD-9C41-4244-BE56-2E4288BB3BFC}" type="presOf" srcId="{45F62EB9-0CE2-4E81-A62A-10AFCFB7B739}" destId="{0D8D1270-8BD4-4823-A8CD-205588512DBC}" srcOrd="1" destOrd="0" presId="urn:microsoft.com/office/officeart/2005/8/layout/radial5"/>
    <dgm:cxn modelId="{CE3358DA-5184-4E1C-88BC-1905678E71C5}" type="presOf" srcId="{DBF859AD-FE2A-484B-94AC-E8D2BE8A3AD4}" destId="{81FCED18-EB75-43DD-9497-8ADF34D0C9D6}" srcOrd="0" destOrd="0" presId="urn:microsoft.com/office/officeart/2005/8/layout/radial5"/>
    <dgm:cxn modelId="{B26B5CC4-CB9F-4C78-ABE6-CA099B70059B}" type="presOf" srcId="{80315A97-E0E0-4A73-AC60-F1D1E5B75B28}" destId="{6C9090C4-4A91-481D-AE5B-DC3030A440D2}" srcOrd="0" destOrd="0" presId="urn:microsoft.com/office/officeart/2005/8/layout/radial5"/>
    <dgm:cxn modelId="{16668022-620F-48EA-9A7B-FD11227065C9}" type="presOf" srcId="{76131FD4-ED19-4536-953A-D6E56C221D1B}" destId="{2AD83F0E-4123-4D53-A357-EE4B298DBA98}" srcOrd="0" destOrd="0" presId="urn:microsoft.com/office/officeart/2005/8/layout/radial5"/>
    <dgm:cxn modelId="{C6D2E269-F39B-4FFA-86E5-08577B9151D8}" type="presOf" srcId="{4C670D23-A7C3-4B47-83D6-302411604DBA}" destId="{06007981-4ADB-40DA-ADC6-907785CC0E69}" srcOrd="0" destOrd="0" presId="urn:microsoft.com/office/officeart/2005/8/layout/radial5"/>
    <dgm:cxn modelId="{D1BB1950-44E9-4C32-B304-8BB8919E78F6}" srcId="{3DCAEAF8-03A0-4A6F-A443-0089B67F875E}" destId="{E326B2AE-FA24-4FAB-AAD0-F9CA40B50A89}" srcOrd="1" destOrd="0" parTransId="{65F0E506-95EC-4DA0-8491-DDBD4B0544CE}" sibTransId="{61BE2857-0F3A-4393-87F6-F6F1CFB73320}"/>
    <dgm:cxn modelId="{57AC53DF-A053-4ADB-BB96-E81E99E7F585}" type="presOf" srcId="{09B1AAE6-B325-401B-909A-A7E6A4D8D4B9}" destId="{E647870B-99F0-4289-9BBB-B216C9C480FA}" srcOrd="0" destOrd="0" presId="urn:microsoft.com/office/officeart/2005/8/layout/radial5"/>
    <dgm:cxn modelId="{ED6C6E98-69EA-4E3F-9A02-92716B3D8B75}" type="presOf" srcId="{3DCAEAF8-03A0-4A6F-A443-0089B67F875E}" destId="{2E1C21D4-CC26-4F6F-A7B8-4AA692FDBC5A}" srcOrd="0" destOrd="0" presId="urn:microsoft.com/office/officeart/2005/8/layout/radial5"/>
    <dgm:cxn modelId="{88949753-A7C0-4FCB-B30B-62C17DD81B1C}" type="presOf" srcId="{45F62EB9-0CE2-4E81-A62A-10AFCFB7B739}" destId="{5360198E-0C9A-4167-B731-3E6B3A24EA90}" srcOrd="0" destOrd="0" presId="urn:microsoft.com/office/officeart/2005/8/layout/radial5"/>
    <dgm:cxn modelId="{C8F5699B-945B-436C-A556-B5DC44FD9CFE}" type="presOf" srcId="{A41E75A1-C69E-44B0-B220-347E8AEFC7CB}" destId="{1F155B5A-2DDB-4DE4-9B00-ECDD1C0DE2BF}" srcOrd="0" destOrd="0" presId="urn:microsoft.com/office/officeart/2005/8/layout/radial5"/>
    <dgm:cxn modelId="{22A19ED8-78DC-49C7-9EF8-633E43665718}" type="presOf" srcId="{E326B2AE-FA24-4FAB-AAD0-F9CA40B50A89}" destId="{8C07CED7-F9CC-4639-863D-80CAA8C02292}" srcOrd="0" destOrd="0" presId="urn:microsoft.com/office/officeart/2005/8/layout/radial5"/>
    <dgm:cxn modelId="{C2264095-7217-40A6-9DBF-9758ADE6DEB1}" srcId="{DBF859AD-FE2A-484B-94AC-E8D2BE8A3AD4}" destId="{3DCAEAF8-03A0-4A6F-A443-0089B67F875E}" srcOrd="0" destOrd="0" parTransId="{A24BC387-6032-463C-86BD-BA9F5DE037F4}" sibTransId="{3456A0F2-AF41-45A0-8689-64C47F7022E8}"/>
    <dgm:cxn modelId="{266ACC24-5707-4961-864B-A0983430B682}" srcId="{3DCAEAF8-03A0-4A6F-A443-0089B67F875E}" destId="{6E3C381F-542E-4F6A-941B-FE9222C2E882}" srcOrd="3" destOrd="0" parTransId="{B739C481-B3A8-4CEA-A203-2A0F41066E21}" sibTransId="{F0D66F7B-544A-4D81-9F30-F1BF59A6EEDB}"/>
    <dgm:cxn modelId="{9AB3515D-A156-4E41-89AF-649A88B4DEDC}" srcId="{3DCAEAF8-03A0-4A6F-A443-0089B67F875E}" destId="{3FB8E5E4-6E45-4353-A6B3-03458326F7DD}" srcOrd="4" destOrd="0" parTransId="{4C670D23-A7C3-4B47-83D6-302411604DBA}" sibTransId="{1B2460F0-9805-46AF-B7E9-CDE1D326C3C2}"/>
    <dgm:cxn modelId="{DB65EA74-E876-47B5-B9FC-B5D2474720C9}" type="presOf" srcId="{4C670D23-A7C3-4B47-83D6-302411604DBA}" destId="{1F3411F9-2892-4C1F-B064-8F02EBC5CEBA}" srcOrd="1" destOrd="0" presId="urn:microsoft.com/office/officeart/2005/8/layout/radial5"/>
    <dgm:cxn modelId="{7DC26128-DDE6-4BDC-83B4-C41480E072C1}" srcId="{3DCAEAF8-03A0-4A6F-A443-0089B67F875E}" destId="{80315A97-E0E0-4A73-AC60-F1D1E5B75B28}" srcOrd="5" destOrd="0" parTransId="{DB62F545-6193-466D-8806-6BA3C26018C8}" sibTransId="{9A309D04-7FA9-461B-8121-3631245BF449}"/>
    <dgm:cxn modelId="{D0215F9C-5B41-4C36-B8A9-9F0D4022177F}" type="presOf" srcId="{65F0E506-95EC-4DA0-8491-DDBD4B0544CE}" destId="{B53B6DAE-436F-4218-89DE-5705D4CF6E97}" srcOrd="1" destOrd="0" presId="urn:microsoft.com/office/officeart/2005/8/layout/radial5"/>
    <dgm:cxn modelId="{B6689A25-51B1-4F77-8D35-836F9C82FBB3}" type="presParOf" srcId="{81FCED18-EB75-43DD-9497-8ADF34D0C9D6}" destId="{2E1C21D4-CC26-4F6F-A7B8-4AA692FDBC5A}" srcOrd="0" destOrd="0" presId="urn:microsoft.com/office/officeart/2005/8/layout/radial5"/>
    <dgm:cxn modelId="{CF0EFC14-275A-4371-AADD-51B625429CB2}" type="presParOf" srcId="{81FCED18-EB75-43DD-9497-8ADF34D0C9D6}" destId="{5360198E-0C9A-4167-B731-3E6B3A24EA90}" srcOrd="1" destOrd="0" presId="urn:microsoft.com/office/officeart/2005/8/layout/radial5"/>
    <dgm:cxn modelId="{2514D2A0-965F-438A-AF1A-EED3516317FB}" type="presParOf" srcId="{5360198E-0C9A-4167-B731-3E6B3A24EA90}" destId="{0D8D1270-8BD4-4823-A8CD-205588512DBC}" srcOrd="0" destOrd="0" presId="urn:microsoft.com/office/officeart/2005/8/layout/radial5"/>
    <dgm:cxn modelId="{EE2449A6-A841-4A60-AA11-8FF7E99310AA}" type="presParOf" srcId="{81FCED18-EB75-43DD-9497-8ADF34D0C9D6}" destId="{2AD83F0E-4123-4D53-A357-EE4B298DBA98}" srcOrd="2" destOrd="0" presId="urn:microsoft.com/office/officeart/2005/8/layout/radial5"/>
    <dgm:cxn modelId="{2316DE37-A566-4914-A04B-526D544990A2}" type="presParOf" srcId="{81FCED18-EB75-43DD-9497-8ADF34D0C9D6}" destId="{7C4D3300-5851-442C-A684-9099A5A97896}" srcOrd="3" destOrd="0" presId="urn:microsoft.com/office/officeart/2005/8/layout/radial5"/>
    <dgm:cxn modelId="{A13223B2-EDF7-4EB0-A86B-D28E69063258}" type="presParOf" srcId="{7C4D3300-5851-442C-A684-9099A5A97896}" destId="{B53B6DAE-436F-4218-89DE-5705D4CF6E97}" srcOrd="0" destOrd="0" presId="urn:microsoft.com/office/officeart/2005/8/layout/radial5"/>
    <dgm:cxn modelId="{B1D50F0F-1CF5-4B58-9270-DF1D56E1000A}" type="presParOf" srcId="{81FCED18-EB75-43DD-9497-8ADF34D0C9D6}" destId="{8C07CED7-F9CC-4639-863D-80CAA8C02292}" srcOrd="4" destOrd="0" presId="urn:microsoft.com/office/officeart/2005/8/layout/radial5"/>
    <dgm:cxn modelId="{E04DC2CB-4FED-445F-BE8F-2411BC97C1D2}" type="presParOf" srcId="{81FCED18-EB75-43DD-9497-8ADF34D0C9D6}" destId="{1F155B5A-2DDB-4DE4-9B00-ECDD1C0DE2BF}" srcOrd="5" destOrd="0" presId="urn:microsoft.com/office/officeart/2005/8/layout/radial5"/>
    <dgm:cxn modelId="{52CE4576-094A-4A8D-ACC4-6FF0A71A73DA}" type="presParOf" srcId="{1F155B5A-2DDB-4DE4-9B00-ECDD1C0DE2BF}" destId="{6A5E269E-32C7-464C-B217-A251A498953D}" srcOrd="0" destOrd="0" presId="urn:microsoft.com/office/officeart/2005/8/layout/radial5"/>
    <dgm:cxn modelId="{AFDC440B-5636-42BD-AC0C-7D7411946D6B}" type="presParOf" srcId="{81FCED18-EB75-43DD-9497-8ADF34D0C9D6}" destId="{E647870B-99F0-4289-9BBB-B216C9C480FA}" srcOrd="6" destOrd="0" presId="urn:microsoft.com/office/officeart/2005/8/layout/radial5"/>
    <dgm:cxn modelId="{75BB785E-3F99-44F4-8B3E-0DA8A50ED5B3}" type="presParOf" srcId="{81FCED18-EB75-43DD-9497-8ADF34D0C9D6}" destId="{C77462C2-04AD-4513-A56B-0189485C252A}" srcOrd="7" destOrd="0" presId="urn:microsoft.com/office/officeart/2005/8/layout/radial5"/>
    <dgm:cxn modelId="{A8CFAC62-3D37-4580-8ED6-8FEF57641D58}" type="presParOf" srcId="{C77462C2-04AD-4513-A56B-0189485C252A}" destId="{EF838E65-3AD7-4563-BCDF-B49A8802AD49}" srcOrd="0" destOrd="0" presId="urn:microsoft.com/office/officeart/2005/8/layout/radial5"/>
    <dgm:cxn modelId="{FEF6E09C-6555-4A14-80CD-14B31C7D6303}" type="presParOf" srcId="{81FCED18-EB75-43DD-9497-8ADF34D0C9D6}" destId="{0A4DEDD5-3C88-4F08-90D7-2767D95873BE}" srcOrd="8" destOrd="0" presId="urn:microsoft.com/office/officeart/2005/8/layout/radial5"/>
    <dgm:cxn modelId="{87D97F6D-21C9-4E71-B217-984DD8137D8C}" type="presParOf" srcId="{81FCED18-EB75-43DD-9497-8ADF34D0C9D6}" destId="{06007981-4ADB-40DA-ADC6-907785CC0E69}" srcOrd="9" destOrd="0" presId="urn:microsoft.com/office/officeart/2005/8/layout/radial5"/>
    <dgm:cxn modelId="{6B85719D-9374-4A7C-A637-EA0A84F2D8B0}" type="presParOf" srcId="{06007981-4ADB-40DA-ADC6-907785CC0E69}" destId="{1F3411F9-2892-4C1F-B064-8F02EBC5CEBA}" srcOrd="0" destOrd="0" presId="urn:microsoft.com/office/officeart/2005/8/layout/radial5"/>
    <dgm:cxn modelId="{938DE715-9FBB-45B6-B8B2-7C9F2CEB389B}" type="presParOf" srcId="{81FCED18-EB75-43DD-9497-8ADF34D0C9D6}" destId="{33648CA2-FAC7-4252-9667-A8667F7D94F4}" srcOrd="10" destOrd="0" presId="urn:microsoft.com/office/officeart/2005/8/layout/radial5"/>
    <dgm:cxn modelId="{E6273E0C-4CD6-4680-9B78-A80485D1B5B2}" type="presParOf" srcId="{81FCED18-EB75-43DD-9497-8ADF34D0C9D6}" destId="{9FE1F8B1-96FF-468B-839E-20B47166BDE8}" srcOrd="11" destOrd="0" presId="urn:microsoft.com/office/officeart/2005/8/layout/radial5"/>
    <dgm:cxn modelId="{29EEFC71-EE59-4AEC-9766-72416D57E478}" type="presParOf" srcId="{9FE1F8B1-96FF-468B-839E-20B47166BDE8}" destId="{2D456CD7-8455-4C00-9C66-1B09449B7C76}" srcOrd="0" destOrd="0" presId="urn:microsoft.com/office/officeart/2005/8/layout/radial5"/>
    <dgm:cxn modelId="{8F28E89C-5061-450A-87D8-CE97EBBEEFFD}" type="presParOf" srcId="{81FCED18-EB75-43DD-9497-8ADF34D0C9D6}" destId="{6C9090C4-4A91-481D-AE5B-DC3030A440D2}" srcOrd="12" destOrd="0" presId="urn:microsoft.com/office/officeart/2005/8/layout/radial5"/>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298707-30DF-4E84-B697-E913108CB821}">
      <dsp:nvSpPr>
        <dsp:cNvPr id="0" name=""/>
        <dsp:cNvSpPr/>
      </dsp:nvSpPr>
      <dsp:spPr>
        <a:xfrm>
          <a:off x="3317095" y="1572636"/>
          <a:ext cx="2952124" cy="2952124"/>
        </a:xfrm>
        <a:prstGeom prst="ellipse">
          <a:avLst/>
        </a:prstGeom>
        <a:solidFill>
          <a:srgbClr val="00B050"/>
        </a:solidFill>
        <a:ln w="12700" cap="flat" cmpd="sng" algn="ctr">
          <a:noFill/>
          <a:prstDash val="solid"/>
        </a:ln>
        <a:effectLst/>
        <a:scene3d>
          <a:camera prst="orthographicFront"/>
          <a:lightRig rig="balanced" dir="t"/>
        </a:scene3d>
        <a:sp3d>
          <a:bevelT w="901700"/>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lvl="0" algn="ctr" defTabSz="1022350">
            <a:lnSpc>
              <a:spcPct val="90000"/>
            </a:lnSpc>
            <a:spcBef>
              <a:spcPct val="0"/>
            </a:spcBef>
            <a:spcAft>
              <a:spcPct val="35000"/>
            </a:spcAft>
          </a:pPr>
          <a:r>
            <a:rPr lang="fr-FR" sz="2300" b="1" kern="1200" dirty="0" smtClean="0">
              <a:solidFill>
                <a:schemeClr val="bg1"/>
              </a:solidFill>
              <a:effectLst/>
            </a:rPr>
            <a:t>Environnement</a:t>
          </a:r>
          <a:endParaRPr lang="fr-FR" sz="2300" b="1" kern="1200" dirty="0">
            <a:solidFill>
              <a:schemeClr val="bg1"/>
            </a:solidFill>
            <a:effectLst/>
          </a:endParaRPr>
        </a:p>
      </dsp:txBody>
      <dsp:txXfrm>
        <a:off x="3710712" y="2089258"/>
        <a:ext cx="2164891" cy="1328456"/>
      </dsp:txXfrm>
    </dsp:sp>
    <dsp:sp modelId="{9E40C990-B8A4-43FC-8BA0-1373976B94C8}">
      <dsp:nvSpPr>
        <dsp:cNvPr id="0" name=""/>
        <dsp:cNvSpPr/>
      </dsp:nvSpPr>
      <dsp:spPr>
        <a:xfrm>
          <a:off x="4281624" y="32099"/>
          <a:ext cx="2952124" cy="2952124"/>
        </a:xfrm>
        <a:prstGeom prst="ellipse">
          <a:avLst/>
        </a:prstGeom>
        <a:solidFill>
          <a:srgbClr val="FFC000">
            <a:alpha val="67000"/>
          </a:srgbClr>
        </a:solidFill>
        <a:ln w="12700" cap="flat" cmpd="sng" algn="ctr">
          <a:noFill/>
          <a:prstDash val="solid"/>
        </a:ln>
        <a:effectLst/>
        <a:scene3d>
          <a:camera prst="orthographicFront"/>
          <a:lightRig rig="balanced" dir="t"/>
        </a:scene3d>
        <a:sp3d>
          <a:bevelT w="901700"/>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pPr>
          <a:r>
            <a:rPr lang="fr-FR" sz="2300" b="1" kern="1200" dirty="0" smtClean="0">
              <a:solidFill>
                <a:schemeClr val="accent6">
                  <a:lumMod val="75000"/>
                </a:schemeClr>
              </a:solidFill>
            </a:rPr>
            <a:t>     </a:t>
          </a:r>
          <a:r>
            <a:rPr lang="fr-FR" sz="2300" b="1" kern="1200" dirty="0" smtClean="0">
              <a:solidFill>
                <a:schemeClr val="accent6">
                  <a:lumMod val="50000"/>
                </a:schemeClr>
              </a:solidFill>
            </a:rPr>
            <a:t>Economie</a:t>
          </a:r>
          <a:endParaRPr lang="fr-FR" sz="2300" b="1" kern="1200" dirty="0">
            <a:solidFill>
              <a:schemeClr val="accent6">
                <a:lumMod val="50000"/>
              </a:schemeClr>
            </a:solidFill>
          </a:endParaRPr>
        </a:p>
      </dsp:txBody>
      <dsp:txXfrm>
        <a:off x="5184482" y="794731"/>
        <a:ext cx="1771274" cy="1623668"/>
      </dsp:txXfrm>
    </dsp:sp>
    <dsp:sp modelId="{E7C37148-04B1-4073-996B-F9F846E4BDC1}">
      <dsp:nvSpPr>
        <dsp:cNvPr id="0" name=""/>
        <dsp:cNvSpPr/>
      </dsp:nvSpPr>
      <dsp:spPr>
        <a:xfrm>
          <a:off x="2461855" y="46682"/>
          <a:ext cx="2952124" cy="2952124"/>
        </a:xfrm>
        <a:prstGeom prst="ellipse">
          <a:avLst/>
        </a:prstGeom>
        <a:solidFill>
          <a:srgbClr val="3377FF">
            <a:alpha val="82000"/>
          </a:srgbClr>
        </a:solidFill>
        <a:ln w="12700" cap="flat" cmpd="sng" algn="ctr">
          <a:noFill/>
          <a:prstDash val="solid"/>
        </a:ln>
        <a:effectLst/>
        <a:scene3d>
          <a:camera prst="orthographicFront"/>
          <a:lightRig rig="balanced" dir="t"/>
        </a:scene3d>
        <a:sp3d>
          <a:bevelT w="901700"/>
        </a:sp3d>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lvl="0" algn="l" defTabSz="1155700">
            <a:lnSpc>
              <a:spcPct val="90000"/>
            </a:lnSpc>
            <a:spcBef>
              <a:spcPct val="0"/>
            </a:spcBef>
            <a:spcAft>
              <a:spcPct val="35000"/>
            </a:spcAft>
          </a:pPr>
          <a:r>
            <a:rPr lang="fr-FR" sz="2600" b="1" kern="1200" dirty="0" smtClean="0">
              <a:solidFill>
                <a:srgbClr val="0070C0"/>
              </a:solidFill>
              <a:effectLst/>
            </a:rPr>
            <a:t>   </a:t>
          </a:r>
          <a:r>
            <a:rPr lang="fr-FR" sz="2600" b="1" kern="1200" dirty="0" smtClean="0">
              <a:solidFill>
                <a:schemeClr val="tx2">
                  <a:lumMod val="75000"/>
                </a:schemeClr>
              </a:solidFill>
              <a:effectLst/>
            </a:rPr>
            <a:t>Social</a:t>
          </a:r>
        </a:p>
        <a:p>
          <a:pPr lvl="0" algn="l" defTabSz="1155700">
            <a:lnSpc>
              <a:spcPct val="90000"/>
            </a:lnSpc>
            <a:spcBef>
              <a:spcPct val="0"/>
            </a:spcBef>
            <a:spcAft>
              <a:spcPct val="35000"/>
            </a:spcAft>
          </a:pPr>
          <a:r>
            <a:rPr lang="fr-FR" sz="1400" b="0" i="1" kern="1200" dirty="0" smtClean="0">
              <a:solidFill>
                <a:schemeClr val="tx1"/>
              </a:solidFill>
              <a:effectLst/>
            </a:rPr>
            <a:t>Insertion </a:t>
          </a:r>
        </a:p>
        <a:p>
          <a:pPr lvl="0" algn="l" defTabSz="1155700">
            <a:lnSpc>
              <a:spcPct val="90000"/>
            </a:lnSpc>
            <a:spcBef>
              <a:spcPct val="0"/>
            </a:spcBef>
            <a:spcAft>
              <a:spcPct val="35000"/>
            </a:spcAft>
          </a:pPr>
          <a:r>
            <a:rPr lang="fr-FR" sz="1400" b="0" i="1" kern="1200" dirty="0" smtClean="0">
              <a:solidFill>
                <a:schemeClr val="tx1"/>
              </a:solidFill>
              <a:effectLst/>
            </a:rPr>
            <a:t>Santé des </a:t>
          </a:r>
        </a:p>
        <a:p>
          <a:pPr lvl="0" algn="l" defTabSz="1155700">
            <a:lnSpc>
              <a:spcPct val="90000"/>
            </a:lnSpc>
            <a:spcBef>
              <a:spcPct val="0"/>
            </a:spcBef>
            <a:spcAft>
              <a:spcPct val="35000"/>
            </a:spcAft>
          </a:pPr>
          <a:r>
            <a:rPr lang="fr-FR" sz="1400" b="0" i="1" kern="1200" dirty="0" smtClean="0">
              <a:solidFill>
                <a:schemeClr val="tx1"/>
              </a:solidFill>
              <a:effectLst/>
            </a:rPr>
            <a:t>populations</a:t>
          </a:r>
          <a:endParaRPr lang="fr-FR" sz="1400" b="0" i="1" kern="1200" dirty="0">
            <a:solidFill>
              <a:schemeClr val="tx1"/>
            </a:solidFill>
            <a:effectLst/>
          </a:endParaRPr>
        </a:p>
      </dsp:txBody>
      <dsp:txXfrm>
        <a:off x="2739847" y="809315"/>
        <a:ext cx="1771274" cy="16236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91BBAF-4066-4BFC-95DF-CA3561D389B7}">
      <dsp:nvSpPr>
        <dsp:cNvPr id="0" name=""/>
        <dsp:cNvSpPr/>
      </dsp:nvSpPr>
      <dsp:spPr>
        <a:xfrm>
          <a:off x="676659" y="824530"/>
          <a:ext cx="2254337" cy="22304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threePt" dir="t"/>
          <a:backdrop>
            <a:anchor x="0" y="0" z="-210000"/>
            <a:norm dx="0" dy="0" dz="914400"/>
            <a:up dx="0" dy="914400" dz="0"/>
          </a:backdrop>
        </a:scene3d>
        <a:sp3d extrusionH="152250" prstMaterial="matte">
          <a:bevelT w="355600" h="3302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sp3d extrusionH="28000" prstMaterial="matte"/>
        </a:bodyPr>
        <a:lstStyle/>
        <a:p>
          <a:pPr lvl="0" algn="ctr" defTabSz="1200150">
            <a:lnSpc>
              <a:spcPct val="90000"/>
            </a:lnSpc>
            <a:spcBef>
              <a:spcPct val="0"/>
            </a:spcBef>
            <a:spcAft>
              <a:spcPct val="35000"/>
            </a:spcAft>
          </a:pPr>
          <a:r>
            <a:rPr lang="fr-FR" sz="2700" kern="1200" dirty="0" smtClean="0"/>
            <a:t>Système technique</a:t>
          </a:r>
          <a:endParaRPr lang="fr-FR" sz="2700" kern="1200" dirty="0"/>
        </a:p>
      </dsp:txBody>
      <dsp:txXfrm>
        <a:off x="676659" y="824530"/>
        <a:ext cx="2254337" cy="2230421"/>
      </dsp:txXfrm>
    </dsp:sp>
    <dsp:sp modelId="{B03AD2B8-700B-4080-A579-3F6E0AFDA0F6}">
      <dsp:nvSpPr>
        <dsp:cNvPr id="0" name=""/>
        <dsp:cNvSpPr/>
      </dsp:nvSpPr>
      <dsp:spPr>
        <a:xfrm rot="5400000">
          <a:off x="1584818" y="1016689"/>
          <a:ext cx="438019" cy="53701"/>
        </a:xfrm>
        <a:custGeom>
          <a:avLst/>
          <a:gdLst/>
          <a:ahLst/>
          <a:cxnLst/>
          <a:rect l="0" t="0" r="0" b="0"/>
          <a:pathLst>
            <a:path>
              <a:moveTo>
                <a:pt x="0" y="26850"/>
              </a:moveTo>
              <a:lnTo>
                <a:pt x="438019" y="26850"/>
              </a:lnTo>
            </a:path>
          </a:pathLst>
        </a:custGeom>
        <a:noFill/>
        <a:ln w="25400" cap="flat" cmpd="sng" algn="ctr">
          <a:solidFill>
            <a:schemeClr val="accent1">
              <a:shade val="60000"/>
              <a:hueOff val="0"/>
              <a:satOff val="0"/>
              <a:lumOff val="0"/>
              <a:alphaOff val="0"/>
            </a:schemeClr>
          </a:solidFill>
          <a:prstDash val="solid"/>
        </a:ln>
        <a:effectLst/>
        <a:scene3d>
          <a:camera prst="perspectiveRelaxed">
            <a:rot lat="19149996" lon="20104178" rev="1577324"/>
          </a:camera>
          <a:lightRig rig="threeP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5400000">
        <a:off x="1792878" y="1032589"/>
        <a:ext cx="21900" cy="21900"/>
      </dsp:txXfrm>
    </dsp:sp>
    <dsp:sp modelId="{779838CF-4F18-49D3-834C-C68881271462}">
      <dsp:nvSpPr>
        <dsp:cNvPr id="0" name=""/>
        <dsp:cNvSpPr/>
      </dsp:nvSpPr>
      <dsp:spPr>
        <a:xfrm>
          <a:off x="1090505" y="-181736"/>
          <a:ext cx="1426646" cy="1444286"/>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perspectiveRelaxed">
            <a:rot lat="19149996" lon="20104178" rev="1577324"/>
          </a:camera>
          <a:lightRig rig="threePt" dir="t"/>
          <a:backdrop>
            <a:anchor x="0" y="0" z="-210000"/>
            <a:norm dx="0" dy="0" dz="914400"/>
            <a:up dx="0" dy="914400" dz="0"/>
          </a:backdrop>
        </a:scene3d>
        <a:sp3d extrusionH="152250" prstMaterial="matte">
          <a:bevelT w="349250" h="2857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Energie</a:t>
          </a:r>
          <a:endParaRPr lang="fr-FR" sz="2000" b="1" kern="1200" dirty="0">
            <a:effectLst>
              <a:outerShdw blurRad="38100" dist="38100" dir="2700000" algn="tl">
                <a:srgbClr val="000000">
                  <a:alpha val="43137"/>
                </a:srgbClr>
              </a:outerShdw>
            </a:effectLst>
          </a:endParaRPr>
        </a:p>
      </dsp:txBody>
      <dsp:txXfrm>
        <a:off x="1090505" y="-181736"/>
        <a:ext cx="1426646" cy="1444286"/>
      </dsp:txXfrm>
    </dsp:sp>
    <dsp:sp modelId="{FBC34D39-D130-4EA4-A74C-DC85AE592B4A}">
      <dsp:nvSpPr>
        <dsp:cNvPr id="0" name=""/>
        <dsp:cNvSpPr/>
      </dsp:nvSpPr>
      <dsp:spPr>
        <a:xfrm rot="12600000">
          <a:off x="2366553" y="2364886"/>
          <a:ext cx="440306" cy="53701"/>
        </a:xfrm>
        <a:custGeom>
          <a:avLst/>
          <a:gdLst/>
          <a:ahLst/>
          <a:cxnLst/>
          <a:rect l="0" t="0" r="0" b="0"/>
          <a:pathLst>
            <a:path>
              <a:moveTo>
                <a:pt x="0" y="26850"/>
              </a:moveTo>
              <a:lnTo>
                <a:pt x="440306" y="26850"/>
              </a:lnTo>
            </a:path>
          </a:pathLst>
        </a:custGeom>
        <a:noFill/>
        <a:ln w="25400" cap="flat" cmpd="sng" algn="ctr">
          <a:solidFill>
            <a:schemeClr val="accent1">
              <a:shade val="60000"/>
              <a:hueOff val="0"/>
              <a:satOff val="0"/>
              <a:lumOff val="0"/>
              <a:alphaOff val="0"/>
            </a:schemeClr>
          </a:solidFill>
          <a:prstDash val="solid"/>
        </a:ln>
        <a:effectLst/>
        <a:scene3d>
          <a:camera prst="perspectiveRelaxed">
            <a:rot lat="19149996" lon="20104178" rev="1577324"/>
          </a:camera>
          <a:lightRig rig="threeP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2600000">
        <a:off x="2575699" y="2380729"/>
        <a:ext cx="22015" cy="22015"/>
      </dsp:txXfrm>
    </dsp:sp>
    <dsp:sp modelId="{625BAE67-2FF3-4779-A879-3378C979833C}">
      <dsp:nvSpPr>
        <dsp:cNvPr id="0" name=""/>
        <dsp:cNvSpPr/>
      </dsp:nvSpPr>
      <dsp:spPr>
        <a:xfrm>
          <a:off x="2302365" y="1917265"/>
          <a:ext cx="1426646" cy="144428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perspectiveRelaxed">
            <a:rot lat="19149996" lon="20104178" rev="1577324"/>
          </a:camera>
          <a:lightRig rig="threePt" dir="t"/>
          <a:backdrop>
            <a:anchor x="0" y="0" z="-210000"/>
            <a:norm dx="0" dy="0" dz="914400"/>
            <a:up dx="0" dy="914400" dz="0"/>
          </a:backdrop>
        </a:scene3d>
        <a:sp3d extrusionH="152250" prstMaterial="matte">
          <a:bevelT w="349250" h="2857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Information</a:t>
          </a:r>
          <a:endParaRPr lang="fr-FR" sz="2000" b="1" kern="1200" dirty="0">
            <a:effectLst>
              <a:outerShdw blurRad="38100" dist="38100" dir="2700000" algn="tl">
                <a:srgbClr val="000000">
                  <a:alpha val="43137"/>
                </a:srgbClr>
              </a:outerShdw>
            </a:effectLst>
          </a:endParaRPr>
        </a:p>
      </dsp:txBody>
      <dsp:txXfrm>
        <a:off x="2302365" y="1917265"/>
        <a:ext cx="1426646" cy="1444286"/>
      </dsp:txXfrm>
    </dsp:sp>
    <dsp:sp modelId="{1A03771F-8912-4A4F-A1C4-E2B9CD37FD3F}">
      <dsp:nvSpPr>
        <dsp:cNvPr id="0" name=""/>
        <dsp:cNvSpPr/>
      </dsp:nvSpPr>
      <dsp:spPr>
        <a:xfrm rot="19800000">
          <a:off x="800796" y="2364886"/>
          <a:ext cx="440306" cy="53701"/>
        </a:xfrm>
        <a:custGeom>
          <a:avLst/>
          <a:gdLst/>
          <a:ahLst/>
          <a:cxnLst/>
          <a:rect l="0" t="0" r="0" b="0"/>
          <a:pathLst>
            <a:path>
              <a:moveTo>
                <a:pt x="0" y="26850"/>
              </a:moveTo>
              <a:lnTo>
                <a:pt x="440306" y="26850"/>
              </a:lnTo>
            </a:path>
          </a:pathLst>
        </a:custGeom>
        <a:noFill/>
        <a:ln w="25400" cap="flat" cmpd="sng" algn="ctr">
          <a:solidFill>
            <a:schemeClr val="accent1">
              <a:shade val="60000"/>
              <a:hueOff val="0"/>
              <a:satOff val="0"/>
              <a:lumOff val="0"/>
              <a:alphaOff val="0"/>
            </a:schemeClr>
          </a:solidFill>
          <a:prstDash val="solid"/>
        </a:ln>
        <a:effectLst/>
        <a:scene3d>
          <a:camera prst="perspectiveRelaxed">
            <a:rot lat="19149996" lon="20104178" rev="1577324"/>
          </a:camera>
          <a:lightRig rig="threeP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9800000">
        <a:off x="1009942" y="2380729"/>
        <a:ext cx="22015" cy="22015"/>
      </dsp:txXfrm>
    </dsp:sp>
    <dsp:sp modelId="{5D2C04C4-F47C-47B0-A9C6-E91F68A24090}">
      <dsp:nvSpPr>
        <dsp:cNvPr id="0" name=""/>
        <dsp:cNvSpPr/>
      </dsp:nvSpPr>
      <dsp:spPr>
        <a:xfrm>
          <a:off x="-121354" y="1917265"/>
          <a:ext cx="1426646" cy="1444286"/>
        </a:xfrm>
        <a:prstGeom prst="ellipse">
          <a:avLst/>
        </a:prstGeom>
        <a:solidFill>
          <a:schemeClr val="bg2">
            <a:lumMod val="75000"/>
          </a:schemeClr>
        </a:solidFill>
        <a:ln>
          <a:noFill/>
        </a:ln>
        <a:effectLst>
          <a:outerShdw blurRad="40000" dist="23000" dir="5400000" rotWithShape="0">
            <a:srgbClr val="000000">
              <a:alpha val="35000"/>
            </a:srgbClr>
          </a:outerShdw>
        </a:effectLst>
        <a:scene3d>
          <a:camera prst="perspectiveRelaxed">
            <a:rot lat="19149996" lon="20104178" rev="1577324"/>
          </a:camera>
          <a:lightRig rig="threePt" dir="t"/>
          <a:backdrop>
            <a:anchor x="0" y="0" z="-210000"/>
            <a:norm dx="0" dy="0" dz="914400"/>
            <a:up dx="0" dy="914400" dz="0"/>
          </a:backdrop>
        </a:scene3d>
        <a:sp3d extrusionH="152250" prstMaterial="matte">
          <a:bevelT w="349250" h="28575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rPr>
            <a:t>Matière</a:t>
          </a:r>
          <a:endParaRPr lang="fr-FR" sz="2000" b="1" kern="1200" dirty="0">
            <a:effectLst>
              <a:outerShdw blurRad="38100" dist="38100" dir="2700000" algn="tl">
                <a:srgbClr val="000000">
                  <a:alpha val="43137"/>
                </a:srgbClr>
              </a:outerShdw>
            </a:effectLst>
          </a:endParaRPr>
        </a:p>
      </dsp:txBody>
      <dsp:txXfrm>
        <a:off x="-121354" y="1917265"/>
        <a:ext cx="1426646" cy="14442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1E527B-15BE-47D4-98E2-6FA22011E279}">
      <dsp:nvSpPr>
        <dsp:cNvPr id="0" name=""/>
        <dsp:cNvSpPr/>
      </dsp:nvSpPr>
      <dsp:spPr>
        <a:xfrm>
          <a:off x="3314248" y="2547365"/>
          <a:ext cx="2025734" cy="1966386"/>
        </a:xfrm>
        <a:prstGeom prst="ellipse">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333500">
            <a:lnSpc>
              <a:spcPct val="90000"/>
            </a:lnSpc>
            <a:spcBef>
              <a:spcPct val="0"/>
            </a:spcBef>
            <a:spcAft>
              <a:spcPct val="35000"/>
            </a:spcAft>
          </a:pPr>
          <a:r>
            <a:rPr lang="fr-FR" sz="3000" b="1" kern="1200" spc="-150" dirty="0" smtClean="0">
              <a:effectLst>
                <a:outerShdw blurRad="38100" dist="38100" dir="2700000" algn="tl">
                  <a:srgbClr val="000000">
                    <a:alpha val="43137"/>
                  </a:srgbClr>
                </a:outerShdw>
              </a:effectLst>
              <a:latin typeface="Calibri" pitchFamily="34" charset="0"/>
            </a:rPr>
            <a:t>Enseignement de spécialité</a:t>
          </a:r>
          <a:endParaRPr lang="fr-FR" sz="3000" b="1" kern="1200" spc="-150" dirty="0">
            <a:effectLst>
              <a:outerShdw blurRad="38100" dist="38100" dir="2700000" algn="tl">
                <a:srgbClr val="000000">
                  <a:alpha val="43137"/>
                </a:srgbClr>
              </a:outerShdw>
            </a:effectLst>
            <a:latin typeface="Calibri" pitchFamily="34" charset="0"/>
          </a:endParaRPr>
        </a:p>
      </dsp:txBody>
      <dsp:txXfrm>
        <a:off x="3314248" y="2547365"/>
        <a:ext cx="2025734" cy="1966386"/>
      </dsp:txXfrm>
    </dsp:sp>
    <dsp:sp modelId="{FC1A2028-ADE9-4AB1-92F4-B43BAD0348D6}">
      <dsp:nvSpPr>
        <dsp:cNvPr id="0" name=""/>
        <dsp:cNvSpPr/>
      </dsp:nvSpPr>
      <dsp:spPr>
        <a:xfrm rot="16199981">
          <a:off x="4077051" y="1786786"/>
          <a:ext cx="500112" cy="605858"/>
        </a:xfrm>
        <a:prstGeom prst="rightArrow">
          <a:avLst>
            <a:gd name="adj1" fmla="val 60000"/>
            <a:gd name="adj2" fmla="val 50000"/>
          </a:avLst>
        </a:prstGeom>
        <a:solidFill>
          <a:schemeClr val="accent2">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6199981">
        <a:off x="4077051" y="1786786"/>
        <a:ext cx="500112" cy="605858"/>
      </dsp:txXfrm>
    </dsp:sp>
    <dsp:sp modelId="{082C0800-7A53-45D9-AAB9-DAA20B9DDD87}">
      <dsp:nvSpPr>
        <dsp:cNvPr id="0" name=""/>
        <dsp:cNvSpPr/>
      </dsp:nvSpPr>
      <dsp:spPr>
        <a:xfrm>
          <a:off x="3525228" y="13"/>
          <a:ext cx="1603743" cy="1603743"/>
        </a:xfrm>
        <a:prstGeom prst="ellipse">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Cours</a:t>
          </a:r>
          <a:endParaRPr lang="fr-FR" sz="2800" b="1" kern="1200" dirty="0">
            <a:effectLst>
              <a:outerShdw blurRad="38100" dist="38100" dir="2700000" algn="tl">
                <a:srgbClr val="000000">
                  <a:alpha val="43137"/>
                </a:srgbClr>
              </a:outerShdw>
            </a:effectLst>
            <a:latin typeface="Calibri" pitchFamily="34" charset="0"/>
          </a:endParaRPr>
        </a:p>
      </dsp:txBody>
      <dsp:txXfrm>
        <a:off x="3525228" y="13"/>
        <a:ext cx="1603743" cy="1603743"/>
      </dsp:txXfrm>
    </dsp:sp>
    <dsp:sp modelId="{32C6E756-AC57-4586-8B1E-E42EB13D6294}">
      <dsp:nvSpPr>
        <dsp:cNvPr id="0" name=""/>
        <dsp:cNvSpPr/>
      </dsp:nvSpPr>
      <dsp:spPr>
        <a:xfrm rot="18899963">
          <a:off x="5105005" y="2203506"/>
          <a:ext cx="492424" cy="605858"/>
        </a:xfrm>
        <a:prstGeom prst="rightArrow">
          <a:avLst>
            <a:gd name="adj1" fmla="val 60000"/>
            <a:gd name="adj2" fmla="val 50000"/>
          </a:avLst>
        </a:prstGeom>
        <a:solidFill>
          <a:schemeClr val="accent3"/>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8899963">
        <a:off x="5105005" y="2203506"/>
        <a:ext cx="492424" cy="605858"/>
      </dsp:txXfrm>
    </dsp:sp>
    <dsp:sp modelId="{F57AF91F-C7D9-4A86-95C3-7E8CC88BF074}">
      <dsp:nvSpPr>
        <dsp:cNvPr id="0" name=""/>
        <dsp:cNvSpPr/>
      </dsp:nvSpPr>
      <dsp:spPr>
        <a:xfrm>
          <a:off x="5454687" y="799203"/>
          <a:ext cx="1603743" cy="1603743"/>
        </a:xfrm>
        <a:prstGeom prst="ellipse">
          <a:avLst/>
        </a:prstGeom>
        <a:solidFill>
          <a:schemeClr val="accent3"/>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Etude de cas</a:t>
          </a:r>
          <a:endParaRPr lang="fr-FR" sz="2800" b="1" kern="1200" dirty="0">
            <a:effectLst>
              <a:outerShdw blurRad="38100" dist="38100" dir="2700000" algn="tl">
                <a:srgbClr val="000000">
                  <a:alpha val="43137"/>
                </a:srgbClr>
              </a:outerShdw>
            </a:effectLst>
            <a:latin typeface="Calibri" pitchFamily="34" charset="0"/>
          </a:endParaRPr>
        </a:p>
      </dsp:txBody>
      <dsp:txXfrm>
        <a:off x="5454687" y="799203"/>
        <a:ext cx="1603743" cy="1603743"/>
      </dsp:txXfrm>
    </dsp:sp>
    <dsp:sp modelId="{F866EBEC-5352-444E-9F43-0D7A1F9CEC58}">
      <dsp:nvSpPr>
        <dsp:cNvPr id="0" name=""/>
        <dsp:cNvSpPr/>
      </dsp:nvSpPr>
      <dsp:spPr>
        <a:xfrm rot="21599970">
          <a:off x="5541044" y="3227616"/>
          <a:ext cx="484376" cy="605858"/>
        </a:xfrm>
        <a:prstGeom prst="rightArrow">
          <a:avLst>
            <a:gd name="adj1" fmla="val 60000"/>
            <a:gd name="adj2" fmla="val 50000"/>
          </a:avLst>
        </a:prstGeom>
        <a:solidFill>
          <a:schemeClr val="accent4">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21599970">
        <a:off x="5541044" y="3227616"/>
        <a:ext cx="484376" cy="605858"/>
      </dsp:txXfrm>
    </dsp:sp>
    <dsp:sp modelId="{01FA3365-2418-4821-A582-19B938BE115B}">
      <dsp:nvSpPr>
        <dsp:cNvPr id="0" name=""/>
        <dsp:cNvSpPr/>
      </dsp:nvSpPr>
      <dsp:spPr>
        <a:xfrm>
          <a:off x="6253900" y="2728663"/>
          <a:ext cx="1603743" cy="1603743"/>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systèmes</a:t>
          </a:r>
          <a:endParaRPr lang="fr-FR" sz="2000" b="1" kern="1200" dirty="0">
            <a:effectLst>
              <a:outerShdw blurRad="38100" dist="38100" dir="2700000" algn="tl">
                <a:srgbClr val="000000">
                  <a:alpha val="43137"/>
                </a:srgbClr>
              </a:outerShdw>
            </a:effectLst>
            <a:latin typeface="Calibri" pitchFamily="34" charset="0"/>
          </a:endParaRPr>
        </a:p>
      </dsp:txBody>
      <dsp:txXfrm>
        <a:off x="6253900" y="2728663"/>
        <a:ext cx="1603743" cy="1603743"/>
      </dsp:txXfrm>
    </dsp:sp>
    <dsp:sp modelId="{7A7C6FA5-0159-4D5A-892A-2D7B406096A8}">
      <dsp:nvSpPr>
        <dsp:cNvPr id="0" name=""/>
        <dsp:cNvSpPr/>
      </dsp:nvSpPr>
      <dsp:spPr>
        <a:xfrm rot="2699999">
          <a:off x="5105015" y="4251736"/>
          <a:ext cx="492415" cy="605858"/>
        </a:xfrm>
        <a:prstGeom prst="rightArrow">
          <a:avLst>
            <a:gd name="adj1" fmla="val 60000"/>
            <a:gd name="adj2" fmla="val 50000"/>
          </a:avLst>
        </a:prstGeom>
        <a:solidFill>
          <a:schemeClr val="accent5">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2699999">
        <a:off x="5105015" y="4251736"/>
        <a:ext cx="492415" cy="605858"/>
      </dsp:txXfrm>
    </dsp:sp>
    <dsp:sp modelId="{BD4BB88D-49D3-4B35-A5FA-C64CF38791FE}">
      <dsp:nvSpPr>
        <dsp:cNvPr id="0" name=""/>
        <dsp:cNvSpPr/>
      </dsp:nvSpPr>
      <dsp:spPr>
        <a:xfrm>
          <a:off x="5454696" y="4658138"/>
          <a:ext cx="1603743" cy="160374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banc d’essai *</a:t>
          </a:r>
          <a:endParaRPr lang="fr-FR" sz="2000" b="1" kern="1200" dirty="0">
            <a:effectLst>
              <a:outerShdw blurRad="38100" dist="38100" dir="2700000" algn="tl">
                <a:srgbClr val="000000">
                  <a:alpha val="43137"/>
                </a:srgbClr>
              </a:outerShdw>
            </a:effectLst>
            <a:latin typeface="Calibri" pitchFamily="34" charset="0"/>
          </a:endParaRPr>
        </a:p>
      </dsp:txBody>
      <dsp:txXfrm>
        <a:off x="5454696" y="4658138"/>
        <a:ext cx="1603743" cy="1603743"/>
      </dsp:txXfrm>
    </dsp:sp>
    <dsp:sp modelId="{89651CBD-FF66-4659-8367-ACAF54DFFBCF}">
      <dsp:nvSpPr>
        <dsp:cNvPr id="0" name=""/>
        <dsp:cNvSpPr/>
      </dsp:nvSpPr>
      <dsp:spPr>
        <a:xfrm rot="5400024">
          <a:off x="4077054" y="4668463"/>
          <a:ext cx="500102" cy="605858"/>
        </a:xfrm>
        <a:prstGeom prst="rightArrow">
          <a:avLst>
            <a:gd name="adj1" fmla="val 60000"/>
            <a:gd name="adj2" fmla="val 50000"/>
          </a:avLst>
        </a:prstGeom>
        <a:solidFill>
          <a:schemeClr val="accent6">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5400024">
        <a:off x="4077054" y="4668463"/>
        <a:ext cx="500102" cy="605858"/>
      </dsp:txXfrm>
    </dsp:sp>
    <dsp:sp modelId="{A6372FC0-8C0F-41C9-977C-BB50A225E885}">
      <dsp:nvSpPr>
        <dsp:cNvPr id="0" name=""/>
        <dsp:cNvSpPr/>
      </dsp:nvSpPr>
      <dsp:spPr>
        <a:xfrm>
          <a:off x="3485660" y="5457342"/>
          <a:ext cx="1682871" cy="160374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Analyse comporte mentale</a:t>
          </a:r>
          <a:endParaRPr lang="fr-FR" sz="2400" b="1" kern="1200" spc="-150" dirty="0">
            <a:effectLst>
              <a:outerShdw blurRad="38100" dist="38100" dir="2700000" algn="tl">
                <a:srgbClr val="000000">
                  <a:alpha val="43137"/>
                </a:srgbClr>
              </a:outerShdw>
            </a:effectLst>
            <a:latin typeface="Calibri" pitchFamily="34" charset="0"/>
          </a:endParaRPr>
        </a:p>
      </dsp:txBody>
      <dsp:txXfrm>
        <a:off x="3485660" y="5457342"/>
        <a:ext cx="1682871" cy="1603743"/>
      </dsp:txXfrm>
    </dsp:sp>
    <dsp:sp modelId="{583864DA-026E-4912-BD86-68F494A36626}">
      <dsp:nvSpPr>
        <dsp:cNvPr id="0" name=""/>
        <dsp:cNvSpPr/>
      </dsp:nvSpPr>
      <dsp:spPr>
        <a:xfrm rot="8100037">
          <a:off x="3083077" y="4236897"/>
          <a:ext cx="469498" cy="605858"/>
        </a:xfrm>
        <a:prstGeom prst="rightArrow">
          <a:avLst>
            <a:gd name="adj1" fmla="val 60000"/>
            <a:gd name="adj2" fmla="val 50000"/>
          </a:avLst>
        </a:prstGeom>
        <a:solidFill>
          <a:srgbClr val="FFC000"/>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8100037">
        <a:off x="3083077" y="4236897"/>
        <a:ext cx="469498" cy="605858"/>
      </dsp:txXfrm>
    </dsp:sp>
    <dsp:sp modelId="{5CAC87B4-435D-44BA-A0F4-6C82DC459FFB}">
      <dsp:nvSpPr>
        <dsp:cNvPr id="0" name=""/>
        <dsp:cNvSpPr/>
      </dsp:nvSpPr>
      <dsp:spPr>
        <a:xfrm>
          <a:off x="1501405" y="4658128"/>
          <a:ext cx="1792455" cy="1603743"/>
        </a:xfrm>
        <a:prstGeom prst="ellipse">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Démarche de Projet</a:t>
          </a:r>
          <a:endParaRPr lang="fr-FR" sz="2400" b="1" kern="1200" spc="-150" dirty="0">
            <a:effectLst>
              <a:outerShdw blurRad="38100" dist="38100" dir="2700000" algn="tl">
                <a:srgbClr val="000000">
                  <a:alpha val="43137"/>
                </a:srgbClr>
              </a:outerShdw>
            </a:effectLst>
            <a:latin typeface="Calibri" pitchFamily="34" charset="0"/>
          </a:endParaRPr>
        </a:p>
      </dsp:txBody>
      <dsp:txXfrm>
        <a:off x="1501405" y="4658128"/>
        <a:ext cx="1792455" cy="1603743"/>
      </dsp:txXfrm>
    </dsp:sp>
    <dsp:sp modelId="{E92783C9-DD8E-4B3A-AEDA-9D9C31B31608}">
      <dsp:nvSpPr>
        <dsp:cNvPr id="0" name=""/>
        <dsp:cNvSpPr/>
      </dsp:nvSpPr>
      <dsp:spPr>
        <a:xfrm rot="10800022">
          <a:off x="2724051" y="3227620"/>
          <a:ext cx="417072" cy="605858"/>
        </a:xfrm>
        <a:prstGeom prst="rightArrow">
          <a:avLst>
            <a:gd name="adj1" fmla="val 60000"/>
            <a:gd name="adj2" fmla="val 50000"/>
          </a:avLst>
        </a:prstGeom>
        <a:solidFill>
          <a:schemeClr val="bg2">
            <a:lumMod val="5000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0800022">
        <a:off x="2724051" y="3227620"/>
        <a:ext cx="417072" cy="605858"/>
      </dsp:txXfrm>
    </dsp:sp>
    <dsp:sp modelId="{456F2CCC-72A4-4890-88A3-FF8FBCDCFE0A}">
      <dsp:nvSpPr>
        <dsp:cNvPr id="0" name=""/>
        <dsp:cNvSpPr/>
      </dsp:nvSpPr>
      <dsp:spPr>
        <a:xfrm>
          <a:off x="669559" y="2728670"/>
          <a:ext cx="1857760" cy="1603743"/>
        </a:xfrm>
        <a:prstGeom prst="ellipse">
          <a:avLst/>
        </a:prstGeom>
        <a:solidFill>
          <a:schemeClr val="bg2">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Réalisation du prototype</a:t>
          </a:r>
          <a:endParaRPr lang="fr-FR" sz="2000" b="1" kern="1200" dirty="0">
            <a:effectLst>
              <a:outerShdw blurRad="38100" dist="38100" dir="2700000" algn="tl">
                <a:srgbClr val="000000">
                  <a:alpha val="43137"/>
                </a:srgbClr>
              </a:outerShdw>
            </a:effectLst>
            <a:latin typeface="Calibri" pitchFamily="34" charset="0"/>
          </a:endParaRPr>
        </a:p>
      </dsp:txBody>
      <dsp:txXfrm>
        <a:off x="669559" y="2728670"/>
        <a:ext cx="1857760" cy="1603743"/>
      </dsp:txXfrm>
    </dsp:sp>
    <dsp:sp modelId="{17AD9240-F6C8-45DD-BF8D-875DF592ED8D}">
      <dsp:nvSpPr>
        <dsp:cNvPr id="0" name=""/>
        <dsp:cNvSpPr/>
      </dsp:nvSpPr>
      <dsp:spPr>
        <a:xfrm rot="13500003">
          <a:off x="3078973" y="2216029"/>
          <a:ext cx="473086" cy="605858"/>
        </a:xfrm>
        <a:prstGeom prst="rightArrow">
          <a:avLst>
            <a:gd name="adj1" fmla="val 60000"/>
            <a:gd name="adj2" fmla="val 50000"/>
          </a:avLst>
        </a:prstGeom>
        <a:solidFill>
          <a:schemeClr val="accent4">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rot="13500003">
        <a:off x="3078973" y="2216029"/>
        <a:ext cx="473086" cy="605858"/>
      </dsp:txXfrm>
    </dsp:sp>
    <dsp:sp modelId="{8E9E3B8D-8C66-4B56-8DB5-08FB19617B6E}">
      <dsp:nvSpPr>
        <dsp:cNvPr id="0" name=""/>
        <dsp:cNvSpPr/>
      </dsp:nvSpPr>
      <dsp:spPr>
        <a:xfrm>
          <a:off x="1517284" y="799212"/>
          <a:ext cx="1760717" cy="160374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Exposés soutenance</a:t>
          </a:r>
          <a:endParaRPr lang="fr-FR" sz="2000" b="1" kern="1200" dirty="0">
            <a:effectLst>
              <a:outerShdw blurRad="38100" dist="38100" dir="2700000" algn="tl">
                <a:srgbClr val="000000">
                  <a:alpha val="43137"/>
                </a:srgbClr>
              </a:outerShdw>
            </a:effectLst>
            <a:latin typeface="Calibri" pitchFamily="34" charset="0"/>
          </a:endParaRPr>
        </a:p>
      </dsp:txBody>
      <dsp:txXfrm>
        <a:off x="1517284" y="799212"/>
        <a:ext cx="1760717" cy="16037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1C21D4-CC26-4F6F-A7B8-4AA692FDBC5A}">
      <dsp:nvSpPr>
        <dsp:cNvPr id="0" name=""/>
        <dsp:cNvSpPr/>
      </dsp:nvSpPr>
      <dsp:spPr>
        <a:xfrm>
          <a:off x="3057343" y="2225551"/>
          <a:ext cx="1717007" cy="1717007"/>
        </a:xfrm>
        <a:prstGeom prst="ellipse">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Solutions techno logiques</a:t>
          </a:r>
          <a:endParaRPr lang="fr-FR" sz="2400" b="1" kern="1200" spc="-150" dirty="0">
            <a:effectLst>
              <a:outerShdw blurRad="38100" dist="38100" dir="2700000" algn="tl">
                <a:srgbClr val="000000">
                  <a:alpha val="43137"/>
                </a:srgbClr>
              </a:outerShdw>
            </a:effectLst>
            <a:latin typeface="Calibri" pitchFamily="34" charset="0"/>
          </a:endParaRPr>
        </a:p>
      </dsp:txBody>
      <dsp:txXfrm>
        <a:off x="3057343" y="2225551"/>
        <a:ext cx="1717007" cy="1717007"/>
      </dsp:txXfrm>
    </dsp:sp>
    <dsp:sp modelId="{5360198E-0C9A-4167-B731-3E6B3A24EA90}">
      <dsp:nvSpPr>
        <dsp:cNvPr id="0" name=""/>
        <dsp:cNvSpPr/>
      </dsp:nvSpPr>
      <dsp:spPr>
        <a:xfrm rot="16200000">
          <a:off x="3636938" y="1423204"/>
          <a:ext cx="557817" cy="583782"/>
        </a:xfrm>
        <a:prstGeom prst="rightArrow">
          <a:avLst>
            <a:gd name="adj1" fmla="val 60000"/>
            <a:gd name="adj2" fmla="val 50000"/>
          </a:avLst>
        </a:prstGeom>
        <a:solidFill>
          <a:schemeClr val="accent2"/>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6200000">
        <a:off x="3636938" y="1423204"/>
        <a:ext cx="557817" cy="583782"/>
      </dsp:txXfrm>
    </dsp:sp>
    <dsp:sp modelId="{2AD83F0E-4123-4D53-A357-EE4B298DBA98}">
      <dsp:nvSpPr>
        <dsp:cNvPr id="0" name=""/>
        <dsp:cNvSpPr/>
      </dsp:nvSpPr>
      <dsp:spPr>
        <a:xfrm>
          <a:off x="3340366" y="188138"/>
          <a:ext cx="1150961" cy="984926"/>
        </a:xfrm>
        <a:prstGeom prst="ellipse">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Cours</a:t>
          </a:r>
          <a:endParaRPr lang="fr-FR" sz="2400" b="1" kern="1200" dirty="0">
            <a:effectLst>
              <a:outerShdw blurRad="38100" dist="38100" dir="2700000" algn="tl">
                <a:srgbClr val="000000">
                  <a:alpha val="43137"/>
                </a:srgbClr>
              </a:outerShdw>
            </a:effectLst>
            <a:latin typeface="Calibri" pitchFamily="34" charset="0"/>
          </a:endParaRPr>
        </a:p>
      </dsp:txBody>
      <dsp:txXfrm>
        <a:off x="3340366" y="188138"/>
        <a:ext cx="1150961" cy="984926"/>
      </dsp:txXfrm>
    </dsp:sp>
    <dsp:sp modelId="{7C4D3300-5851-442C-A684-9099A5A97896}">
      <dsp:nvSpPr>
        <dsp:cNvPr id="0" name=""/>
        <dsp:cNvSpPr/>
      </dsp:nvSpPr>
      <dsp:spPr>
        <a:xfrm rot="19800000">
          <a:off x="4765747" y="2196448"/>
          <a:ext cx="363816" cy="583782"/>
        </a:xfrm>
        <a:prstGeom prst="rightArrow">
          <a:avLst>
            <a:gd name="adj1" fmla="val 60000"/>
            <a:gd name="adj2" fmla="val 50000"/>
          </a:avLst>
        </a:prstGeom>
        <a:solidFill>
          <a:schemeClr val="accent3"/>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9800000">
        <a:off x="4765747" y="2196448"/>
        <a:ext cx="363816" cy="583782"/>
      </dsp:txXfrm>
    </dsp:sp>
    <dsp:sp modelId="{8C07CED7-F9CC-4639-863D-80CAA8C02292}">
      <dsp:nvSpPr>
        <dsp:cNvPr id="0" name=""/>
        <dsp:cNvSpPr/>
      </dsp:nvSpPr>
      <dsp:spPr>
        <a:xfrm>
          <a:off x="5138795" y="1023824"/>
          <a:ext cx="1717007" cy="1717007"/>
        </a:xfrm>
        <a:prstGeom prst="ellipse">
          <a:avLst/>
        </a:prstGeom>
        <a:solidFill>
          <a:schemeClr val="accent3"/>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Etude de cas </a:t>
          </a:r>
        </a:p>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TD</a:t>
          </a:r>
          <a:endParaRPr lang="fr-FR" sz="2400" b="1" kern="1200" dirty="0">
            <a:effectLst>
              <a:outerShdw blurRad="38100" dist="38100" dir="2700000" algn="tl">
                <a:srgbClr val="000000">
                  <a:alpha val="43137"/>
                </a:srgbClr>
              </a:outerShdw>
            </a:effectLst>
            <a:latin typeface="Calibri" pitchFamily="34" charset="0"/>
          </a:endParaRPr>
        </a:p>
      </dsp:txBody>
      <dsp:txXfrm>
        <a:off x="5138795" y="1023824"/>
        <a:ext cx="1717007" cy="1717007"/>
      </dsp:txXfrm>
    </dsp:sp>
    <dsp:sp modelId="{1F155B5A-2DDB-4DE4-9B00-ECDD1C0DE2BF}">
      <dsp:nvSpPr>
        <dsp:cNvPr id="0" name=""/>
        <dsp:cNvSpPr/>
      </dsp:nvSpPr>
      <dsp:spPr>
        <a:xfrm rot="1800000">
          <a:off x="4765747" y="3387878"/>
          <a:ext cx="363816" cy="583782"/>
        </a:xfrm>
        <a:prstGeom prst="rightArrow">
          <a:avLst>
            <a:gd name="adj1" fmla="val 60000"/>
            <a:gd name="adj2" fmla="val 50000"/>
          </a:avLst>
        </a:prstGeom>
        <a:solidFill>
          <a:srgbClr val="C00000"/>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800000">
        <a:off x="4765747" y="3387878"/>
        <a:ext cx="363816" cy="583782"/>
      </dsp:txXfrm>
    </dsp:sp>
    <dsp:sp modelId="{E647870B-99F0-4289-9BBB-B216C9C480FA}">
      <dsp:nvSpPr>
        <dsp:cNvPr id="0" name=""/>
        <dsp:cNvSpPr/>
      </dsp:nvSpPr>
      <dsp:spPr>
        <a:xfrm>
          <a:off x="5138795" y="3427277"/>
          <a:ext cx="1717007" cy="171700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systèmes</a:t>
          </a:r>
          <a:endParaRPr lang="fr-FR" sz="2000" b="1" kern="1200" dirty="0">
            <a:effectLst>
              <a:outerShdw blurRad="38100" dist="38100" dir="2700000" algn="tl">
                <a:srgbClr val="000000">
                  <a:alpha val="43137"/>
                </a:srgbClr>
              </a:outerShdw>
            </a:effectLst>
            <a:latin typeface="Calibri" pitchFamily="34" charset="0"/>
          </a:endParaRPr>
        </a:p>
      </dsp:txBody>
      <dsp:txXfrm>
        <a:off x="5138795" y="3427277"/>
        <a:ext cx="1717007" cy="1717007"/>
      </dsp:txXfrm>
    </dsp:sp>
    <dsp:sp modelId="{C77462C2-04AD-4513-A56B-0189485C252A}">
      <dsp:nvSpPr>
        <dsp:cNvPr id="0" name=""/>
        <dsp:cNvSpPr/>
      </dsp:nvSpPr>
      <dsp:spPr>
        <a:xfrm rot="5400000">
          <a:off x="3733939" y="3983593"/>
          <a:ext cx="363816" cy="583782"/>
        </a:xfrm>
        <a:prstGeom prst="rightArrow">
          <a:avLst>
            <a:gd name="adj1" fmla="val 60000"/>
            <a:gd name="adj2" fmla="val 50000"/>
          </a:avLst>
        </a:prstGeom>
        <a:solidFill>
          <a:schemeClr val="accent5">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5400000">
        <a:off x="3733939" y="3983593"/>
        <a:ext cx="363816" cy="583782"/>
      </dsp:txXfrm>
    </dsp:sp>
    <dsp:sp modelId="{0A4DEDD5-3C88-4F08-90D7-2767D95873BE}">
      <dsp:nvSpPr>
        <dsp:cNvPr id="0" name=""/>
        <dsp:cNvSpPr/>
      </dsp:nvSpPr>
      <dsp:spPr>
        <a:xfrm>
          <a:off x="3057343" y="4629004"/>
          <a:ext cx="1717007" cy="171700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banc d’essai*</a:t>
          </a:r>
          <a:endParaRPr lang="fr-FR" sz="2000" b="1" kern="1200" dirty="0">
            <a:effectLst>
              <a:outerShdw blurRad="38100" dist="38100" dir="2700000" algn="tl">
                <a:srgbClr val="000000">
                  <a:alpha val="43137"/>
                </a:srgbClr>
              </a:outerShdw>
            </a:effectLst>
            <a:latin typeface="Calibri" pitchFamily="34" charset="0"/>
          </a:endParaRPr>
        </a:p>
      </dsp:txBody>
      <dsp:txXfrm>
        <a:off x="3057343" y="4629004"/>
        <a:ext cx="1717007" cy="1717007"/>
      </dsp:txXfrm>
    </dsp:sp>
    <dsp:sp modelId="{06007981-4ADB-40DA-ADC6-907785CC0E69}">
      <dsp:nvSpPr>
        <dsp:cNvPr id="0" name=""/>
        <dsp:cNvSpPr/>
      </dsp:nvSpPr>
      <dsp:spPr>
        <a:xfrm rot="9000000">
          <a:off x="2702130" y="3387878"/>
          <a:ext cx="363816" cy="583782"/>
        </a:xfrm>
        <a:prstGeom prst="rightArrow">
          <a:avLst>
            <a:gd name="adj1" fmla="val 60000"/>
            <a:gd name="adj2" fmla="val 50000"/>
          </a:avLst>
        </a:prstGeom>
        <a:solidFill>
          <a:schemeClr val="accent6">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9000000">
        <a:off x="2702130" y="3387878"/>
        <a:ext cx="363816" cy="583782"/>
      </dsp:txXfrm>
    </dsp:sp>
    <dsp:sp modelId="{33648CA2-FAC7-4252-9667-A8667F7D94F4}">
      <dsp:nvSpPr>
        <dsp:cNvPr id="0" name=""/>
        <dsp:cNvSpPr/>
      </dsp:nvSpPr>
      <dsp:spPr>
        <a:xfrm>
          <a:off x="975892" y="3427277"/>
          <a:ext cx="1717007" cy="1717007"/>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Analyse comportementale</a:t>
          </a:r>
          <a:endParaRPr lang="fr-FR" sz="2400" b="1" kern="1200" spc="-150" dirty="0">
            <a:effectLst>
              <a:outerShdw blurRad="38100" dist="38100" dir="2700000" algn="tl">
                <a:srgbClr val="000000">
                  <a:alpha val="43137"/>
                </a:srgbClr>
              </a:outerShdw>
            </a:effectLst>
            <a:latin typeface="Calibri" pitchFamily="34" charset="0"/>
          </a:endParaRPr>
        </a:p>
      </dsp:txBody>
      <dsp:txXfrm>
        <a:off x="975892" y="3427277"/>
        <a:ext cx="1717007" cy="1717007"/>
      </dsp:txXfrm>
    </dsp:sp>
    <dsp:sp modelId="{9FE1F8B1-96FF-468B-839E-20B47166BDE8}">
      <dsp:nvSpPr>
        <dsp:cNvPr id="0" name=""/>
        <dsp:cNvSpPr/>
      </dsp:nvSpPr>
      <dsp:spPr>
        <a:xfrm rot="12600000">
          <a:off x="2617505" y="2166490"/>
          <a:ext cx="429290" cy="583782"/>
        </a:xfrm>
        <a:prstGeom prst="rightArrow">
          <a:avLst>
            <a:gd name="adj1" fmla="val 60000"/>
            <a:gd name="adj2" fmla="val 50000"/>
          </a:avLst>
        </a:prstGeom>
        <a:solidFill>
          <a:schemeClr val="accent4"/>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2600000">
        <a:off x="2617505" y="2166490"/>
        <a:ext cx="429290" cy="583782"/>
      </dsp:txXfrm>
    </dsp:sp>
    <dsp:sp modelId="{6C9090C4-4A91-481D-AE5B-DC3030A440D2}">
      <dsp:nvSpPr>
        <dsp:cNvPr id="0" name=""/>
        <dsp:cNvSpPr/>
      </dsp:nvSpPr>
      <dsp:spPr>
        <a:xfrm>
          <a:off x="1111389" y="1107571"/>
          <a:ext cx="1446012" cy="1549513"/>
        </a:xfrm>
        <a:prstGeom prst="ellipse">
          <a:avLst/>
        </a:prstGeom>
        <a:solidFill>
          <a:schemeClr val="accent4"/>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Exposés</a:t>
          </a:r>
          <a:endParaRPr lang="fr-FR" sz="2400" b="1" kern="1200" dirty="0">
            <a:effectLst>
              <a:outerShdw blurRad="38100" dist="38100" dir="2700000" algn="tl">
                <a:srgbClr val="000000">
                  <a:alpha val="43137"/>
                </a:srgbClr>
              </a:outerShdw>
            </a:effectLst>
            <a:latin typeface="Calibri" pitchFamily="34" charset="0"/>
          </a:endParaRPr>
        </a:p>
      </dsp:txBody>
      <dsp:txXfrm>
        <a:off x="1111389" y="1107571"/>
        <a:ext cx="1446012" cy="154951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9B00A-254D-485A-B69B-957BAEE9D2EF}">
      <dsp:nvSpPr>
        <dsp:cNvPr id="0" name=""/>
        <dsp:cNvSpPr/>
      </dsp:nvSpPr>
      <dsp:spPr>
        <a:xfrm>
          <a:off x="3189417" y="2530187"/>
          <a:ext cx="1690856" cy="1690856"/>
        </a:xfrm>
        <a:prstGeom prst="ellipse">
          <a:avLst/>
        </a:prstGeom>
        <a:solidFill>
          <a:srgbClr val="7030A0"/>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333500">
            <a:lnSpc>
              <a:spcPct val="90000"/>
            </a:lnSpc>
            <a:spcBef>
              <a:spcPct val="0"/>
            </a:spcBef>
            <a:spcAft>
              <a:spcPct val="35000"/>
            </a:spcAft>
          </a:pPr>
          <a:r>
            <a:rPr lang="fr-FR" sz="3000" b="1" kern="1200" spc="-150" dirty="0" smtClean="0">
              <a:effectLst>
                <a:outerShdw blurRad="38100" dist="38100" dir="2700000" algn="tl">
                  <a:srgbClr val="000000">
                    <a:alpha val="43137"/>
                  </a:srgbClr>
                </a:outerShdw>
              </a:effectLst>
              <a:latin typeface="Calibri" pitchFamily="34" charset="0"/>
            </a:rPr>
            <a:t>Projet techno logique</a:t>
          </a:r>
          <a:endParaRPr lang="fr-FR" sz="3000" b="1" kern="1200" spc="-150" dirty="0">
            <a:effectLst>
              <a:outerShdw blurRad="38100" dist="38100" dir="2700000" algn="tl">
                <a:srgbClr val="000000">
                  <a:alpha val="43137"/>
                </a:srgbClr>
              </a:outerShdw>
            </a:effectLst>
            <a:latin typeface="Calibri" pitchFamily="34" charset="0"/>
          </a:endParaRPr>
        </a:p>
      </dsp:txBody>
      <dsp:txXfrm>
        <a:off x="3189417" y="2530187"/>
        <a:ext cx="1690856" cy="1690856"/>
      </dsp:txXfrm>
    </dsp:sp>
    <dsp:sp modelId="{500E7AAF-7D96-4C65-AE7E-FDF02B804DF2}">
      <dsp:nvSpPr>
        <dsp:cNvPr id="0" name=""/>
        <dsp:cNvSpPr/>
      </dsp:nvSpPr>
      <dsp:spPr>
        <a:xfrm rot="16200000">
          <a:off x="3774524" y="1766304"/>
          <a:ext cx="520642" cy="574891"/>
        </a:xfrm>
        <a:prstGeom prst="rightArrow">
          <a:avLst>
            <a:gd name="adj1" fmla="val 60000"/>
            <a:gd name="adj2" fmla="val 50000"/>
          </a:avLst>
        </a:prstGeom>
        <a:solidFill>
          <a:schemeClr val="accent2">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16200000">
        <a:off x="3774524" y="1766304"/>
        <a:ext cx="520642" cy="574891"/>
      </dsp:txXfrm>
    </dsp:sp>
    <dsp:sp modelId="{D3CCF524-0F1B-47D8-A96F-47B56F1379D9}">
      <dsp:nvSpPr>
        <dsp:cNvPr id="0" name=""/>
        <dsp:cNvSpPr/>
      </dsp:nvSpPr>
      <dsp:spPr>
        <a:xfrm>
          <a:off x="3273960" y="26071"/>
          <a:ext cx="1521771" cy="1521771"/>
        </a:xfrm>
        <a:prstGeom prst="ellipse">
          <a:avLst/>
        </a:prstGeom>
        <a:solidFill>
          <a:schemeClr val="accent2"/>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Cours</a:t>
          </a:r>
          <a:endParaRPr lang="fr-FR" sz="2800" b="1" kern="1200" dirty="0">
            <a:effectLst>
              <a:outerShdw blurRad="38100" dist="38100" dir="2700000" algn="tl">
                <a:srgbClr val="000000">
                  <a:alpha val="43137"/>
                </a:srgbClr>
              </a:outerShdw>
            </a:effectLst>
            <a:latin typeface="Calibri" pitchFamily="34" charset="0"/>
          </a:endParaRPr>
        </a:p>
      </dsp:txBody>
      <dsp:txXfrm>
        <a:off x="3273960" y="26071"/>
        <a:ext cx="1521771" cy="1521771"/>
      </dsp:txXfrm>
    </dsp:sp>
    <dsp:sp modelId="{DF79FF08-56F7-489E-8919-B0573B564642}">
      <dsp:nvSpPr>
        <dsp:cNvPr id="0" name=""/>
        <dsp:cNvSpPr/>
      </dsp:nvSpPr>
      <dsp:spPr>
        <a:xfrm rot="18900000">
          <a:off x="4709224" y="2153469"/>
          <a:ext cx="520642" cy="574891"/>
        </a:xfrm>
        <a:prstGeom prst="rightArrow">
          <a:avLst>
            <a:gd name="adj1" fmla="val 60000"/>
            <a:gd name="adj2" fmla="val 50000"/>
          </a:avLst>
        </a:prstGeom>
        <a:solidFill>
          <a:schemeClr val="accent3">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18900000">
        <a:off x="4709224" y="2153469"/>
        <a:ext cx="520642" cy="574891"/>
      </dsp:txXfrm>
    </dsp:sp>
    <dsp:sp modelId="{15263D52-C4B1-4ECA-AF09-0C3AE4D16A06}">
      <dsp:nvSpPr>
        <dsp:cNvPr id="0" name=""/>
        <dsp:cNvSpPr/>
      </dsp:nvSpPr>
      <dsp:spPr>
        <a:xfrm>
          <a:off x="5104417" y="784272"/>
          <a:ext cx="1521771" cy="1521771"/>
        </a:xfrm>
        <a:prstGeom prst="ellipse">
          <a:avLst/>
        </a:prstGeom>
        <a:solidFill>
          <a:schemeClr val="accent3"/>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Etude de cas</a:t>
          </a:r>
          <a:endParaRPr lang="fr-FR" sz="2800" b="1" kern="1200" dirty="0">
            <a:effectLst>
              <a:outerShdw blurRad="38100" dist="38100" dir="2700000" algn="tl">
                <a:srgbClr val="000000">
                  <a:alpha val="43137"/>
                </a:srgbClr>
              </a:outerShdw>
            </a:effectLst>
            <a:latin typeface="Calibri" pitchFamily="34" charset="0"/>
          </a:endParaRPr>
        </a:p>
      </dsp:txBody>
      <dsp:txXfrm>
        <a:off x="5104417" y="784272"/>
        <a:ext cx="1521771" cy="1521771"/>
      </dsp:txXfrm>
    </dsp:sp>
    <dsp:sp modelId="{54F22498-15AD-4BD7-B63A-EC8F530A0985}">
      <dsp:nvSpPr>
        <dsp:cNvPr id="0" name=""/>
        <dsp:cNvSpPr/>
      </dsp:nvSpPr>
      <dsp:spPr>
        <a:xfrm>
          <a:off x="5096390" y="3088169"/>
          <a:ext cx="520642" cy="574891"/>
        </a:xfrm>
        <a:prstGeom prst="rightArrow">
          <a:avLst>
            <a:gd name="adj1" fmla="val 60000"/>
            <a:gd name="adj2" fmla="val 50000"/>
          </a:avLst>
        </a:prstGeom>
        <a:solidFill>
          <a:srgbClr val="C00000"/>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a:off x="5096390" y="3088169"/>
        <a:ext cx="520642" cy="574891"/>
      </dsp:txXfrm>
    </dsp:sp>
    <dsp:sp modelId="{BC28C4BB-E351-49C3-8C7B-35D3E1C825B6}">
      <dsp:nvSpPr>
        <dsp:cNvPr id="0" name=""/>
        <dsp:cNvSpPr/>
      </dsp:nvSpPr>
      <dsp:spPr>
        <a:xfrm>
          <a:off x="5862618" y="2614729"/>
          <a:ext cx="1521771" cy="1521771"/>
        </a:xfrm>
        <a:prstGeom prst="ellipse">
          <a:avLst/>
        </a:prstGeom>
        <a:solidFill>
          <a:srgbClr val="C00000"/>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systèmes</a:t>
          </a:r>
          <a:endParaRPr lang="fr-FR" sz="2000" b="1" kern="1200" dirty="0">
            <a:effectLst>
              <a:outerShdw blurRad="38100" dist="38100" dir="2700000" algn="tl">
                <a:srgbClr val="000000">
                  <a:alpha val="43137"/>
                </a:srgbClr>
              </a:outerShdw>
            </a:effectLst>
            <a:latin typeface="Calibri" pitchFamily="34" charset="0"/>
          </a:endParaRPr>
        </a:p>
      </dsp:txBody>
      <dsp:txXfrm>
        <a:off x="5862618" y="2614729"/>
        <a:ext cx="1521771" cy="1521771"/>
      </dsp:txXfrm>
    </dsp:sp>
    <dsp:sp modelId="{C9B65FD8-8951-422C-B45A-6D2B624B1A45}">
      <dsp:nvSpPr>
        <dsp:cNvPr id="0" name=""/>
        <dsp:cNvSpPr/>
      </dsp:nvSpPr>
      <dsp:spPr>
        <a:xfrm rot="2700000">
          <a:off x="4709224" y="4022869"/>
          <a:ext cx="520642" cy="574891"/>
        </a:xfrm>
        <a:prstGeom prst="rightArrow">
          <a:avLst>
            <a:gd name="adj1" fmla="val 60000"/>
            <a:gd name="adj2" fmla="val 50000"/>
          </a:avLst>
        </a:prstGeom>
        <a:solidFill>
          <a:schemeClr val="accent5">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2700000">
        <a:off x="4709224" y="4022869"/>
        <a:ext cx="520642" cy="574891"/>
      </dsp:txXfrm>
    </dsp:sp>
    <dsp:sp modelId="{2C2CE02E-7942-437C-8C76-42F23295630C}">
      <dsp:nvSpPr>
        <dsp:cNvPr id="0" name=""/>
        <dsp:cNvSpPr/>
      </dsp:nvSpPr>
      <dsp:spPr>
        <a:xfrm>
          <a:off x="5104417" y="4445187"/>
          <a:ext cx="1521771" cy="152177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banc d’essai*</a:t>
          </a:r>
          <a:endParaRPr lang="fr-FR" sz="2000" b="1" kern="1200" dirty="0">
            <a:effectLst>
              <a:outerShdw blurRad="38100" dist="38100" dir="2700000" algn="tl">
                <a:srgbClr val="000000">
                  <a:alpha val="43137"/>
                </a:srgbClr>
              </a:outerShdw>
            </a:effectLst>
            <a:latin typeface="Calibri" pitchFamily="34" charset="0"/>
          </a:endParaRPr>
        </a:p>
      </dsp:txBody>
      <dsp:txXfrm>
        <a:off x="5104417" y="4445187"/>
        <a:ext cx="1521771" cy="1521771"/>
      </dsp:txXfrm>
    </dsp:sp>
    <dsp:sp modelId="{21AB1372-3358-46BB-8DC9-6AD59D8EA530}">
      <dsp:nvSpPr>
        <dsp:cNvPr id="0" name=""/>
        <dsp:cNvSpPr/>
      </dsp:nvSpPr>
      <dsp:spPr>
        <a:xfrm rot="5400000">
          <a:off x="3774524" y="4410035"/>
          <a:ext cx="520642" cy="574891"/>
        </a:xfrm>
        <a:prstGeom prst="rightArrow">
          <a:avLst>
            <a:gd name="adj1" fmla="val 60000"/>
            <a:gd name="adj2" fmla="val 50000"/>
          </a:avLst>
        </a:prstGeom>
        <a:solidFill>
          <a:schemeClr val="accent6">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5400000">
        <a:off x="3774524" y="4410035"/>
        <a:ext cx="520642" cy="574891"/>
      </dsp:txXfrm>
    </dsp:sp>
    <dsp:sp modelId="{5DD5CE1D-8B55-4C75-9A88-093D15BAFDF9}">
      <dsp:nvSpPr>
        <dsp:cNvPr id="0" name=""/>
        <dsp:cNvSpPr/>
      </dsp:nvSpPr>
      <dsp:spPr>
        <a:xfrm>
          <a:off x="3273960" y="5203387"/>
          <a:ext cx="1521771" cy="1521771"/>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spc="-150" dirty="0" smtClean="0">
              <a:effectLst>
                <a:outerShdw blurRad="38100" dist="38100" dir="2700000" algn="tl">
                  <a:srgbClr val="000000">
                    <a:alpha val="43137"/>
                  </a:srgbClr>
                </a:outerShdw>
              </a:effectLst>
              <a:latin typeface="Calibri" pitchFamily="34" charset="0"/>
            </a:rPr>
            <a:t>Analyse comporte mentale</a:t>
          </a:r>
          <a:endParaRPr lang="fr-FR" sz="2000" b="1" kern="1200" spc="-150" dirty="0">
            <a:effectLst>
              <a:outerShdw blurRad="38100" dist="38100" dir="2700000" algn="tl">
                <a:srgbClr val="000000">
                  <a:alpha val="43137"/>
                </a:srgbClr>
              </a:outerShdw>
            </a:effectLst>
            <a:latin typeface="Calibri" pitchFamily="34" charset="0"/>
          </a:endParaRPr>
        </a:p>
      </dsp:txBody>
      <dsp:txXfrm>
        <a:off x="3273960" y="5203387"/>
        <a:ext cx="1521771" cy="1521771"/>
      </dsp:txXfrm>
    </dsp:sp>
    <dsp:sp modelId="{7D8E6195-8332-487B-AAAD-F366945EA455}">
      <dsp:nvSpPr>
        <dsp:cNvPr id="0" name=""/>
        <dsp:cNvSpPr/>
      </dsp:nvSpPr>
      <dsp:spPr>
        <a:xfrm rot="8100000">
          <a:off x="2839825" y="4022869"/>
          <a:ext cx="520642" cy="574891"/>
        </a:xfrm>
        <a:prstGeom prst="rightArrow">
          <a:avLst>
            <a:gd name="adj1" fmla="val 60000"/>
            <a:gd name="adj2" fmla="val 50000"/>
          </a:avLst>
        </a:prstGeom>
        <a:solidFill>
          <a:srgbClr val="FFC000"/>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8100000">
        <a:off x="2839825" y="4022869"/>
        <a:ext cx="520642" cy="574891"/>
      </dsp:txXfrm>
    </dsp:sp>
    <dsp:sp modelId="{94739B1C-C32A-4B81-9730-ECAFBF0F346F}">
      <dsp:nvSpPr>
        <dsp:cNvPr id="0" name=""/>
        <dsp:cNvSpPr/>
      </dsp:nvSpPr>
      <dsp:spPr>
        <a:xfrm>
          <a:off x="1443502" y="4445187"/>
          <a:ext cx="1521771" cy="1521771"/>
        </a:xfrm>
        <a:prstGeom prst="ellipse">
          <a:avLst/>
        </a:prstGeom>
        <a:solidFill>
          <a:srgbClr val="FFC000"/>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spc="-150" dirty="0" smtClean="0">
              <a:effectLst>
                <a:outerShdw blurRad="38100" dist="38100" dir="2700000" algn="tl">
                  <a:srgbClr val="000000">
                    <a:alpha val="43137"/>
                  </a:srgbClr>
                </a:outerShdw>
              </a:effectLst>
              <a:latin typeface="Calibri" pitchFamily="34" charset="0"/>
            </a:rPr>
            <a:t>Démarche de projet</a:t>
          </a:r>
          <a:endParaRPr lang="fr-FR" sz="2000" b="1" kern="1200" spc="-150" dirty="0">
            <a:effectLst>
              <a:outerShdw blurRad="38100" dist="38100" dir="2700000" algn="tl">
                <a:srgbClr val="000000">
                  <a:alpha val="43137"/>
                </a:srgbClr>
              </a:outerShdw>
            </a:effectLst>
            <a:latin typeface="Calibri" pitchFamily="34" charset="0"/>
          </a:endParaRPr>
        </a:p>
      </dsp:txBody>
      <dsp:txXfrm>
        <a:off x="1443502" y="4445187"/>
        <a:ext cx="1521771" cy="1521771"/>
      </dsp:txXfrm>
    </dsp:sp>
    <dsp:sp modelId="{9972504A-ED83-46A6-99AE-742B9DBB895F}">
      <dsp:nvSpPr>
        <dsp:cNvPr id="0" name=""/>
        <dsp:cNvSpPr/>
      </dsp:nvSpPr>
      <dsp:spPr>
        <a:xfrm rot="10800000">
          <a:off x="2390318" y="3088169"/>
          <a:ext cx="564696" cy="574891"/>
        </a:xfrm>
        <a:prstGeom prst="rightArrow">
          <a:avLst>
            <a:gd name="adj1" fmla="val 60000"/>
            <a:gd name="adj2" fmla="val 50000"/>
          </a:avLst>
        </a:prstGeom>
        <a:solidFill>
          <a:schemeClr val="bg2">
            <a:lumMod val="5000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latin typeface="Calibri" pitchFamily="34" charset="0"/>
          </a:endParaRPr>
        </a:p>
      </dsp:txBody>
      <dsp:txXfrm rot="10800000">
        <a:off x="2390318" y="3088169"/>
        <a:ext cx="564696" cy="574891"/>
      </dsp:txXfrm>
    </dsp:sp>
    <dsp:sp modelId="{167A9B06-A85F-49F2-8754-E11D8FE74F94}">
      <dsp:nvSpPr>
        <dsp:cNvPr id="0" name=""/>
        <dsp:cNvSpPr/>
      </dsp:nvSpPr>
      <dsp:spPr>
        <a:xfrm>
          <a:off x="602180" y="2614729"/>
          <a:ext cx="1521771" cy="1521771"/>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spc="-150" dirty="0" smtClean="0">
              <a:effectLst>
                <a:outerShdw blurRad="38100" dist="38100" dir="2700000" algn="tl">
                  <a:srgbClr val="000000">
                    <a:alpha val="43137"/>
                  </a:srgbClr>
                </a:outerShdw>
              </a:effectLst>
              <a:latin typeface="Calibri" pitchFamily="34" charset="0"/>
            </a:rPr>
            <a:t>La réalisation du prototype</a:t>
          </a:r>
          <a:endParaRPr lang="fr-FR" sz="2000" b="1" kern="1200" spc="-150" dirty="0">
            <a:effectLst>
              <a:outerShdw blurRad="38100" dist="38100" dir="2700000" algn="tl">
                <a:srgbClr val="000000">
                  <a:alpha val="43137"/>
                </a:srgbClr>
              </a:outerShdw>
            </a:effectLst>
            <a:latin typeface="Calibri" pitchFamily="34" charset="0"/>
          </a:endParaRPr>
        </a:p>
      </dsp:txBody>
      <dsp:txXfrm>
        <a:off x="602180" y="2614729"/>
        <a:ext cx="1521771" cy="1521771"/>
      </dsp:txXfrm>
    </dsp:sp>
    <dsp:sp modelId="{F6AE602F-1F2E-4D68-8B27-E1A45E03838E}">
      <dsp:nvSpPr>
        <dsp:cNvPr id="0" name=""/>
        <dsp:cNvSpPr/>
      </dsp:nvSpPr>
      <dsp:spPr>
        <a:xfrm rot="13500000">
          <a:off x="2839825" y="2153469"/>
          <a:ext cx="520642" cy="574891"/>
        </a:xfrm>
        <a:prstGeom prst="rightArrow">
          <a:avLst>
            <a:gd name="adj1" fmla="val 60000"/>
            <a:gd name="adj2" fmla="val 50000"/>
          </a:avLst>
        </a:prstGeom>
        <a:solidFill>
          <a:schemeClr val="accent4">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3500000">
        <a:off x="2839825" y="2153469"/>
        <a:ext cx="520642" cy="574891"/>
      </dsp:txXfrm>
    </dsp:sp>
    <dsp:sp modelId="{9BB09D07-0B23-40E6-88AF-B5C095DEC56B}">
      <dsp:nvSpPr>
        <dsp:cNvPr id="0" name=""/>
        <dsp:cNvSpPr/>
      </dsp:nvSpPr>
      <dsp:spPr>
        <a:xfrm>
          <a:off x="1443502" y="784272"/>
          <a:ext cx="1521771" cy="1521771"/>
        </a:xfrm>
        <a:prstGeom prst="ellipse">
          <a:avLst/>
        </a:prstGeom>
        <a:solidFill>
          <a:schemeClr val="accent4"/>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Exposés soutenance</a:t>
          </a:r>
          <a:endParaRPr lang="fr-FR" sz="2000" b="1" kern="1200" dirty="0">
            <a:effectLst>
              <a:outerShdw blurRad="38100" dist="38100" dir="2700000" algn="tl">
                <a:srgbClr val="000000">
                  <a:alpha val="43137"/>
                </a:srgbClr>
              </a:outerShdw>
            </a:effectLst>
            <a:latin typeface="Calibri" pitchFamily="34" charset="0"/>
          </a:endParaRPr>
        </a:p>
      </dsp:txBody>
      <dsp:txXfrm>
        <a:off x="1443502" y="784272"/>
        <a:ext cx="1521771" cy="152177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39B00A-254D-485A-B69B-957BAEE9D2EF}">
      <dsp:nvSpPr>
        <dsp:cNvPr id="0" name=""/>
        <dsp:cNvSpPr/>
      </dsp:nvSpPr>
      <dsp:spPr>
        <a:xfrm>
          <a:off x="3176209" y="2425891"/>
          <a:ext cx="1821466" cy="1821466"/>
        </a:xfrm>
        <a:prstGeom prst="ellipse">
          <a:avLst/>
        </a:prstGeom>
        <a:solidFill>
          <a:srgbClr val="7030A0"/>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smtClean="0">
              <a:effectLst>
                <a:outerShdw blurRad="38100" dist="38100" dir="2700000" algn="tl">
                  <a:srgbClr val="000000">
                    <a:alpha val="43137"/>
                  </a:srgbClr>
                </a:outerShdw>
              </a:effectLst>
              <a:latin typeface="Calibri" pitchFamily="34" charset="0"/>
            </a:rPr>
            <a:t>Réalisation prototype</a:t>
          </a:r>
          <a:endParaRPr lang="fr-FR" sz="2400" b="1" kern="1200" spc="-150" dirty="0">
            <a:effectLst>
              <a:outerShdw blurRad="38100" dist="38100" dir="2700000" algn="tl">
                <a:srgbClr val="000000">
                  <a:alpha val="43137"/>
                </a:srgbClr>
              </a:outerShdw>
            </a:effectLst>
            <a:latin typeface="Calibri" pitchFamily="34" charset="0"/>
          </a:endParaRPr>
        </a:p>
      </dsp:txBody>
      <dsp:txXfrm>
        <a:off x="3176209" y="2425891"/>
        <a:ext cx="1821466" cy="1821466"/>
      </dsp:txXfrm>
    </dsp:sp>
    <dsp:sp modelId="{500E7AAF-7D96-4C65-AE7E-FDF02B804DF2}">
      <dsp:nvSpPr>
        <dsp:cNvPr id="0" name=""/>
        <dsp:cNvSpPr/>
      </dsp:nvSpPr>
      <dsp:spPr>
        <a:xfrm rot="16072856">
          <a:off x="3831409" y="1736820"/>
          <a:ext cx="415591" cy="619298"/>
        </a:xfrm>
        <a:prstGeom prst="rightArrow">
          <a:avLst>
            <a:gd name="adj1" fmla="val 60000"/>
            <a:gd name="adj2" fmla="val 50000"/>
          </a:avLst>
        </a:prstGeom>
        <a:solidFill>
          <a:schemeClr val="accent2">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6072856">
        <a:off x="3831409" y="1736820"/>
        <a:ext cx="415591" cy="619298"/>
      </dsp:txXfrm>
    </dsp:sp>
    <dsp:sp modelId="{D3CCF524-0F1B-47D8-A96F-47B56F1379D9}">
      <dsp:nvSpPr>
        <dsp:cNvPr id="0" name=""/>
        <dsp:cNvSpPr/>
      </dsp:nvSpPr>
      <dsp:spPr>
        <a:xfrm>
          <a:off x="3174305" y="4157"/>
          <a:ext cx="1639319" cy="163931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Cours</a:t>
          </a:r>
          <a:endParaRPr lang="fr-FR" sz="2800" b="1" kern="1200" dirty="0">
            <a:effectLst>
              <a:outerShdw blurRad="38100" dist="38100" dir="2700000" algn="tl">
                <a:srgbClr val="000000">
                  <a:alpha val="43137"/>
                </a:srgbClr>
              </a:outerShdw>
            </a:effectLst>
            <a:latin typeface="Calibri" pitchFamily="34" charset="0"/>
          </a:endParaRPr>
        </a:p>
      </dsp:txBody>
      <dsp:txXfrm>
        <a:off x="3174305" y="4157"/>
        <a:ext cx="1639319" cy="1639319"/>
      </dsp:txXfrm>
    </dsp:sp>
    <dsp:sp modelId="{DF79FF08-56F7-489E-8919-B0573B564642}">
      <dsp:nvSpPr>
        <dsp:cNvPr id="0" name=""/>
        <dsp:cNvSpPr/>
      </dsp:nvSpPr>
      <dsp:spPr>
        <a:xfrm rot="19144497">
          <a:off x="4845243" y="2210595"/>
          <a:ext cx="366643" cy="619298"/>
        </a:xfrm>
        <a:prstGeom prst="rightArrow">
          <a:avLst>
            <a:gd name="adj1" fmla="val 60000"/>
            <a:gd name="adj2" fmla="val 50000"/>
          </a:avLst>
        </a:prstGeom>
        <a:solidFill>
          <a:schemeClr val="accent3">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9144497">
        <a:off x="4845243" y="2210595"/>
        <a:ext cx="366643" cy="619298"/>
      </dsp:txXfrm>
    </dsp:sp>
    <dsp:sp modelId="{15263D52-C4B1-4ECA-AF09-0C3AE4D16A06}">
      <dsp:nvSpPr>
        <dsp:cNvPr id="0" name=""/>
        <dsp:cNvSpPr/>
      </dsp:nvSpPr>
      <dsp:spPr>
        <a:xfrm>
          <a:off x="5097396" y="930269"/>
          <a:ext cx="1639319" cy="1639319"/>
        </a:xfrm>
        <a:prstGeom prst="ellipse">
          <a:avLst/>
        </a:prstGeom>
        <a:solidFill>
          <a:schemeClr val="accent3"/>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lvl="0" algn="ctr" defTabSz="1244600">
            <a:lnSpc>
              <a:spcPct val="90000"/>
            </a:lnSpc>
            <a:spcBef>
              <a:spcPct val="0"/>
            </a:spcBef>
            <a:spcAft>
              <a:spcPct val="35000"/>
            </a:spcAft>
          </a:pPr>
          <a:r>
            <a:rPr lang="fr-FR" sz="2800" b="1" kern="1200" dirty="0" smtClean="0">
              <a:effectLst>
                <a:outerShdw blurRad="38100" dist="38100" dir="2700000" algn="tl">
                  <a:srgbClr val="000000">
                    <a:alpha val="43137"/>
                  </a:srgbClr>
                </a:outerShdw>
              </a:effectLst>
              <a:latin typeface="Calibri" pitchFamily="34" charset="0"/>
            </a:rPr>
            <a:t>Etude de cas</a:t>
          </a:r>
          <a:endParaRPr lang="fr-FR" sz="2800" b="1" kern="1200" dirty="0">
            <a:effectLst>
              <a:outerShdw blurRad="38100" dist="38100" dir="2700000" algn="tl">
                <a:srgbClr val="000000">
                  <a:alpha val="43137"/>
                </a:srgbClr>
              </a:outerShdw>
            </a:effectLst>
            <a:latin typeface="Calibri" pitchFamily="34" charset="0"/>
          </a:endParaRPr>
        </a:p>
      </dsp:txBody>
      <dsp:txXfrm>
        <a:off x="5097396" y="930269"/>
        <a:ext cx="1639319" cy="1639319"/>
      </dsp:txXfrm>
    </dsp:sp>
    <dsp:sp modelId="{C9B65FD8-8951-422C-B45A-6D2B624B1A45}">
      <dsp:nvSpPr>
        <dsp:cNvPr id="0" name=""/>
        <dsp:cNvSpPr/>
      </dsp:nvSpPr>
      <dsp:spPr>
        <a:xfrm rot="726134">
          <a:off x="5108633" y="3281680"/>
          <a:ext cx="332352" cy="619298"/>
        </a:xfrm>
        <a:prstGeom prst="rightArrow">
          <a:avLst>
            <a:gd name="adj1" fmla="val 60000"/>
            <a:gd name="adj2" fmla="val 50000"/>
          </a:avLst>
        </a:prstGeom>
        <a:solidFill>
          <a:schemeClr val="accent4">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726134">
        <a:off x="5108633" y="3281680"/>
        <a:ext cx="332352" cy="619298"/>
      </dsp:txXfrm>
    </dsp:sp>
    <dsp:sp modelId="{2C2CE02E-7942-437C-8C76-42F23295630C}">
      <dsp:nvSpPr>
        <dsp:cNvPr id="0" name=""/>
        <dsp:cNvSpPr/>
      </dsp:nvSpPr>
      <dsp:spPr>
        <a:xfrm>
          <a:off x="5572361" y="3011225"/>
          <a:ext cx="1639319" cy="1639319"/>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banc d’essai</a:t>
          </a:r>
          <a:endParaRPr lang="fr-FR" sz="2000" b="1" kern="1200" dirty="0">
            <a:effectLst>
              <a:outerShdw blurRad="38100" dist="38100" dir="2700000" algn="tl">
                <a:srgbClr val="000000">
                  <a:alpha val="43137"/>
                </a:srgbClr>
              </a:outerShdw>
            </a:effectLst>
            <a:latin typeface="Calibri" pitchFamily="34" charset="0"/>
          </a:endParaRPr>
        </a:p>
      </dsp:txBody>
      <dsp:txXfrm>
        <a:off x="5572361" y="3011225"/>
        <a:ext cx="1639319" cy="1639319"/>
      </dsp:txXfrm>
    </dsp:sp>
    <dsp:sp modelId="{21AB1372-3358-46BB-8DC9-6AD59D8EA530}">
      <dsp:nvSpPr>
        <dsp:cNvPr id="0" name=""/>
        <dsp:cNvSpPr/>
      </dsp:nvSpPr>
      <dsp:spPr>
        <a:xfrm rot="3945169">
          <a:off x="4418702" y="4141243"/>
          <a:ext cx="340231" cy="619298"/>
        </a:xfrm>
        <a:prstGeom prst="rightArrow">
          <a:avLst>
            <a:gd name="adj1" fmla="val 60000"/>
            <a:gd name="adj2" fmla="val 50000"/>
          </a:avLst>
        </a:prstGeom>
        <a:solidFill>
          <a:schemeClr val="accent5">
            <a:hueOff val="0"/>
            <a:satOff val="0"/>
            <a:lumOff val="0"/>
            <a:alphaOff val="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3945169">
        <a:off x="4418702" y="4141243"/>
        <a:ext cx="340231" cy="619298"/>
      </dsp:txXfrm>
    </dsp:sp>
    <dsp:sp modelId="{5DD5CE1D-8B55-4C75-9A88-093D15BAFDF9}">
      <dsp:nvSpPr>
        <dsp:cNvPr id="0" name=""/>
        <dsp:cNvSpPr/>
      </dsp:nvSpPr>
      <dsp:spPr>
        <a:xfrm>
          <a:off x="4241540" y="4680021"/>
          <a:ext cx="1639319" cy="1639319"/>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Analyse comporte mentale</a:t>
          </a:r>
          <a:endParaRPr lang="fr-FR" sz="2400" b="1" kern="1200" spc="-150" dirty="0">
            <a:effectLst>
              <a:outerShdw blurRad="38100" dist="38100" dir="2700000" algn="tl">
                <a:srgbClr val="000000">
                  <a:alpha val="43137"/>
                </a:srgbClr>
              </a:outerShdw>
            </a:effectLst>
            <a:latin typeface="Calibri" pitchFamily="34" charset="0"/>
          </a:endParaRPr>
        </a:p>
      </dsp:txBody>
      <dsp:txXfrm>
        <a:off x="4241540" y="4680021"/>
        <a:ext cx="1639319" cy="1639319"/>
      </dsp:txXfrm>
    </dsp:sp>
    <dsp:sp modelId="{7D8E6195-8332-487B-AAAD-F366945EA455}">
      <dsp:nvSpPr>
        <dsp:cNvPr id="0" name=""/>
        <dsp:cNvSpPr/>
      </dsp:nvSpPr>
      <dsp:spPr>
        <a:xfrm rot="7092484">
          <a:off x="3298540" y="4139060"/>
          <a:ext cx="383812" cy="619298"/>
        </a:xfrm>
        <a:prstGeom prst="rightArrow">
          <a:avLst>
            <a:gd name="adj1" fmla="val 60000"/>
            <a:gd name="adj2" fmla="val 50000"/>
          </a:avLst>
        </a:prstGeom>
        <a:solidFill>
          <a:srgbClr val="FFC000"/>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7092484">
        <a:off x="3298540" y="4139060"/>
        <a:ext cx="383812" cy="619298"/>
      </dsp:txXfrm>
    </dsp:sp>
    <dsp:sp modelId="{94739B1C-C32A-4B81-9730-ECAFBF0F346F}">
      <dsp:nvSpPr>
        <dsp:cNvPr id="0" name=""/>
        <dsp:cNvSpPr/>
      </dsp:nvSpPr>
      <dsp:spPr>
        <a:xfrm>
          <a:off x="2107069" y="4680021"/>
          <a:ext cx="1639319" cy="1639319"/>
        </a:xfrm>
        <a:prstGeom prst="ellipse">
          <a:avLst/>
        </a:prstGeom>
        <a:solidFill>
          <a:srgbClr val="FFC000"/>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Démarche de projet</a:t>
          </a:r>
          <a:endParaRPr lang="fr-FR" sz="2400" b="1" kern="1200" spc="-150" dirty="0">
            <a:effectLst>
              <a:outerShdw blurRad="38100" dist="38100" dir="2700000" algn="tl">
                <a:srgbClr val="000000">
                  <a:alpha val="43137"/>
                </a:srgbClr>
              </a:outerShdw>
            </a:effectLst>
            <a:latin typeface="Calibri" pitchFamily="34" charset="0"/>
          </a:endParaRPr>
        </a:p>
      </dsp:txBody>
      <dsp:txXfrm>
        <a:off x="2107069" y="4680021"/>
        <a:ext cx="1639319" cy="1639319"/>
      </dsp:txXfrm>
    </dsp:sp>
    <dsp:sp modelId="{9972504A-ED83-46A6-99AE-742B9DBB895F}">
      <dsp:nvSpPr>
        <dsp:cNvPr id="0" name=""/>
        <dsp:cNvSpPr/>
      </dsp:nvSpPr>
      <dsp:spPr>
        <a:xfrm rot="10126643">
          <a:off x="2594227" y="3280605"/>
          <a:ext cx="428876" cy="619298"/>
        </a:xfrm>
        <a:prstGeom prst="rightArrow">
          <a:avLst>
            <a:gd name="adj1" fmla="val 60000"/>
            <a:gd name="adj2" fmla="val 50000"/>
          </a:avLst>
        </a:prstGeom>
        <a:solidFill>
          <a:schemeClr val="bg2">
            <a:lumMod val="50000"/>
          </a:schemeClr>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latin typeface="Calibri" pitchFamily="34" charset="0"/>
          </a:endParaRPr>
        </a:p>
      </dsp:txBody>
      <dsp:txXfrm rot="10126643">
        <a:off x="2594227" y="3280605"/>
        <a:ext cx="428876" cy="619298"/>
      </dsp:txXfrm>
    </dsp:sp>
    <dsp:sp modelId="{167A9B06-A85F-49F2-8754-E11D8FE74F94}">
      <dsp:nvSpPr>
        <dsp:cNvPr id="0" name=""/>
        <dsp:cNvSpPr/>
      </dsp:nvSpPr>
      <dsp:spPr>
        <a:xfrm>
          <a:off x="776248" y="3011225"/>
          <a:ext cx="1639319" cy="1639319"/>
        </a:xfrm>
        <a:prstGeom prst="ellipse">
          <a:avLst/>
        </a:prstGeom>
        <a:solidFill>
          <a:schemeClr val="bg2">
            <a:lumMod val="50000"/>
          </a:schemeClr>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spc="-150" dirty="0" smtClean="0">
              <a:effectLst>
                <a:outerShdw blurRad="38100" dist="38100" dir="2700000" algn="tl">
                  <a:srgbClr val="000000">
                    <a:alpha val="43137"/>
                  </a:srgbClr>
                </a:outerShdw>
              </a:effectLst>
              <a:latin typeface="Calibri" pitchFamily="34" charset="0"/>
            </a:rPr>
            <a:t>La réalisation du prototype</a:t>
          </a:r>
          <a:endParaRPr lang="fr-FR" sz="2000" b="1" kern="1200" spc="-150" dirty="0">
            <a:effectLst>
              <a:outerShdw blurRad="38100" dist="38100" dir="2700000" algn="tl">
                <a:srgbClr val="000000">
                  <a:alpha val="43137"/>
                </a:srgbClr>
              </a:outerShdw>
            </a:effectLst>
            <a:latin typeface="Calibri" pitchFamily="34" charset="0"/>
          </a:endParaRPr>
        </a:p>
      </dsp:txBody>
      <dsp:txXfrm>
        <a:off x="776248" y="3011225"/>
        <a:ext cx="1639319" cy="1639319"/>
      </dsp:txXfrm>
    </dsp:sp>
    <dsp:sp modelId="{F6AE602F-1F2E-4D68-8B27-E1A45E03838E}">
      <dsp:nvSpPr>
        <dsp:cNvPr id="0" name=""/>
        <dsp:cNvSpPr/>
      </dsp:nvSpPr>
      <dsp:spPr>
        <a:xfrm rot="13092216">
          <a:off x="2831647" y="2213213"/>
          <a:ext cx="442642" cy="619298"/>
        </a:xfrm>
        <a:prstGeom prst="rightArrow">
          <a:avLst>
            <a:gd name="adj1" fmla="val 60000"/>
            <a:gd name="adj2" fmla="val 50000"/>
          </a:avLst>
        </a:prstGeom>
        <a:solidFill>
          <a:srgbClr val="8064A2"/>
        </a:solidFill>
        <a:ln>
          <a:noFill/>
        </a:ln>
        <a:effectLst/>
        <a:scene3d>
          <a:camera prst="perspectiveRelaxed">
            <a:rot lat="19149996" lon="20104178" rev="1577324"/>
          </a:camera>
          <a:lightRig rig="balanced" dir="t"/>
          <a:backdrop>
            <a:anchor x="0" y="0" z="-210000"/>
            <a:norm dx="0" dy="0" dz="914400"/>
            <a:up dx="0" dy="914400" dz="0"/>
          </a:backdrop>
        </a:scene3d>
        <a:sp3d prstMaterial="matte">
          <a:bevelT h="17145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3092216">
        <a:off x="2831647" y="2213213"/>
        <a:ext cx="442642" cy="619298"/>
      </dsp:txXfrm>
    </dsp:sp>
    <dsp:sp modelId="{9BB09D07-0B23-40E6-88AF-B5C095DEC56B}">
      <dsp:nvSpPr>
        <dsp:cNvPr id="0" name=""/>
        <dsp:cNvSpPr/>
      </dsp:nvSpPr>
      <dsp:spPr>
        <a:xfrm>
          <a:off x="1251213" y="930269"/>
          <a:ext cx="1639319" cy="1639319"/>
        </a:xfrm>
        <a:prstGeom prst="ellipse">
          <a:avLst/>
        </a:prstGeom>
        <a:solidFill>
          <a:schemeClr val="accent4"/>
        </a:solidFill>
        <a:ln>
          <a:noFill/>
        </a:ln>
        <a:effectLst>
          <a:outerShdw blurRad="40000" dist="23000" dir="5400000" rotWithShape="0">
            <a:srgbClr val="000000">
              <a:alpha val="35000"/>
            </a:srgbClr>
          </a:outerShdw>
        </a:effectLst>
        <a:scene3d>
          <a:camera prst="perspectiveRelaxed">
            <a:rot lat="19149996" lon="20104178" rev="1577324"/>
          </a:camera>
          <a:lightRig rig="balanced"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25400" rIns="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spc="-150" dirty="0" smtClean="0">
              <a:effectLst>
                <a:outerShdw blurRad="38100" dist="38100" dir="2700000" algn="tl">
                  <a:srgbClr val="000000">
                    <a:alpha val="43137"/>
                  </a:srgbClr>
                </a:outerShdw>
              </a:effectLst>
              <a:latin typeface="Calibri" pitchFamily="34" charset="0"/>
            </a:rPr>
            <a:t>Exposés soutenance</a:t>
          </a:r>
          <a:endParaRPr lang="fr-FR" sz="2000" b="1" kern="1200" spc="-150" dirty="0">
            <a:effectLst>
              <a:outerShdw blurRad="38100" dist="38100" dir="2700000" algn="tl">
                <a:srgbClr val="000000">
                  <a:alpha val="43137"/>
                </a:srgbClr>
              </a:outerShdw>
            </a:effectLst>
            <a:latin typeface="Calibri" pitchFamily="34" charset="0"/>
          </a:endParaRPr>
        </a:p>
      </dsp:txBody>
      <dsp:txXfrm>
        <a:off x="1251213" y="930269"/>
        <a:ext cx="1639319" cy="163931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1C21D4-CC26-4F6F-A7B8-4AA692FDBC5A}">
      <dsp:nvSpPr>
        <dsp:cNvPr id="0" name=""/>
        <dsp:cNvSpPr/>
      </dsp:nvSpPr>
      <dsp:spPr>
        <a:xfrm>
          <a:off x="3057343" y="2225551"/>
          <a:ext cx="1717007" cy="1717007"/>
        </a:xfrm>
        <a:prstGeom prst="ellipse">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Didactique en AC</a:t>
          </a:r>
          <a:endParaRPr lang="fr-FR" sz="2400" b="1" kern="1200" spc="-150" dirty="0">
            <a:effectLst>
              <a:outerShdw blurRad="38100" dist="38100" dir="2700000" algn="tl">
                <a:srgbClr val="000000">
                  <a:alpha val="43137"/>
                </a:srgbClr>
              </a:outerShdw>
            </a:effectLst>
            <a:latin typeface="Calibri" pitchFamily="34" charset="0"/>
          </a:endParaRPr>
        </a:p>
      </dsp:txBody>
      <dsp:txXfrm>
        <a:off x="3057343" y="2225551"/>
        <a:ext cx="1717007" cy="1717007"/>
      </dsp:txXfrm>
    </dsp:sp>
    <dsp:sp modelId="{5360198E-0C9A-4167-B731-3E6B3A24EA90}">
      <dsp:nvSpPr>
        <dsp:cNvPr id="0" name=""/>
        <dsp:cNvSpPr/>
      </dsp:nvSpPr>
      <dsp:spPr>
        <a:xfrm rot="16200000">
          <a:off x="3636938" y="1423204"/>
          <a:ext cx="557817" cy="583782"/>
        </a:xfrm>
        <a:prstGeom prst="rightArrow">
          <a:avLst>
            <a:gd name="adj1" fmla="val 60000"/>
            <a:gd name="adj2" fmla="val 50000"/>
          </a:avLst>
        </a:prstGeom>
        <a:solidFill>
          <a:schemeClr val="accent2"/>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6200000">
        <a:off x="3636938" y="1423204"/>
        <a:ext cx="557817" cy="583782"/>
      </dsp:txXfrm>
    </dsp:sp>
    <dsp:sp modelId="{2AD83F0E-4123-4D53-A357-EE4B298DBA98}">
      <dsp:nvSpPr>
        <dsp:cNvPr id="0" name=""/>
        <dsp:cNvSpPr/>
      </dsp:nvSpPr>
      <dsp:spPr>
        <a:xfrm>
          <a:off x="3340366" y="188138"/>
          <a:ext cx="1150961" cy="984926"/>
        </a:xfrm>
        <a:prstGeom prst="ellipse">
          <a:avLst/>
        </a:prstGeom>
        <a:solidFill>
          <a:schemeClr val="accent2"/>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Cours</a:t>
          </a:r>
          <a:endParaRPr lang="fr-FR" sz="2400" b="1" kern="1200" dirty="0">
            <a:effectLst>
              <a:outerShdw blurRad="38100" dist="38100" dir="2700000" algn="tl">
                <a:srgbClr val="000000">
                  <a:alpha val="43137"/>
                </a:srgbClr>
              </a:outerShdw>
            </a:effectLst>
            <a:latin typeface="Calibri" pitchFamily="34" charset="0"/>
          </a:endParaRPr>
        </a:p>
      </dsp:txBody>
      <dsp:txXfrm>
        <a:off x="3340366" y="188138"/>
        <a:ext cx="1150961" cy="984926"/>
      </dsp:txXfrm>
    </dsp:sp>
    <dsp:sp modelId="{7C4D3300-5851-442C-A684-9099A5A97896}">
      <dsp:nvSpPr>
        <dsp:cNvPr id="0" name=""/>
        <dsp:cNvSpPr/>
      </dsp:nvSpPr>
      <dsp:spPr>
        <a:xfrm rot="19800000">
          <a:off x="4765747" y="2196448"/>
          <a:ext cx="363816" cy="583782"/>
        </a:xfrm>
        <a:prstGeom prst="rightArrow">
          <a:avLst>
            <a:gd name="adj1" fmla="val 60000"/>
            <a:gd name="adj2" fmla="val 50000"/>
          </a:avLst>
        </a:prstGeom>
        <a:solidFill>
          <a:schemeClr val="accent3"/>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9800000">
        <a:off x="4765747" y="2196448"/>
        <a:ext cx="363816" cy="583782"/>
      </dsp:txXfrm>
    </dsp:sp>
    <dsp:sp modelId="{8C07CED7-F9CC-4639-863D-80CAA8C02292}">
      <dsp:nvSpPr>
        <dsp:cNvPr id="0" name=""/>
        <dsp:cNvSpPr/>
      </dsp:nvSpPr>
      <dsp:spPr>
        <a:xfrm>
          <a:off x="5138795" y="1023824"/>
          <a:ext cx="1717007" cy="1717007"/>
        </a:xfrm>
        <a:prstGeom prst="ellipse">
          <a:avLst/>
        </a:prstGeom>
        <a:solidFill>
          <a:schemeClr val="accent3"/>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Etude de cas </a:t>
          </a:r>
        </a:p>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TD</a:t>
          </a:r>
          <a:endParaRPr lang="fr-FR" sz="2400" b="1" kern="1200" dirty="0">
            <a:effectLst>
              <a:outerShdw blurRad="38100" dist="38100" dir="2700000" algn="tl">
                <a:srgbClr val="000000">
                  <a:alpha val="43137"/>
                </a:srgbClr>
              </a:outerShdw>
            </a:effectLst>
            <a:latin typeface="Calibri" pitchFamily="34" charset="0"/>
          </a:endParaRPr>
        </a:p>
      </dsp:txBody>
      <dsp:txXfrm>
        <a:off x="5138795" y="1023824"/>
        <a:ext cx="1717007" cy="1717007"/>
      </dsp:txXfrm>
    </dsp:sp>
    <dsp:sp modelId="{1F155B5A-2DDB-4DE4-9B00-ECDD1C0DE2BF}">
      <dsp:nvSpPr>
        <dsp:cNvPr id="0" name=""/>
        <dsp:cNvSpPr/>
      </dsp:nvSpPr>
      <dsp:spPr>
        <a:xfrm rot="1800000">
          <a:off x="4765747" y="3387878"/>
          <a:ext cx="363816" cy="583782"/>
        </a:xfrm>
        <a:prstGeom prst="rightArrow">
          <a:avLst>
            <a:gd name="adj1" fmla="val 60000"/>
            <a:gd name="adj2" fmla="val 50000"/>
          </a:avLst>
        </a:prstGeom>
        <a:solidFill>
          <a:srgbClr val="C00000"/>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1800000">
        <a:off x="4765747" y="3387878"/>
        <a:ext cx="363816" cy="583782"/>
      </dsp:txXfrm>
    </dsp:sp>
    <dsp:sp modelId="{E647870B-99F0-4289-9BBB-B216C9C480FA}">
      <dsp:nvSpPr>
        <dsp:cNvPr id="0" name=""/>
        <dsp:cNvSpPr/>
      </dsp:nvSpPr>
      <dsp:spPr>
        <a:xfrm>
          <a:off x="5138795" y="3427277"/>
          <a:ext cx="1717007" cy="171700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de projets CAO</a:t>
          </a:r>
          <a:endParaRPr lang="fr-FR" sz="2000" b="1" kern="1200" dirty="0">
            <a:effectLst>
              <a:outerShdw blurRad="38100" dist="38100" dir="2700000" algn="tl">
                <a:srgbClr val="000000">
                  <a:alpha val="43137"/>
                </a:srgbClr>
              </a:outerShdw>
            </a:effectLst>
            <a:latin typeface="Calibri" pitchFamily="34" charset="0"/>
          </a:endParaRPr>
        </a:p>
      </dsp:txBody>
      <dsp:txXfrm>
        <a:off x="5138795" y="3427277"/>
        <a:ext cx="1717007" cy="1717007"/>
      </dsp:txXfrm>
    </dsp:sp>
    <dsp:sp modelId="{C77462C2-04AD-4513-A56B-0189485C252A}">
      <dsp:nvSpPr>
        <dsp:cNvPr id="0" name=""/>
        <dsp:cNvSpPr/>
      </dsp:nvSpPr>
      <dsp:spPr>
        <a:xfrm rot="5400000">
          <a:off x="3733939" y="3983593"/>
          <a:ext cx="363816" cy="583782"/>
        </a:xfrm>
        <a:prstGeom prst="rightArrow">
          <a:avLst>
            <a:gd name="adj1" fmla="val 60000"/>
            <a:gd name="adj2" fmla="val 50000"/>
          </a:avLst>
        </a:prstGeom>
        <a:solidFill>
          <a:schemeClr val="accent5">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5400000">
        <a:off x="3733939" y="3983593"/>
        <a:ext cx="363816" cy="583782"/>
      </dsp:txXfrm>
    </dsp:sp>
    <dsp:sp modelId="{0A4DEDD5-3C88-4F08-90D7-2767D95873BE}">
      <dsp:nvSpPr>
        <dsp:cNvPr id="0" name=""/>
        <dsp:cNvSpPr/>
      </dsp:nvSpPr>
      <dsp:spPr>
        <a:xfrm>
          <a:off x="3057343" y="4629004"/>
          <a:ext cx="1717007" cy="171700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fr-FR" sz="2000" b="1" kern="1200" dirty="0" smtClean="0">
              <a:effectLst>
                <a:outerShdw blurRad="38100" dist="38100" dir="2700000" algn="tl">
                  <a:srgbClr val="000000">
                    <a:alpha val="43137"/>
                  </a:srgbClr>
                </a:outerShdw>
              </a:effectLst>
              <a:latin typeface="Calibri" pitchFamily="34" charset="0"/>
            </a:rPr>
            <a:t>Activités pratiques sur maquettes</a:t>
          </a:r>
          <a:endParaRPr lang="fr-FR" sz="2000" b="1" kern="1200" dirty="0">
            <a:effectLst>
              <a:outerShdw blurRad="38100" dist="38100" dir="2700000" algn="tl">
                <a:srgbClr val="000000">
                  <a:alpha val="43137"/>
                </a:srgbClr>
              </a:outerShdw>
            </a:effectLst>
            <a:latin typeface="Calibri" pitchFamily="34" charset="0"/>
          </a:endParaRPr>
        </a:p>
      </dsp:txBody>
      <dsp:txXfrm>
        <a:off x="3057343" y="4629004"/>
        <a:ext cx="1717007" cy="1717007"/>
      </dsp:txXfrm>
    </dsp:sp>
    <dsp:sp modelId="{06007981-4ADB-40DA-ADC6-907785CC0E69}">
      <dsp:nvSpPr>
        <dsp:cNvPr id="0" name=""/>
        <dsp:cNvSpPr/>
      </dsp:nvSpPr>
      <dsp:spPr>
        <a:xfrm rot="9000000">
          <a:off x="2702130" y="3387878"/>
          <a:ext cx="363816" cy="583782"/>
        </a:xfrm>
        <a:prstGeom prst="rightArrow">
          <a:avLst>
            <a:gd name="adj1" fmla="val 60000"/>
            <a:gd name="adj2" fmla="val 50000"/>
          </a:avLst>
        </a:prstGeom>
        <a:solidFill>
          <a:schemeClr val="accent6">
            <a:hueOff val="0"/>
            <a:satOff val="0"/>
            <a:lumOff val="0"/>
            <a:alphaOff val="0"/>
          </a:schemeClr>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Calibri" pitchFamily="34" charset="0"/>
          </a:endParaRPr>
        </a:p>
      </dsp:txBody>
      <dsp:txXfrm rot="9000000">
        <a:off x="2702130" y="3387878"/>
        <a:ext cx="363816" cy="583782"/>
      </dsp:txXfrm>
    </dsp:sp>
    <dsp:sp modelId="{33648CA2-FAC7-4252-9667-A8667F7D94F4}">
      <dsp:nvSpPr>
        <dsp:cNvPr id="0" name=""/>
        <dsp:cNvSpPr/>
      </dsp:nvSpPr>
      <dsp:spPr>
        <a:xfrm>
          <a:off x="975892" y="3427277"/>
          <a:ext cx="1717007" cy="1717007"/>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spc="-150" dirty="0" smtClean="0">
              <a:effectLst>
                <a:outerShdw blurRad="38100" dist="38100" dir="2700000" algn="tl">
                  <a:srgbClr val="000000">
                    <a:alpha val="43137"/>
                  </a:srgbClr>
                </a:outerShdw>
              </a:effectLst>
              <a:latin typeface="Calibri" pitchFamily="34" charset="0"/>
            </a:rPr>
            <a:t>Analyse comportementale</a:t>
          </a:r>
          <a:endParaRPr lang="fr-FR" sz="2400" b="1" kern="1200" spc="-150" dirty="0">
            <a:effectLst>
              <a:outerShdw blurRad="38100" dist="38100" dir="2700000" algn="tl">
                <a:srgbClr val="000000">
                  <a:alpha val="43137"/>
                </a:srgbClr>
              </a:outerShdw>
            </a:effectLst>
            <a:latin typeface="Calibri" pitchFamily="34" charset="0"/>
          </a:endParaRPr>
        </a:p>
      </dsp:txBody>
      <dsp:txXfrm>
        <a:off x="975892" y="3427277"/>
        <a:ext cx="1717007" cy="1717007"/>
      </dsp:txXfrm>
    </dsp:sp>
    <dsp:sp modelId="{9FE1F8B1-96FF-468B-839E-20B47166BDE8}">
      <dsp:nvSpPr>
        <dsp:cNvPr id="0" name=""/>
        <dsp:cNvSpPr/>
      </dsp:nvSpPr>
      <dsp:spPr>
        <a:xfrm rot="12600000">
          <a:off x="2617505" y="2166490"/>
          <a:ext cx="429290" cy="583782"/>
        </a:xfrm>
        <a:prstGeom prst="rightArrow">
          <a:avLst>
            <a:gd name="adj1" fmla="val 60000"/>
            <a:gd name="adj2" fmla="val 50000"/>
          </a:avLst>
        </a:prstGeom>
        <a:solidFill>
          <a:schemeClr val="accent4"/>
        </a:solidFill>
        <a:ln>
          <a:noFill/>
        </a:ln>
        <a:effectLst/>
        <a:sp3d prstMaterial="matte">
          <a:bevelT h="1778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2600000">
        <a:off x="2617505" y="2166490"/>
        <a:ext cx="429290" cy="583782"/>
      </dsp:txXfrm>
    </dsp:sp>
    <dsp:sp modelId="{6C9090C4-4A91-481D-AE5B-DC3030A440D2}">
      <dsp:nvSpPr>
        <dsp:cNvPr id="0" name=""/>
        <dsp:cNvSpPr/>
      </dsp:nvSpPr>
      <dsp:spPr>
        <a:xfrm>
          <a:off x="1111389" y="1107571"/>
          <a:ext cx="1446012" cy="1549513"/>
        </a:xfrm>
        <a:prstGeom prst="ellipse">
          <a:avLst/>
        </a:prstGeom>
        <a:solidFill>
          <a:schemeClr val="accent4"/>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30480" rIns="0" bIns="30480" numCol="1" spcCol="1270" anchor="ctr" anchorCtr="0">
          <a:noAutofit/>
          <a:sp3d extrusionH="28000" prstMaterial="matte"/>
        </a:bodyPr>
        <a:lstStyle/>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Calibri" pitchFamily="34" charset="0"/>
            </a:rPr>
            <a:t>Exposés</a:t>
          </a:r>
          <a:endParaRPr lang="fr-FR" sz="2400" b="1" kern="1200" dirty="0">
            <a:effectLst>
              <a:outerShdw blurRad="38100" dist="38100" dir="2700000" algn="tl">
                <a:srgbClr val="000000">
                  <a:alpha val="43137"/>
                </a:srgbClr>
              </a:outerShdw>
            </a:effectLst>
            <a:latin typeface="Calibri" pitchFamily="34" charset="0"/>
          </a:endParaRPr>
        </a:p>
      </dsp:txBody>
      <dsp:txXfrm>
        <a:off x="1111389" y="1107571"/>
        <a:ext cx="1446012" cy="15495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8A25F1D0-F766-4D17-A769-FFED83E9C16F}" type="datetime1">
              <a:rPr lang="fr-FR"/>
              <a:pPr>
                <a:defRPr/>
              </a:pPr>
              <a:t>28/01/2011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4151C9BF-97C5-4F8C-BEE6-6AEE987E85D0}"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EDDE6956-E7EE-4704-99D7-1081689686F2}" type="datetime1">
              <a:rPr lang="fr-FR"/>
              <a:pPr>
                <a:defRPr/>
              </a:pPr>
              <a:t>28/01/2011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589CA026-E3CB-44D0-A79D-6EE394D51FC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A0A618EB-00E3-48AE-BA3D-441419975917}" type="datetime1">
              <a:rPr lang="fr-FR"/>
              <a:pPr>
                <a:defRPr/>
              </a:pPr>
              <a:t>28/01/2011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89C2151F-F359-4EA6-ACDF-10E161545026}"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3CBF75A4-84C3-458A-8C35-8E0EBFA70548}" type="datetime1">
              <a:rPr lang="fr-FR"/>
              <a:pPr>
                <a:defRPr/>
              </a:pPr>
              <a:t>28/01/2011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1DE342F9-6757-498E-A6E5-41DE0D277BB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173300A1-DFAF-4B5F-8A70-5116632F4A5B}" type="datetime1">
              <a:rPr lang="fr-FR"/>
              <a:pPr>
                <a:defRPr/>
              </a:pPr>
              <a:t>28/01/2011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8ACBD85D-3FF6-4834-A5AF-7E1D3C6311A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8410C0A4-B3D7-4A83-8DAE-24E8A9E34D59}" type="datetime1">
              <a:rPr lang="fr-FR"/>
              <a:pPr>
                <a:defRPr/>
              </a:pPr>
              <a:t>28/01/2011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95067D34-730A-4B7E-A44F-65BF3D12327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4174851E-03DB-4782-9DC1-8DE526452FF1}" type="datetime1">
              <a:rPr lang="fr-FR"/>
              <a:pPr>
                <a:defRPr/>
              </a:pPr>
              <a:t>28/01/2011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C8523E24-FB77-4323-A2FC-BBBA0957A00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E33E880B-3F4F-41E3-A4D9-130A74E6BA27}" type="datetime1">
              <a:rPr lang="fr-FR"/>
              <a:pPr>
                <a:defRPr/>
              </a:pPr>
              <a:t>28/01/2011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02035DCF-3CD5-411C-9CBD-9D0CD4C682F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EDC38160-8709-4CF5-B59D-02D80C866D3C}" type="datetime1">
              <a:rPr lang="fr-FR"/>
              <a:pPr>
                <a:defRPr/>
              </a:pPr>
              <a:t>28/01/2011</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225D262B-8DF7-402C-A8EF-6C8283B9CA5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91C73CA6-7974-4642-B4AD-2D0D032B71C0}" type="datetime1">
              <a:rPr lang="fr-FR"/>
              <a:pPr>
                <a:defRPr/>
              </a:pPr>
              <a:t>28/01/2011</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23121B82-0553-4259-BB98-58AC4197FEA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81E9FE51-DA7D-44CF-AFA0-4DDC72F22927}" type="datetime1">
              <a:rPr lang="fr-FR"/>
              <a:pPr>
                <a:defRPr/>
              </a:pPr>
              <a:t>28/01/2011</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256C3157-37E0-475D-952A-CA69574723A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346B857A-1D49-47C4-AC38-9EDA957BC96E}" type="datetime1">
              <a:rPr lang="fr-FR"/>
              <a:pPr>
                <a:defRPr/>
              </a:pPr>
              <a:t>28/01/2011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750DBCD0-0F6D-41FD-A8DA-F3E103FFBA4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1FC51C26-CEF7-4DD3-B64B-1D9434162821}" type="datetime1">
              <a:rPr lang="fr-FR"/>
              <a:pPr>
                <a:defRPr/>
              </a:pPr>
              <a:t>28/01/2011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CA85FFBB-E256-4B63-B06A-79C484E1FA7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ZoneTexte 5"/>
          <p:cNvSpPr txBox="1"/>
          <p:nvPr/>
        </p:nvSpPr>
        <p:spPr>
          <a:xfrm>
            <a:off x="2286000" y="1733550"/>
            <a:ext cx="5770563" cy="369888"/>
          </a:xfrm>
          <a:prstGeom prst="rect">
            <a:avLst/>
          </a:prstGeom>
          <a:noFill/>
        </p:spPr>
        <p:txBody>
          <a:bodyPr>
            <a:spAutoFit/>
          </a:bodyPr>
          <a:lstStyle/>
          <a:p>
            <a:pPr>
              <a:defRPr/>
            </a:pPr>
            <a:endParaRPr lang="fr-FR" dirty="0"/>
          </a:p>
        </p:txBody>
      </p:sp>
      <p:sp>
        <p:nvSpPr>
          <p:cNvPr id="7" name="Rectangle 6"/>
          <p:cNvSpPr/>
          <p:nvPr/>
        </p:nvSpPr>
        <p:spPr>
          <a:xfrm>
            <a:off x="0"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solidFill>
                  <a:srgbClr val="FFFF00"/>
                </a:solidFill>
                <a:effectLst>
                  <a:outerShdw blurRad="38100" dist="38100" dir="2700000" algn="tl">
                    <a:srgbClr val="000000">
                      <a:alpha val="43137"/>
                    </a:srgbClr>
                  </a:outerShdw>
                </a:effectLst>
                <a:latin typeface="Arial Rounded MT Bold" pitchFamily="34" charset="0"/>
              </a:rPr>
              <a:t>Enseigner en STI2D</a:t>
            </a:r>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7.jpeg"/><Relationship Id="rId7" Type="http://schemas.openxmlformats.org/officeDocument/2006/relationships/diagramLayout" Target="../diagrams/layout8.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58.jpeg"/><Relationship Id="rId10" Type="http://schemas.microsoft.com/office/2007/relationships/diagramDrawing" Target="../diagrams/drawing8.xml"/><Relationship Id="rId4" Type="http://schemas.openxmlformats.org/officeDocument/2006/relationships/image" Target="../media/image54.jpeg"/><Relationship Id="rId9" Type="http://schemas.openxmlformats.org/officeDocument/2006/relationships/diagramColors" Target="../diagrams/colors8.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6.jpeg"/><Relationship Id="rId7" Type="http://schemas.openxmlformats.org/officeDocument/2006/relationships/diagramColors" Target="../diagrams/colors9.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2"/>
          <p:cNvSpPr txBox="1">
            <a:spLocks noChangeArrowheads="1"/>
          </p:cNvSpPr>
          <p:nvPr/>
        </p:nvSpPr>
        <p:spPr bwMode="auto">
          <a:xfrm>
            <a:off x="1249363" y="3503613"/>
            <a:ext cx="6500812" cy="584200"/>
          </a:xfrm>
          <a:prstGeom prst="rect">
            <a:avLst/>
          </a:prstGeom>
          <a:noFill/>
          <a:ln w="9525">
            <a:noFill/>
            <a:miter lim="800000"/>
            <a:headEnd/>
            <a:tailEnd/>
          </a:ln>
        </p:spPr>
        <p:txBody>
          <a:bodyPr wrap="none">
            <a:spAutoFit/>
          </a:bodyPr>
          <a:lstStyle/>
          <a:p>
            <a:r>
              <a:rPr lang="fr-FR" sz="3200" b="1">
                <a:solidFill>
                  <a:srgbClr val="C00000"/>
                </a:solidFill>
                <a:latin typeface="Calibri" pitchFamily="34" charset="0"/>
              </a:rPr>
              <a:t>Réforme de la voie technologique STI</a:t>
            </a:r>
          </a:p>
        </p:txBody>
      </p:sp>
      <p:sp>
        <p:nvSpPr>
          <p:cNvPr id="14339" name="ZoneTexte 3"/>
          <p:cNvSpPr txBox="1">
            <a:spLocks noChangeArrowheads="1"/>
          </p:cNvSpPr>
          <p:nvPr/>
        </p:nvSpPr>
        <p:spPr bwMode="auto">
          <a:xfrm>
            <a:off x="5819775" y="6550025"/>
            <a:ext cx="3324225" cy="307975"/>
          </a:xfrm>
          <a:prstGeom prst="rect">
            <a:avLst/>
          </a:prstGeom>
          <a:noFill/>
          <a:ln w="9525">
            <a:noFill/>
            <a:miter lim="800000"/>
            <a:headEnd/>
            <a:tailEnd/>
          </a:ln>
        </p:spPr>
        <p:txBody>
          <a:bodyPr wrap="none">
            <a:spAutoFit/>
          </a:bodyPr>
          <a:lstStyle/>
          <a:p>
            <a:r>
              <a:rPr lang="fr-FR" sz="1400"/>
              <a:t>Stratégies pédagogiques – janvier 2011</a:t>
            </a:r>
          </a:p>
        </p:txBody>
      </p:sp>
      <p:cxnSp>
        <p:nvCxnSpPr>
          <p:cNvPr id="6" name="Connecteur droit 5"/>
          <p:cNvCxnSpPr/>
          <p:nvPr/>
        </p:nvCxnSpPr>
        <p:spPr>
          <a:xfrm>
            <a:off x="1143000" y="4114800"/>
            <a:ext cx="7351713" cy="1588"/>
          </a:xfrm>
          <a:prstGeom prst="line">
            <a:avLst/>
          </a:prstGeom>
          <a:ln>
            <a:solidFill>
              <a:srgbClr val="C00000"/>
            </a:solidFill>
          </a:ln>
          <a:effectLst/>
        </p:spPr>
        <p:style>
          <a:lnRef idx="2">
            <a:schemeClr val="accent2"/>
          </a:lnRef>
          <a:fillRef idx="0">
            <a:schemeClr val="accent2"/>
          </a:fillRef>
          <a:effectRef idx="1">
            <a:schemeClr val="accent2"/>
          </a:effectRef>
          <a:fontRef idx="minor">
            <a:schemeClr val="tx1"/>
          </a:fontRef>
        </p:style>
      </p:cxnSp>
      <p:pic>
        <p:nvPicPr>
          <p:cNvPr id="14341" name="Picture 2" descr="ac_Versailles_ss_marianne"/>
          <p:cNvPicPr>
            <a:picLocks noChangeAspect="1" noChangeArrowheads="1"/>
          </p:cNvPicPr>
          <p:nvPr/>
        </p:nvPicPr>
        <p:blipFill>
          <a:blip r:embed="rId2"/>
          <a:srcRect/>
          <a:stretch>
            <a:fillRect/>
          </a:stretch>
        </p:blipFill>
        <p:spPr bwMode="auto">
          <a:xfrm>
            <a:off x="7507288" y="195263"/>
            <a:ext cx="1339850" cy="1452562"/>
          </a:xfrm>
          <a:prstGeom prst="rect">
            <a:avLst/>
          </a:prstGeom>
          <a:noFill/>
          <a:ln w="9525">
            <a:noFill/>
            <a:miter lim="800000"/>
            <a:headEnd/>
            <a:tailEnd/>
          </a:ln>
        </p:spPr>
      </p:pic>
      <p:sp>
        <p:nvSpPr>
          <p:cNvPr id="14342" name="ZoneTexte 1"/>
          <p:cNvSpPr txBox="1">
            <a:spLocks noChangeArrowheads="1"/>
          </p:cNvSpPr>
          <p:nvPr/>
        </p:nvSpPr>
        <p:spPr bwMode="auto">
          <a:xfrm>
            <a:off x="3243263" y="4575175"/>
            <a:ext cx="2944812" cy="522288"/>
          </a:xfrm>
          <a:prstGeom prst="rect">
            <a:avLst/>
          </a:prstGeom>
          <a:noFill/>
          <a:ln w="9525">
            <a:noFill/>
            <a:miter lim="800000"/>
            <a:headEnd/>
            <a:tailEnd/>
          </a:ln>
        </p:spPr>
        <p:txBody>
          <a:bodyPr wrap="none">
            <a:spAutoFit/>
          </a:bodyPr>
          <a:lstStyle/>
          <a:p>
            <a:r>
              <a:rPr lang="fr-FR" sz="2800" i="1">
                <a:solidFill>
                  <a:srgbClr val="002060"/>
                </a:solidFill>
                <a:latin typeface="Calibri" pitchFamily="34" charset="0"/>
              </a:rPr>
              <a:t>Enseigner en STI2D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66825" cy="6858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6" name="Arrondir un rectangle avec un coin diagonal 25"/>
          <p:cNvSpPr/>
          <p:nvPr/>
        </p:nvSpPr>
        <p:spPr>
          <a:xfrm>
            <a:off x="-438151" y="1617296"/>
            <a:ext cx="10058139" cy="4749191"/>
          </a:xfrm>
          <a:prstGeom prst="round2DiagRect">
            <a:avLst>
              <a:gd name="adj1" fmla="val 0"/>
              <a:gd name="adj2" fmla="val 17926"/>
            </a:avLst>
          </a:prstGeom>
          <a:gradFill flip="none" rotWithShape="1">
            <a:gsLst>
              <a:gs pos="0">
                <a:srgbClr val="5E9EFF"/>
              </a:gs>
              <a:gs pos="39999">
                <a:srgbClr val="85C2FF"/>
              </a:gs>
              <a:gs pos="60000">
                <a:srgbClr val="C4D6EB"/>
              </a:gs>
              <a:gs pos="100000">
                <a:schemeClr val="tx2"/>
              </a:gs>
            </a:gsLst>
            <a:lin ang="5400000" scaled="0"/>
            <a:tileRect/>
          </a:gradFill>
          <a:ln>
            <a:noFill/>
          </a:ln>
          <a:effectLst/>
          <a:scene3d>
            <a:camera prst="isometricOffAxis1Right"/>
            <a:lightRig rig="threePt" dir="t"/>
          </a:scene3d>
          <a:sp3d>
            <a:bevelT w="19050" h="50800"/>
          </a:sp3d>
        </p:spPr>
        <p:style>
          <a:lnRef idx="2">
            <a:schemeClr val="accent1">
              <a:shade val="50000"/>
            </a:schemeClr>
          </a:lnRef>
          <a:fillRef idx="1">
            <a:schemeClr val="accent1"/>
          </a:fillRef>
          <a:effectRef idx="0">
            <a:schemeClr val="accent1"/>
          </a:effectRef>
          <a:fontRef idx="minor">
            <a:schemeClr val="lt1"/>
          </a:fontRef>
        </p:style>
        <p:txBody>
          <a:bodyPr anchor="b">
            <a:flatTx/>
          </a:bodyPr>
          <a:lstStyle/>
          <a:p>
            <a:pPr algn="ctr">
              <a:defRPr/>
            </a:pPr>
            <a:endParaRPr lang="fr-FR" sz="2400" dirty="0"/>
          </a:p>
        </p:txBody>
      </p:sp>
      <p:sp>
        <p:nvSpPr>
          <p:cNvPr id="18" name="Ellipse 17"/>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19" name="Ellipse 18"/>
          <p:cNvSpPr/>
          <p:nvPr/>
        </p:nvSpPr>
        <p:spPr>
          <a:xfrm>
            <a:off x="3539998" y="3608434"/>
            <a:ext cx="1601495" cy="1114424"/>
          </a:xfrm>
          <a:prstGeom prst="ellipse">
            <a:avLst/>
          </a:prstGeom>
          <a:solidFill>
            <a:schemeClr val="bg2">
              <a:lumMod val="50000"/>
            </a:schemeClr>
          </a:solidFill>
          <a:ln>
            <a:noFill/>
          </a:ln>
          <a:effectLst>
            <a:innerShdw blurRad="63500" dist="50800" dir="16200000">
              <a:prstClr val="black">
                <a:alpha val="50000"/>
              </a:prstClr>
            </a:innerShdw>
          </a:effectLst>
          <a:scene3d>
            <a:camera prst="isometricOffAxis1Right"/>
            <a:lightRig rig="threePt" dir="t"/>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Fonctions techniques</a:t>
            </a:r>
          </a:p>
        </p:txBody>
      </p:sp>
      <p:sp>
        <p:nvSpPr>
          <p:cNvPr id="20" name="Ellipse 19"/>
          <p:cNvSpPr/>
          <p:nvPr/>
        </p:nvSpPr>
        <p:spPr>
          <a:xfrm>
            <a:off x="5350937" y="2980759"/>
            <a:ext cx="1679066" cy="1318413"/>
          </a:xfrm>
          <a:prstGeom prst="ellipse">
            <a:avLst/>
          </a:prstGeom>
          <a:solidFill>
            <a:schemeClr val="accent6"/>
          </a:solidFill>
          <a:ln>
            <a:noFill/>
          </a:ln>
          <a:effectLst>
            <a:innerShdw blurRad="63500" dist="50800" dir="16200000">
              <a:prstClr val="black">
                <a:alpha val="50000"/>
              </a:prstClr>
            </a:innerShdw>
          </a:effectLst>
          <a:scene3d>
            <a:camera prst="isometricOffAxis1Right"/>
            <a:lightRig rig="threePt" dir="t"/>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Solutions techniques</a:t>
            </a:r>
          </a:p>
        </p:txBody>
      </p:sp>
      <p:cxnSp>
        <p:nvCxnSpPr>
          <p:cNvPr id="29" name="Connecteur droit avec flèche 28"/>
          <p:cNvCxnSpPr>
            <a:stCxn id="20" idx="7"/>
          </p:cNvCxnSpPr>
          <p:nvPr/>
        </p:nvCxnSpPr>
        <p:spPr>
          <a:xfrm rot="5400000" flipH="1" flipV="1">
            <a:off x="6788645" y="2404350"/>
            <a:ext cx="764951" cy="774022"/>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rot="16200000" flipH="1">
            <a:off x="6817488" y="3959447"/>
            <a:ext cx="514350" cy="679450"/>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flipV="1">
            <a:off x="3140258" y="4239635"/>
            <a:ext cx="370944" cy="80656"/>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41" name="Ellipse 40"/>
          <p:cNvSpPr/>
          <p:nvPr/>
        </p:nvSpPr>
        <p:spPr>
          <a:xfrm>
            <a:off x="1259654" y="2280718"/>
            <a:ext cx="1992312" cy="1237362"/>
          </a:xfrm>
          <a:prstGeom prst="ellipse">
            <a:avLst/>
          </a:prstGeom>
          <a:solidFill>
            <a:srgbClr val="92D050"/>
          </a:solidFill>
          <a:ln>
            <a:noFill/>
          </a:ln>
          <a:scene3d>
            <a:camera prst="isometricOffAxis1Right">
              <a:rot lat="1200000" lon="20400000" rev="0"/>
            </a:camera>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Eco-Conception</a:t>
            </a:r>
          </a:p>
        </p:txBody>
      </p:sp>
      <p:sp>
        <p:nvSpPr>
          <p:cNvPr id="46" name="ZoneTexte 45"/>
          <p:cNvSpPr txBox="1"/>
          <p:nvPr/>
        </p:nvSpPr>
        <p:spPr>
          <a:xfrm>
            <a:off x="1597068" y="5709190"/>
            <a:ext cx="6562725" cy="369332"/>
          </a:xfrm>
          <a:prstGeom prst="rect">
            <a:avLst/>
          </a:prstGeom>
          <a:noFill/>
          <a:scene3d>
            <a:camera prst="isometricOffAxis1Right"/>
            <a:lightRig rig="threePt" dir="t"/>
          </a:scene3d>
        </p:spPr>
        <p:txBody>
          <a:bodyPr>
            <a:spAutoFit/>
          </a:bodyPr>
          <a:lstStyle/>
          <a:p>
            <a:pPr algn="ctr">
              <a:defRPr/>
            </a:pPr>
            <a:r>
              <a:rPr lang="fr-FR" b="1" dirty="0">
                <a:solidFill>
                  <a:schemeClr val="bg1"/>
                </a:solidFill>
                <a:effectLst>
                  <a:outerShdw blurRad="38100" dist="38100" dir="2700000" algn="tl">
                    <a:srgbClr val="000000">
                      <a:alpha val="43137"/>
                    </a:srgbClr>
                  </a:outerShdw>
                </a:effectLst>
                <a:latin typeface="Calibri" pitchFamily="34" charset="0"/>
                <a:ea typeface="ＭＳ Ｐゴシック" charset="-128"/>
                <a:cs typeface="+mn-cs"/>
              </a:rPr>
              <a:t>valider une performance par rapport au </a:t>
            </a:r>
            <a:r>
              <a:rPr lang="fr-FR" b="1" dirty="0" err="1">
                <a:solidFill>
                  <a:schemeClr val="bg1"/>
                </a:solidFill>
                <a:effectLst>
                  <a:outerShdw blurRad="38100" dist="38100" dir="2700000" algn="tl">
                    <a:srgbClr val="000000">
                      <a:alpha val="43137"/>
                    </a:srgbClr>
                  </a:outerShdw>
                </a:effectLst>
                <a:latin typeface="Calibri" pitchFamily="34" charset="0"/>
                <a:ea typeface="ＭＳ Ｐゴシック" charset="-128"/>
                <a:cs typeface="+mn-cs"/>
              </a:rPr>
              <a:t>CdCF</a:t>
            </a:r>
            <a:endParaRPr lang="fr-FR" b="1" dirty="0">
              <a:solidFill>
                <a:schemeClr val="bg1"/>
              </a:solidFill>
              <a:effectLst>
                <a:outerShdw blurRad="38100" dist="38100" dir="2700000" algn="tl">
                  <a:srgbClr val="000000">
                    <a:alpha val="43137"/>
                  </a:srgbClr>
                </a:outerShdw>
              </a:effectLst>
              <a:latin typeface="Calibri" pitchFamily="34" charset="0"/>
              <a:ea typeface="ＭＳ Ｐゴシック" charset="-128"/>
              <a:cs typeface="+mn-cs"/>
            </a:endParaRPr>
          </a:p>
        </p:txBody>
      </p:sp>
      <p:sp>
        <p:nvSpPr>
          <p:cNvPr id="23564" name="Text Box 5"/>
          <p:cNvSpPr txBox="1">
            <a:spLocks noChangeArrowheads="1"/>
          </p:cNvSpPr>
          <p:nvPr/>
        </p:nvSpPr>
        <p:spPr bwMode="auto">
          <a:xfrm>
            <a:off x="655638" y="0"/>
            <a:ext cx="8488362" cy="954088"/>
          </a:xfrm>
          <a:prstGeom prst="rect">
            <a:avLst/>
          </a:prstGeom>
          <a:solidFill>
            <a:srgbClr val="000000">
              <a:alpha val="0"/>
            </a:srgbClr>
          </a:solidFill>
          <a:ln w="9525">
            <a:noFill/>
            <a:miter lim="800000"/>
            <a:headEnd/>
            <a:tailEnd/>
          </a:ln>
        </p:spPr>
        <p:txBody>
          <a:bodyPr>
            <a:spAutoFit/>
          </a:bodyPr>
          <a:lstStyle/>
          <a:p>
            <a:pPr algn="ctr"/>
            <a:r>
              <a:rPr lang="fr-FR" sz="2800" b="1" dirty="0">
                <a:solidFill>
                  <a:srgbClr val="002060"/>
                </a:solidFill>
                <a:latin typeface="Calibri" pitchFamily="34" charset="0"/>
              </a:rPr>
              <a:t>Une démarche de conception </a:t>
            </a:r>
          </a:p>
          <a:p>
            <a:pPr algn="ctr"/>
            <a:r>
              <a:rPr lang="fr-FR" sz="2800" b="1" dirty="0">
                <a:solidFill>
                  <a:srgbClr val="002060"/>
                </a:solidFill>
                <a:latin typeface="Calibri" pitchFamily="34" charset="0"/>
              </a:rPr>
              <a:t>avec davantage de contraintes</a:t>
            </a:r>
          </a:p>
        </p:txBody>
      </p:sp>
      <p:cxnSp>
        <p:nvCxnSpPr>
          <p:cNvPr id="27" name="Connecteur droit avec flèche 26"/>
          <p:cNvCxnSpPr/>
          <p:nvPr/>
        </p:nvCxnSpPr>
        <p:spPr>
          <a:xfrm rot="5400000">
            <a:off x="2055528" y="3628229"/>
            <a:ext cx="373063" cy="158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52" name="Pentagone 51"/>
          <p:cNvSpPr/>
          <p:nvPr/>
        </p:nvSpPr>
        <p:spPr>
          <a:xfrm rot="19064873" flipH="1">
            <a:off x="2729668" y="3064016"/>
            <a:ext cx="1590675" cy="535588"/>
          </a:xfrm>
          <a:prstGeom prst="homePlate">
            <a:avLst>
              <a:gd name="adj" fmla="val 23683"/>
            </a:avLst>
          </a:prstGeom>
          <a:solidFill>
            <a:schemeClr val="accent4">
              <a:lumMod val="40000"/>
              <a:lumOff val="60000"/>
            </a:schemeClr>
          </a:solidFill>
          <a:ln>
            <a:noFill/>
          </a:ln>
          <a:scene3d>
            <a:camera prst="orthographicFront"/>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Compétitivité</a:t>
            </a:r>
          </a:p>
        </p:txBody>
      </p:sp>
      <p:sp>
        <p:nvSpPr>
          <p:cNvPr id="58" name="Pentagone 57"/>
          <p:cNvSpPr/>
          <p:nvPr/>
        </p:nvSpPr>
        <p:spPr>
          <a:xfrm rot="19070876">
            <a:off x="711199" y="5264314"/>
            <a:ext cx="1130300" cy="505405"/>
          </a:xfrm>
          <a:prstGeom prst="homePlate">
            <a:avLst>
              <a:gd name="adj" fmla="val 28572"/>
            </a:avLst>
          </a:prstGeom>
          <a:solidFill>
            <a:schemeClr val="accent1">
              <a:lumMod val="40000"/>
              <a:lumOff val="60000"/>
            </a:schemeClr>
          </a:solidFill>
          <a:ln>
            <a:noFill/>
          </a:ln>
          <a:scene3d>
            <a:camera prst="orthographicFront">
              <a:rot lat="0" lon="900000"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Coûts</a:t>
            </a:r>
          </a:p>
        </p:txBody>
      </p:sp>
      <p:sp>
        <p:nvSpPr>
          <p:cNvPr id="59" name="Pentagone 58"/>
          <p:cNvSpPr/>
          <p:nvPr/>
        </p:nvSpPr>
        <p:spPr>
          <a:xfrm rot="20788388" flipH="1">
            <a:off x="3027180" y="4772992"/>
            <a:ext cx="1374775" cy="455020"/>
          </a:xfrm>
          <a:prstGeom prst="homePlate">
            <a:avLst>
              <a:gd name="adj" fmla="val 23865"/>
            </a:avLst>
          </a:prstGeom>
          <a:solidFill>
            <a:schemeClr val="bg1">
              <a:lumMod val="85000"/>
            </a:schemeClr>
          </a:solidFill>
          <a:ln>
            <a:noFill/>
          </a:ln>
          <a:scene3d>
            <a:camera prst="orthographicFront">
              <a:rot lat="324139" lon="1145447" rev="1980000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Esthétique</a:t>
            </a:r>
          </a:p>
        </p:txBody>
      </p:sp>
      <p:sp>
        <p:nvSpPr>
          <p:cNvPr id="109" name="Pentagone 108"/>
          <p:cNvSpPr/>
          <p:nvPr/>
        </p:nvSpPr>
        <p:spPr>
          <a:xfrm rot="20863675">
            <a:off x="124857" y="4422354"/>
            <a:ext cx="1141373" cy="587375"/>
          </a:xfrm>
          <a:prstGeom prst="homePlate">
            <a:avLst>
              <a:gd name="adj" fmla="val 21331"/>
            </a:avLst>
          </a:prstGeom>
          <a:solidFill>
            <a:schemeClr val="bg1"/>
          </a:solidFill>
          <a:ln>
            <a:noFill/>
          </a:ln>
          <a:scene3d>
            <a:camera prst="orthographicFront">
              <a:rot lat="600003" lon="0" rev="21293991"/>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Besoin</a:t>
            </a:r>
          </a:p>
        </p:txBody>
      </p:sp>
      <p:sp>
        <p:nvSpPr>
          <p:cNvPr id="119" name="Pentagone 118"/>
          <p:cNvSpPr/>
          <p:nvPr/>
        </p:nvSpPr>
        <p:spPr>
          <a:xfrm rot="2753007">
            <a:off x="488982" y="3361509"/>
            <a:ext cx="1130300" cy="571794"/>
          </a:xfrm>
          <a:prstGeom prst="homePlate">
            <a:avLst>
              <a:gd name="adj" fmla="val 28058"/>
            </a:avLst>
          </a:prstGeom>
          <a:solidFill>
            <a:schemeClr val="bg2">
              <a:lumMod val="90000"/>
            </a:schemeClr>
          </a:solidFill>
          <a:ln>
            <a:noFill/>
          </a:ln>
          <a:scene3d>
            <a:camera prst="orthographicFront">
              <a:rot lat="900000" lon="300002"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Réalisation</a:t>
            </a:r>
          </a:p>
        </p:txBody>
      </p:sp>
      <p:sp>
        <p:nvSpPr>
          <p:cNvPr id="43" name="Pentagone 42"/>
          <p:cNvSpPr/>
          <p:nvPr/>
        </p:nvSpPr>
        <p:spPr>
          <a:xfrm rot="1061813" flipH="1">
            <a:off x="2288718" y="5329465"/>
            <a:ext cx="1024801" cy="557218"/>
          </a:xfrm>
          <a:prstGeom prst="homePlate">
            <a:avLst>
              <a:gd name="adj" fmla="val 32509"/>
            </a:avLst>
          </a:prstGeom>
          <a:solidFill>
            <a:schemeClr val="accent5">
              <a:lumMod val="60000"/>
              <a:lumOff val="40000"/>
            </a:schemeClr>
          </a:solidFill>
          <a:scene3d>
            <a:camera prst="isometricLeftDown">
              <a:rot lat="0" lon="21161396" rev="18259115"/>
            </a:camera>
            <a:lightRig rig="threePt" dir="t"/>
          </a:scene3d>
          <a:sp3d>
            <a:bevelT w="177800" h="177800"/>
            <a:bevelB/>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Normes</a:t>
            </a:r>
          </a:p>
        </p:txBody>
      </p:sp>
      <p:grpSp>
        <p:nvGrpSpPr>
          <p:cNvPr id="2" name="Groupe 83"/>
          <p:cNvGrpSpPr>
            <a:grpSpLocks/>
          </p:cNvGrpSpPr>
          <p:nvPr/>
        </p:nvGrpSpPr>
        <p:grpSpPr bwMode="auto">
          <a:xfrm>
            <a:off x="2284460" y="2297117"/>
            <a:ext cx="5981697" cy="4160750"/>
            <a:chOff x="2058992" y="2284864"/>
            <a:chExt cx="5981697" cy="4160491"/>
          </a:xfrm>
        </p:grpSpPr>
        <p:cxnSp>
          <p:nvCxnSpPr>
            <p:cNvPr id="78" name="Connecteur droit avec flèche 77"/>
            <p:cNvCxnSpPr/>
            <p:nvPr/>
          </p:nvCxnSpPr>
          <p:spPr>
            <a:xfrm rot="5400000" flipH="1" flipV="1">
              <a:off x="1468534" y="5809767"/>
              <a:ext cx="1229626" cy="1588"/>
            </a:xfrm>
            <a:prstGeom prst="straightConnector1">
              <a:avLst/>
            </a:prstGeom>
            <a:ln w="57150">
              <a:solidFill>
                <a:srgbClr val="F8A15A"/>
              </a:solidFill>
              <a:tailEnd type="arrow"/>
            </a:ln>
          </p:spPr>
          <p:style>
            <a:lnRef idx="2">
              <a:schemeClr val="accent1"/>
            </a:lnRef>
            <a:fillRef idx="0">
              <a:schemeClr val="accent1"/>
            </a:fillRef>
            <a:effectRef idx="1">
              <a:schemeClr val="accent1"/>
            </a:effectRef>
            <a:fontRef idx="minor">
              <a:schemeClr val="tx1"/>
            </a:fontRef>
          </p:style>
        </p:cxnSp>
        <p:cxnSp>
          <p:nvCxnSpPr>
            <p:cNvPr id="80" name="Connecteur droit 79"/>
            <p:cNvCxnSpPr/>
            <p:nvPr/>
          </p:nvCxnSpPr>
          <p:spPr>
            <a:xfrm flipV="1">
              <a:off x="2058992" y="5589244"/>
              <a:ext cx="5981697" cy="856111"/>
            </a:xfrm>
            <a:prstGeom prst="line">
              <a:avLst/>
            </a:prstGeom>
            <a:ln w="57150">
              <a:solidFill>
                <a:srgbClr val="F8A15A"/>
              </a:solidFill>
            </a:ln>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rot="5400000">
              <a:off x="6379506" y="3944459"/>
              <a:ext cx="3320777" cy="1588"/>
            </a:xfrm>
            <a:prstGeom prst="line">
              <a:avLst/>
            </a:prstGeom>
            <a:ln w="57150">
              <a:solidFill>
                <a:srgbClr val="F8A15A"/>
              </a:solidFill>
            </a:ln>
          </p:spPr>
          <p:style>
            <a:lnRef idx="2">
              <a:schemeClr val="accent1"/>
            </a:lnRef>
            <a:fillRef idx="0">
              <a:schemeClr val="accent1"/>
            </a:fillRef>
            <a:effectRef idx="1">
              <a:schemeClr val="accent1"/>
            </a:effectRef>
            <a:fontRef idx="minor">
              <a:schemeClr val="tx1"/>
            </a:fontRef>
          </p:style>
        </p:cxnSp>
      </p:grpSp>
      <p:sp>
        <p:nvSpPr>
          <p:cNvPr id="22" name="Ellipse 21"/>
          <p:cNvSpPr/>
          <p:nvPr/>
        </p:nvSpPr>
        <p:spPr>
          <a:xfrm>
            <a:off x="7430154" y="2670733"/>
            <a:ext cx="1634404" cy="1366832"/>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énergétique</a:t>
            </a:r>
          </a:p>
        </p:txBody>
      </p:sp>
      <p:sp>
        <p:nvSpPr>
          <p:cNvPr id="23" name="Ellipse 22"/>
          <p:cNvSpPr/>
          <p:nvPr/>
        </p:nvSpPr>
        <p:spPr>
          <a:xfrm>
            <a:off x="7445920" y="4126027"/>
            <a:ext cx="1634404" cy="1231814"/>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informationnel</a:t>
            </a:r>
          </a:p>
        </p:txBody>
      </p:sp>
      <p:sp>
        <p:nvSpPr>
          <p:cNvPr id="21" name="Ellipse 20"/>
          <p:cNvSpPr/>
          <p:nvPr/>
        </p:nvSpPr>
        <p:spPr>
          <a:xfrm>
            <a:off x="7414388" y="1249395"/>
            <a:ext cx="1634404" cy="1366832"/>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mécanique ou de la structure</a:t>
            </a:r>
          </a:p>
        </p:txBody>
      </p:sp>
      <p:cxnSp>
        <p:nvCxnSpPr>
          <p:cNvPr id="49" name="Connecteur droit avec flèche 48"/>
          <p:cNvCxnSpPr/>
          <p:nvPr/>
        </p:nvCxnSpPr>
        <p:spPr>
          <a:xfrm flipV="1">
            <a:off x="5015593" y="3859837"/>
            <a:ext cx="372922" cy="78830"/>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a:xfrm flipV="1">
            <a:off x="6919055" y="3372554"/>
            <a:ext cx="461783" cy="8479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p:cTn id="13" dur="500" fill="hold"/>
                                        <p:tgtEl>
                                          <p:spTgt spid="119"/>
                                        </p:tgtEl>
                                        <p:attrNameLst>
                                          <p:attrName>ppt_w</p:attrName>
                                        </p:attrNameLst>
                                      </p:cBhvr>
                                      <p:tavLst>
                                        <p:tav tm="0">
                                          <p:val>
                                            <p:fltVal val="0"/>
                                          </p:val>
                                        </p:tav>
                                        <p:tav tm="100000">
                                          <p:val>
                                            <p:strVal val="#ppt_w"/>
                                          </p:val>
                                        </p:tav>
                                      </p:tavLst>
                                    </p:anim>
                                    <p:anim calcmode="lin" valueType="num">
                                      <p:cBhvr>
                                        <p:cTn id="14" dur="500" fill="hold"/>
                                        <p:tgtEl>
                                          <p:spTgt spid="1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par>
                                <p:cTn id="70" presetID="22" presetClass="entr" presetSubtype="8"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par>
                                <p:cTn id="73" presetID="22" presetClass="entr" presetSubtype="8"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right)">
                                      <p:cBhvr>
                                        <p:cTn id="86" dur="500"/>
                                        <p:tgtEl>
                                          <p:spTgt spid="2"/>
                                        </p:tgtEl>
                                      </p:cBhvr>
                                    </p:animEffect>
                                  </p:childTnLst>
                                </p:cTn>
                              </p:par>
                            </p:childTnLst>
                          </p:cTn>
                        </p:par>
                        <p:par>
                          <p:cTn id="87" fill="hold">
                            <p:stCondLst>
                              <p:cond delay="500"/>
                            </p:stCondLst>
                            <p:childTnLst>
                              <p:par>
                                <p:cTn id="88" presetID="17" presetClass="entr" presetSubtype="10"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ppt_w</p:attrName>
                                        </p:attrNameLst>
                                      </p:cBhvr>
                                      <p:tavLst>
                                        <p:tav tm="0">
                                          <p:val>
                                            <p:fltVal val="0"/>
                                          </p:val>
                                        </p:tav>
                                        <p:tav tm="100000">
                                          <p:val>
                                            <p:strVal val="#ppt_w"/>
                                          </p:val>
                                        </p:tav>
                                      </p:tavLst>
                                    </p:anim>
                                    <p:anim calcmode="lin" valueType="num">
                                      <p:cBhvr>
                                        <p:cTn id="91"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9038" y="2222500"/>
            <a:ext cx="7327900" cy="3046413"/>
          </a:xfrm>
          <a:prstGeom prst="rect">
            <a:avLst/>
          </a:prstGeom>
          <a:noFill/>
        </p:spPr>
        <p:txBody>
          <a:bodyPr>
            <a:spAutoFit/>
          </a:bodyPr>
          <a:lstStyle/>
          <a:p>
            <a:pPr algn="ctr">
              <a:defRPr/>
            </a:pPr>
            <a:r>
              <a:rPr lang="fr-FR" sz="2400" dirty="0">
                <a:latin typeface="Calibri" pitchFamily="34" charset="0"/>
              </a:rPr>
              <a:t>Afin de former les élèves à des démarches de conception de systèmes répondant aux critères demandés, l’enseignement STI2D doit mettre en place des démarches de formation intégrant :</a:t>
            </a:r>
          </a:p>
          <a:p>
            <a:pPr marL="355600" indent="-355600">
              <a:buFont typeface="Wingdings" pitchFamily="2" charset="2"/>
              <a:buChar char="§"/>
              <a:defRPr/>
            </a:pPr>
            <a:r>
              <a:rPr lang="fr-FR" sz="2400" dirty="0">
                <a:latin typeface="Calibri" pitchFamily="34" charset="0"/>
              </a:rPr>
              <a:t>l’approche simultanée MEI des systèmes, </a:t>
            </a:r>
          </a:p>
          <a:p>
            <a:pPr marL="355600" indent="-355600">
              <a:buFont typeface="Wingdings" pitchFamily="2" charset="2"/>
              <a:buChar char="§"/>
              <a:defRPr/>
            </a:pPr>
            <a:r>
              <a:rPr lang="fr-FR" sz="2400" dirty="0">
                <a:latin typeface="Calibri" pitchFamily="34" charset="0"/>
              </a:rPr>
              <a:t>la prise en compte des contraintes environnementales,</a:t>
            </a:r>
          </a:p>
          <a:p>
            <a:pPr marL="355600" indent="-355600">
              <a:buFont typeface="Wingdings" pitchFamily="2" charset="2"/>
              <a:buChar char="§"/>
              <a:defRPr/>
            </a:pPr>
            <a:r>
              <a:rPr lang="fr-FR" sz="2400" dirty="0">
                <a:latin typeface="Calibri" pitchFamily="34" charset="0"/>
              </a:rPr>
              <a:t>la démarche de projet,</a:t>
            </a:r>
          </a:p>
          <a:p>
            <a:pPr marL="355600" indent="-355600">
              <a:buFont typeface="Wingdings" pitchFamily="2" charset="2"/>
              <a:buChar char="§"/>
              <a:defRPr/>
            </a:pPr>
            <a:r>
              <a:rPr lang="fr-FR" sz="2400" dirty="0">
                <a:latin typeface="Calibri" pitchFamily="34" charset="0"/>
              </a:rPr>
              <a:t>l’analyse comportementale des systèmes.</a:t>
            </a:r>
          </a:p>
        </p:txBody>
      </p:sp>
      <p:sp>
        <p:nvSpPr>
          <p:cNvPr id="24579" name="Text Box 5"/>
          <p:cNvSpPr txBox="1">
            <a:spLocks noChangeArrowheads="1"/>
          </p:cNvSpPr>
          <p:nvPr/>
        </p:nvSpPr>
        <p:spPr bwMode="auto">
          <a:xfrm>
            <a:off x="0" y="0"/>
            <a:ext cx="9144000" cy="1077913"/>
          </a:xfrm>
          <a:prstGeom prst="rect">
            <a:avLst/>
          </a:prstGeom>
          <a:solidFill>
            <a:srgbClr val="000000">
              <a:alpha val="0"/>
            </a:srgbClr>
          </a:solidFill>
          <a:ln w="9525">
            <a:noFill/>
            <a:miter lim="800000"/>
            <a:headEnd/>
            <a:tailEnd/>
          </a:ln>
        </p:spPr>
        <p:txBody>
          <a:bodyPr>
            <a:spAutoFit/>
          </a:bodyPr>
          <a:lstStyle/>
          <a:p>
            <a:pPr algn="ctr"/>
            <a:r>
              <a:rPr lang="fr-FR" sz="3200" b="1">
                <a:solidFill>
                  <a:srgbClr val="002060"/>
                </a:solidFill>
                <a:latin typeface="Calibri" pitchFamily="34" charset="0"/>
              </a:rPr>
              <a:t>Vers une nouvelle formation</a:t>
            </a:r>
          </a:p>
          <a:p>
            <a:pPr algn="ctr"/>
            <a:r>
              <a:rPr lang="fr-FR" sz="3200" b="1">
                <a:solidFill>
                  <a:srgbClr val="002060"/>
                </a:solidFill>
                <a:latin typeface="Calibri" pitchFamily="34" charset="0"/>
              </a:rPr>
              <a:t> en sciences et technologies industrielles  </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765545" y="-947634"/>
          <a:ext cx="8597530" cy="747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ZoneTexte 2"/>
          <p:cNvSpPr txBox="1">
            <a:spLocks noChangeArrowheads="1"/>
          </p:cNvSpPr>
          <p:nvPr/>
        </p:nvSpPr>
        <p:spPr bwMode="auto">
          <a:xfrm>
            <a:off x="500063" y="0"/>
            <a:ext cx="8643937" cy="523875"/>
          </a:xfrm>
          <a:prstGeom prst="rect">
            <a:avLst/>
          </a:prstGeom>
          <a:noFill/>
          <a:ln w="9525">
            <a:noFill/>
            <a:miter lim="800000"/>
            <a:headEnd/>
            <a:tailEnd/>
          </a:ln>
        </p:spPr>
        <p:txBody>
          <a:bodyPr>
            <a:spAutoFit/>
          </a:bodyPr>
          <a:lstStyle/>
          <a:p>
            <a:pPr algn="ctr"/>
            <a:r>
              <a:rPr lang="fr-FR" sz="2800" b="1">
                <a:solidFill>
                  <a:srgbClr val="002060"/>
                </a:solidFill>
                <a:latin typeface="Calibri" pitchFamily="34" charset="0"/>
              </a:rPr>
              <a:t>La didactique en STI2D</a:t>
            </a:r>
          </a:p>
        </p:txBody>
      </p:sp>
      <p:sp>
        <p:nvSpPr>
          <p:cNvPr id="4" name="ZoneTexte 3"/>
          <p:cNvSpPr txBox="1">
            <a:spLocks noChangeArrowheads="1"/>
          </p:cNvSpPr>
          <p:nvPr/>
        </p:nvSpPr>
        <p:spPr bwMode="auto">
          <a:xfrm>
            <a:off x="765175" y="6211888"/>
            <a:ext cx="8378825" cy="646112"/>
          </a:xfrm>
          <a:prstGeom prst="rect">
            <a:avLst/>
          </a:prstGeom>
          <a:noFill/>
          <a:ln w="9525">
            <a:noFill/>
            <a:miter lim="800000"/>
            <a:headEnd/>
            <a:tailEnd/>
          </a:ln>
        </p:spPr>
        <p:txBody>
          <a:bodyPr>
            <a:spAutoFit/>
          </a:bodyPr>
          <a:lstStyle/>
          <a:p>
            <a:r>
              <a:rPr lang="fr-FR" i="1" dirty="0">
                <a:latin typeface="Calibri" pitchFamily="34" charset="0"/>
              </a:rPr>
              <a:t>La démarche d’investigation est le plus souvent mobilisée au cours des apprentissages (étude de cas, activités pratiques, démarche de projet…)</a:t>
            </a:r>
          </a:p>
        </p:txBody>
      </p:sp>
      <p:sp>
        <p:nvSpPr>
          <p:cNvPr id="5" name="ZoneTexte 4"/>
          <p:cNvSpPr txBox="1">
            <a:spLocks noChangeArrowheads="1"/>
          </p:cNvSpPr>
          <p:nvPr/>
        </p:nvSpPr>
        <p:spPr bwMode="auto">
          <a:xfrm>
            <a:off x="7766050" y="261938"/>
            <a:ext cx="1377950" cy="1200150"/>
          </a:xfrm>
          <a:prstGeom prst="rect">
            <a:avLst/>
          </a:prstGeom>
          <a:noFill/>
          <a:ln w="9525">
            <a:noFill/>
            <a:miter lim="800000"/>
            <a:headEnd/>
            <a:tailEnd/>
          </a:ln>
        </p:spPr>
        <p:txBody>
          <a:bodyPr>
            <a:spAutoFit/>
          </a:bodyPr>
          <a:lstStyle/>
          <a:p>
            <a:r>
              <a:rPr lang="fr-FR" i="1">
                <a:latin typeface="Calibri" pitchFamily="34" charset="0"/>
              </a:rPr>
              <a:t>* ou sur maquette ou système instrumenté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32113" y="1893888"/>
            <a:ext cx="1330325" cy="148431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905375" y="1893888"/>
            <a:ext cx="1146175" cy="1484312"/>
          </a:xfrm>
          <a:prstGeom prst="rect">
            <a:avLst/>
          </a:prstGeom>
          <a:noFill/>
          <a:ln w="9525">
            <a:noFill/>
            <a:miter lim="800000"/>
            <a:headEnd/>
            <a:tailEnd/>
          </a:ln>
        </p:spPr>
      </p:pic>
      <p:pic>
        <p:nvPicPr>
          <p:cNvPr id="1033" name="Picture 9" descr="http://www.piketec.com/products/tpt/matlab-simulink/Matlab-Simulink-Modell.png"/>
          <p:cNvPicPr>
            <a:picLocks noChangeAspect="1" noChangeArrowheads="1"/>
          </p:cNvPicPr>
          <p:nvPr/>
        </p:nvPicPr>
        <p:blipFill>
          <a:blip r:embed="rId4"/>
          <a:srcRect/>
          <a:stretch>
            <a:fillRect/>
          </a:stretch>
        </p:blipFill>
        <p:spPr bwMode="auto">
          <a:xfrm>
            <a:off x="6481763" y="3833813"/>
            <a:ext cx="2387600" cy="1295400"/>
          </a:xfrm>
          <a:prstGeom prst="rect">
            <a:avLst/>
          </a:prstGeom>
          <a:noFill/>
          <a:ln w="9525">
            <a:noFill/>
            <a:miter lim="800000"/>
            <a:headEnd/>
            <a:tailEnd/>
          </a:ln>
        </p:spPr>
      </p:pic>
      <p:pic>
        <p:nvPicPr>
          <p:cNvPr id="1035" name="Picture 11" descr="http://img.directindustry.fr/images_di/photo-g/logiciels-de-cfd-370257.jpg"/>
          <p:cNvPicPr>
            <a:picLocks noChangeAspect="1" noChangeArrowheads="1"/>
          </p:cNvPicPr>
          <p:nvPr/>
        </p:nvPicPr>
        <p:blipFill>
          <a:blip r:embed="rId5"/>
          <a:srcRect/>
          <a:stretch>
            <a:fillRect/>
          </a:stretch>
        </p:blipFill>
        <p:spPr bwMode="auto">
          <a:xfrm>
            <a:off x="2735263" y="3781425"/>
            <a:ext cx="1809750" cy="1398588"/>
          </a:xfrm>
          <a:prstGeom prst="rect">
            <a:avLst/>
          </a:prstGeom>
          <a:noFill/>
          <a:ln w="9525">
            <a:noFill/>
            <a:miter lim="800000"/>
            <a:headEnd/>
            <a:tailEnd/>
          </a:ln>
        </p:spPr>
      </p:pic>
      <p:sp>
        <p:nvSpPr>
          <p:cNvPr id="8" name="ZoneTexte 7"/>
          <p:cNvSpPr txBox="1"/>
          <p:nvPr/>
        </p:nvSpPr>
        <p:spPr>
          <a:xfrm rot="10800000" flipV="1">
            <a:off x="882217" y="2030409"/>
            <a:ext cx="1833549" cy="995422"/>
          </a:xfrm>
          <a:prstGeom prst="ellipse">
            <a:avLst/>
          </a:prstGeom>
          <a:solidFill>
            <a:schemeClr val="accent6">
              <a:lumMod val="60000"/>
              <a:lumOff val="40000"/>
            </a:schemeClr>
          </a:solidFill>
          <a:ln>
            <a:noFill/>
          </a:ln>
          <a:effectLst/>
          <a:scene3d>
            <a:camera prst="isometricRightUp">
              <a:rot lat="21594000" lon="2400000" rev="21594000"/>
            </a:camera>
            <a:lightRig rig="threePt" dir="t"/>
          </a:scene3d>
          <a:sp3d>
            <a:bevelT w="209550" h="317500"/>
          </a:sp3d>
        </p:spPr>
        <p:txBody>
          <a:bodyPr>
            <a:spAutoFit/>
          </a:bodyPr>
          <a:lstStyle/>
          <a:p>
            <a:pPr algn="ctr">
              <a:defRPr/>
            </a:pPr>
            <a:r>
              <a:rPr lang="fr-FR" sz="2000" b="1" dirty="0">
                <a:latin typeface="Calibri" pitchFamily="34" charset="0"/>
              </a:rPr>
              <a:t>Banc d’essai</a:t>
            </a:r>
          </a:p>
        </p:txBody>
      </p:sp>
      <p:sp>
        <p:nvSpPr>
          <p:cNvPr id="9" name="ZoneTexte 8"/>
          <p:cNvSpPr txBox="1"/>
          <p:nvPr/>
        </p:nvSpPr>
        <p:spPr>
          <a:xfrm rot="10800000" flipV="1">
            <a:off x="882217" y="3875064"/>
            <a:ext cx="1901031" cy="995422"/>
          </a:xfrm>
          <a:prstGeom prst="ellipse">
            <a:avLst/>
          </a:prstGeom>
          <a:solidFill>
            <a:schemeClr val="accent2">
              <a:lumMod val="60000"/>
              <a:lumOff val="40000"/>
            </a:schemeClr>
          </a:solidFill>
          <a:ln>
            <a:noFill/>
          </a:ln>
          <a:effectLst/>
          <a:scene3d>
            <a:camera prst="isometricRightUp">
              <a:rot lat="21594000" lon="2400000" rev="21594000"/>
            </a:camera>
            <a:lightRig rig="threePt" dir="t"/>
          </a:scene3d>
          <a:sp3d>
            <a:bevelT w="209550" h="317500"/>
          </a:sp3d>
        </p:spPr>
        <p:txBody>
          <a:bodyPr>
            <a:spAutoFit/>
          </a:bodyPr>
          <a:lstStyle/>
          <a:p>
            <a:pPr algn="ctr">
              <a:defRPr/>
            </a:pPr>
            <a:r>
              <a:rPr lang="fr-FR" sz="2000" b="1" dirty="0">
                <a:latin typeface="Calibri" pitchFamily="34" charset="0"/>
              </a:rPr>
              <a:t>Logiciel de simulation</a:t>
            </a:r>
          </a:p>
        </p:txBody>
      </p:sp>
      <p:sp>
        <p:nvSpPr>
          <p:cNvPr id="10" name="ZoneTexte 9"/>
          <p:cNvSpPr txBox="1"/>
          <p:nvPr/>
        </p:nvSpPr>
        <p:spPr>
          <a:xfrm rot="10800000" flipV="1">
            <a:off x="882222" y="5455894"/>
            <a:ext cx="1846662" cy="995422"/>
          </a:xfrm>
          <a:prstGeom prst="ellipse">
            <a:avLst/>
          </a:prstGeom>
          <a:solidFill>
            <a:srgbClr val="92D050"/>
          </a:solidFill>
          <a:ln>
            <a:noFill/>
          </a:ln>
          <a:effectLst/>
          <a:scene3d>
            <a:camera prst="isometricRightUp">
              <a:rot lat="21594000" lon="2400000" rev="21594000"/>
            </a:camera>
            <a:lightRig rig="threePt" dir="t"/>
          </a:scene3d>
          <a:sp3d>
            <a:bevelT w="209550" h="317500"/>
          </a:sp3d>
        </p:spPr>
        <p:txBody>
          <a:bodyPr>
            <a:spAutoFit/>
          </a:bodyPr>
          <a:lstStyle/>
          <a:p>
            <a:pPr algn="ctr">
              <a:defRPr/>
            </a:pPr>
            <a:r>
              <a:rPr lang="fr-FR" sz="2000" b="1" dirty="0">
                <a:latin typeface="Calibri" pitchFamily="34" charset="0"/>
              </a:rPr>
              <a:t>Système réel</a:t>
            </a:r>
          </a:p>
        </p:txBody>
      </p:sp>
      <p:pic>
        <p:nvPicPr>
          <p:cNvPr id="1041" name="Picture 17" descr="http://www.erm-automatismes.com/doc/FR/machine/Chauffe-Eau-Solaire.jpg"/>
          <p:cNvPicPr>
            <a:picLocks noChangeAspect="1" noChangeArrowheads="1"/>
          </p:cNvPicPr>
          <p:nvPr/>
        </p:nvPicPr>
        <p:blipFill>
          <a:blip r:embed="rId6"/>
          <a:srcRect/>
          <a:stretch>
            <a:fillRect/>
          </a:stretch>
        </p:blipFill>
        <p:spPr bwMode="auto">
          <a:xfrm>
            <a:off x="7153275" y="5416550"/>
            <a:ext cx="1157288" cy="1290638"/>
          </a:xfrm>
          <a:prstGeom prst="rect">
            <a:avLst/>
          </a:prstGeom>
          <a:noFill/>
          <a:ln w="9525">
            <a:noFill/>
            <a:miter lim="800000"/>
            <a:headEnd/>
            <a:tailEnd/>
          </a:ln>
        </p:spPr>
      </p:pic>
      <p:pic>
        <p:nvPicPr>
          <p:cNvPr id="1043" name="Picture 19" descr="http://www.bema.fr/images/upload/6aba4014621d58d7f86b77df4d823b32.jpg"/>
          <p:cNvPicPr>
            <a:picLocks noChangeAspect="1" noChangeArrowheads="1"/>
          </p:cNvPicPr>
          <p:nvPr/>
        </p:nvPicPr>
        <p:blipFill>
          <a:blip r:embed="rId7"/>
          <a:srcRect/>
          <a:stretch>
            <a:fillRect/>
          </a:stretch>
        </p:blipFill>
        <p:spPr bwMode="auto">
          <a:xfrm>
            <a:off x="4967288" y="5483225"/>
            <a:ext cx="1655762" cy="1158875"/>
          </a:xfrm>
          <a:prstGeom prst="rect">
            <a:avLst/>
          </a:prstGeom>
          <a:noFill/>
          <a:ln w="9525">
            <a:noFill/>
            <a:miter lim="800000"/>
            <a:headEnd/>
            <a:tailEnd/>
          </a:ln>
        </p:spPr>
      </p:pic>
      <p:pic>
        <p:nvPicPr>
          <p:cNvPr id="14" name="Image 12" descr="76-e-solex.jpg"/>
          <p:cNvPicPr>
            <a:picLocks noChangeAspect="1"/>
          </p:cNvPicPr>
          <p:nvPr/>
        </p:nvPicPr>
        <p:blipFill>
          <a:blip r:embed="rId8"/>
          <a:srcRect/>
          <a:stretch>
            <a:fillRect/>
          </a:stretch>
        </p:blipFill>
        <p:spPr bwMode="auto">
          <a:xfrm>
            <a:off x="2959100" y="5521325"/>
            <a:ext cx="1504950" cy="1082675"/>
          </a:xfrm>
          <a:prstGeom prst="rect">
            <a:avLst/>
          </a:prstGeom>
          <a:noFill/>
          <a:ln w="9525">
            <a:noFill/>
            <a:miter lim="800000"/>
            <a:headEnd/>
            <a:tailEnd/>
          </a:ln>
        </p:spPr>
      </p:pic>
      <p:pic>
        <p:nvPicPr>
          <p:cNvPr id="72706" name="Picture 2"/>
          <p:cNvPicPr>
            <a:picLocks noChangeAspect="1" noChangeArrowheads="1"/>
          </p:cNvPicPr>
          <p:nvPr/>
        </p:nvPicPr>
        <p:blipFill>
          <a:blip r:embed="rId9"/>
          <a:srcRect/>
          <a:stretch>
            <a:fillRect/>
          </a:stretch>
        </p:blipFill>
        <p:spPr bwMode="auto">
          <a:xfrm>
            <a:off x="6858000" y="1893888"/>
            <a:ext cx="1717675" cy="1484312"/>
          </a:xfrm>
          <a:prstGeom prst="rect">
            <a:avLst/>
          </a:prstGeom>
          <a:noFill/>
          <a:ln w="9525">
            <a:noFill/>
            <a:miter lim="800000"/>
            <a:headEnd/>
            <a:tailEnd/>
          </a:ln>
        </p:spPr>
      </p:pic>
      <p:sp>
        <p:nvSpPr>
          <p:cNvPr id="17" name="ZoneTexte 16"/>
          <p:cNvSpPr txBox="1"/>
          <p:nvPr/>
        </p:nvSpPr>
        <p:spPr>
          <a:xfrm rot="10800000" flipV="1">
            <a:off x="882215" y="372319"/>
            <a:ext cx="1833551" cy="995422"/>
          </a:xfrm>
          <a:prstGeom prst="ellipse">
            <a:avLst/>
          </a:prstGeom>
          <a:solidFill>
            <a:srgbClr val="9751CB"/>
          </a:solidFill>
          <a:ln>
            <a:noFill/>
          </a:ln>
          <a:effectLst/>
          <a:scene3d>
            <a:camera prst="isometricRightUp">
              <a:rot lat="21594000" lon="2400000" rev="21594000"/>
            </a:camera>
            <a:lightRig rig="threePt" dir="t"/>
          </a:scene3d>
          <a:sp3d>
            <a:bevelT w="209550" h="317500"/>
          </a:sp3d>
        </p:spPr>
        <p:txBody>
          <a:bodyPr>
            <a:spAutoFit/>
          </a:bodyPr>
          <a:lstStyle/>
          <a:p>
            <a:pPr algn="ctr">
              <a:defRPr/>
            </a:pPr>
            <a:r>
              <a:rPr lang="fr-FR" sz="2000" b="1" dirty="0">
                <a:latin typeface="Calibri" pitchFamily="34" charset="0"/>
              </a:rPr>
              <a:t>Maquette didactisée</a:t>
            </a:r>
          </a:p>
        </p:txBody>
      </p:sp>
      <p:pic>
        <p:nvPicPr>
          <p:cNvPr id="72707" name="Picture 3"/>
          <p:cNvPicPr>
            <a:picLocks noChangeAspect="1" noChangeArrowheads="1"/>
          </p:cNvPicPr>
          <p:nvPr/>
        </p:nvPicPr>
        <p:blipFill>
          <a:blip r:embed="rId10"/>
          <a:srcRect/>
          <a:stretch>
            <a:fillRect/>
          </a:stretch>
        </p:blipFill>
        <p:spPr bwMode="auto">
          <a:xfrm>
            <a:off x="6286500" y="276225"/>
            <a:ext cx="2582863" cy="1403350"/>
          </a:xfrm>
          <a:prstGeom prst="rect">
            <a:avLst/>
          </a:prstGeom>
          <a:noFill/>
          <a:ln w="9525">
            <a:noFill/>
            <a:miter lim="800000"/>
            <a:headEnd/>
            <a:tailEnd/>
          </a:ln>
        </p:spPr>
      </p:pic>
      <p:pic>
        <p:nvPicPr>
          <p:cNvPr id="72708" name="Picture 4"/>
          <p:cNvPicPr>
            <a:picLocks noChangeAspect="1" noChangeArrowheads="1"/>
          </p:cNvPicPr>
          <p:nvPr/>
        </p:nvPicPr>
        <p:blipFill>
          <a:blip r:embed="rId11"/>
          <a:srcRect/>
          <a:stretch>
            <a:fillRect/>
          </a:stretch>
        </p:blipFill>
        <p:spPr bwMode="auto">
          <a:xfrm>
            <a:off x="2846388" y="404813"/>
            <a:ext cx="2830512" cy="1147762"/>
          </a:xfrm>
          <a:prstGeom prst="rect">
            <a:avLst/>
          </a:prstGeom>
          <a:noFill/>
          <a:ln w="9525">
            <a:noFill/>
            <a:miter lim="800000"/>
            <a:headEnd/>
            <a:tailEnd/>
          </a:ln>
        </p:spPr>
      </p:pic>
      <p:pic>
        <p:nvPicPr>
          <p:cNvPr id="19457" name="Picture 1"/>
          <p:cNvPicPr>
            <a:picLocks noChangeAspect="1" noChangeArrowheads="1"/>
          </p:cNvPicPr>
          <p:nvPr/>
        </p:nvPicPr>
        <p:blipFill>
          <a:blip r:embed="rId12"/>
          <a:srcRect t="19896" r="40508" b="9406"/>
          <a:stretch>
            <a:fillRect/>
          </a:stretch>
        </p:blipFill>
        <p:spPr bwMode="auto">
          <a:xfrm>
            <a:off x="4627559" y="3833814"/>
            <a:ext cx="1744124" cy="1295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2707"/>
                                        </p:tgtEl>
                                        <p:attrNameLst>
                                          <p:attrName>style.visibility</p:attrName>
                                        </p:attrNameLst>
                                      </p:cBhvr>
                                      <p:to>
                                        <p:strVal val="visible"/>
                                      </p:to>
                                    </p:set>
                                    <p:anim calcmode="lin" valueType="num">
                                      <p:cBhvr>
                                        <p:cTn id="11" dur="500" fill="hold"/>
                                        <p:tgtEl>
                                          <p:spTgt spid="72707"/>
                                        </p:tgtEl>
                                        <p:attrNameLst>
                                          <p:attrName>ppt_w</p:attrName>
                                        </p:attrNameLst>
                                      </p:cBhvr>
                                      <p:tavLst>
                                        <p:tav tm="0">
                                          <p:val>
                                            <p:fltVal val="0"/>
                                          </p:val>
                                        </p:tav>
                                        <p:tav tm="100000">
                                          <p:val>
                                            <p:strVal val="#ppt_w"/>
                                          </p:val>
                                        </p:tav>
                                      </p:tavLst>
                                    </p:anim>
                                    <p:anim calcmode="lin" valueType="num">
                                      <p:cBhvr>
                                        <p:cTn id="12" dur="500" fill="hold"/>
                                        <p:tgtEl>
                                          <p:spTgt spid="7270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2708"/>
                                        </p:tgtEl>
                                        <p:attrNameLst>
                                          <p:attrName>style.visibility</p:attrName>
                                        </p:attrNameLst>
                                      </p:cBhvr>
                                      <p:to>
                                        <p:strVal val="visible"/>
                                      </p:to>
                                    </p:set>
                                    <p:anim calcmode="lin" valueType="num">
                                      <p:cBhvr>
                                        <p:cTn id="15" dur="500" fill="hold"/>
                                        <p:tgtEl>
                                          <p:spTgt spid="72708"/>
                                        </p:tgtEl>
                                        <p:attrNameLst>
                                          <p:attrName>ppt_w</p:attrName>
                                        </p:attrNameLst>
                                      </p:cBhvr>
                                      <p:tavLst>
                                        <p:tav tm="0">
                                          <p:val>
                                            <p:fltVal val="0"/>
                                          </p:val>
                                        </p:tav>
                                        <p:tav tm="100000">
                                          <p:val>
                                            <p:strVal val="#ppt_w"/>
                                          </p:val>
                                        </p:tav>
                                      </p:tavLst>
                                    </p:anim>
                                    <p:anim calcmode="lin" valueType="num">
                                      <p:cBhvr>
                                        <p:cTn id="16" dur="500" fill="hold"/>
                                        <p:tgtEl>
                                          <p:spTgt spid="7270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500" fill="hold"/>
                                        <p:tgtEl>
                                          <p:spTgt spid="1027"/>
                                        </p:tgtEl>
                                        <p:attrNameLst>
                                          <p:attrName>ppt_w</p:attrName>
                                        </p:attrNameLst>
                                      </p:cBhvr>
                                      <p:tavLst>
                                        <p:tav tm="0">
                                          <p:val>
                                            <p:fltVal val="0"/>
                                          </p:val>
                                        </p:tav>
                                        <p:tav tm="100000">
                                          <p:val>
                                            <p:strVal val="#ppt_w"/>
                                          </p:val>
                                        </p:tav>
                                      </p:tavLst>
                                    </p:anim>
                                    <p:anim calcmode="lin" valueType="num">
                                      <p:cBhvr>
                                        <p:cTn id="26" dur="500" fill="hold"/>
                                        <p:tgtEl>
                                          <p:spTgt spid="1027"/>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72706"/>
                                        </p:tgtEl>
                                        <p:attrNameLst>
                                          <p:attrName>style.visibility</p:attrName>
                                        </p:attrNameLst>
                                      </p:cBhvr>
                                      <p:to>
                                        <p:strVal val="visible"/>
                                      </p:to>
                                    </p:set>
                                    <p:anim calcmode="lin" valueType="num">
                                      <p:cBhvr>
                                        <p:cTn id="33" dur="500" fill="hold"/>
                                        <p:tgtEl>
                                          <p:spTgt spid="72706"/>
                                        </p:tgtEl>
                                        <p:attrNameLst>
                                          <p:attrName>ppt_w</p:attrName>
                                        </p:attrNameLst>
                                      </p:cBhvr>
                                      <p:tavLst>
                                        <p:tav tm="0">
                                          <p:val>
                                            <p:fltVal val="0"/>
                                          </p:val>
                                        </p:tav>
                                        <p:tav tm="100000">
                                          <p:val>
                                            <p:strVal val="#ppt_w"/>
                                          </p:val>
                                        </p:tav>
                                      </p:tavLst>
                                    </p:anim>
                                    <p:anim calcmode="lin" valueType="num">
                                      <p:cBhvr>
                                        <p:cTn id="34" dur="500" fill="hold"/>
                                        <p:tgtEl>
                                          <p:spTgt spid="7270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anim calcmode="lin" valueType="num">
                                      <p:cBhvr>
                                        <p:cTn id="39" dur="500" fill="hold"/>
                                        <p:tgtEl>
                                          <p:spTgt spid="1033"/>
                                        </p:tgtEl>
                                        <p:attrNameLst>
                                          <p:attrName>ppt_w</p:attrName>
                                        </p:attrNameLst>
                                      </p:cBhvr>
                                      <p:tavLst>
                                        <p:tav tm="0">
                                          <p:val>
                                            <p:fltVal val="0"/>
                                          </p:val>
                                        </p:tav>
                                        <p:tav tm="100000">
                                          <p:val>
                                            <p:strVal val="#ppt_w"/>
                                          </p:val>
                                        </p:tav>
                                      </p:tavLst>
                                    </p:anim>
                                    <p:anim calcmode="lin" valueType="num">
                                      <p:cBhvr>
                                        <p:cTn id="40" dur="500" fill="hold"/>
                                        <p:tgtEl>
                                          <p:spTgt spid="1033"/>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035"/>
                                        </p:tgtEl>
                                        <p:attrNameLst>
                                          <p:attrName>style.visibility</p:attrName>
                                        </p:attrNameLst>
                                      </p:cBhvr>
                                      <p:to>
                                        <p:strVal val="visible"/>
                                      </p:to>
                                    </p:set>
                                    <p:anim calcmode="lin" valueType="num">
                                      <p:cBhvr>
                                        <p:cTn id="43" dur="500" fill="hold"/>
                                        <p:tgtEl>
                                          <p:spTgt spid="1035"/>
                                        </p:tgtEl>
                                        <p:attrNameLst>
                                          <p:attrName>ppt_w</p:attrName>
                                        </p:attrNameLst>
                                      </p:cBhvr>
                                      <p:tavLst>
                                        <p:tav tm="0">
                                          <p:val>
                                            <p:fltVal val="0"/>
                                          </p:val>
                                        </p:tav>
                                        <p:tav tm="100000">
                                          <p:val>
                                            <p:strVal val="#ppt_w"/>
                                          </p:val>
                                        </p:tav>
                                      </p:tavLst>
                                    </p:anim>
                                    <p:anim calcmode="lin" valueType="num">
                                      <p:cBhvr>
                                        <p:cTn id="44" dur="500" fill="hold"/>
                                        <p:tgtEl>
                                          <p:spTgt spid="1035"/>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19457"/>
                                        </p:tgtEl>
                                        <p:attrNameLst>
                                          <p:attrName>style.visibility</p:attrName>
                                        </p:attrNameLst>
                                      </p:cBhvr>
                                      <p:to>
                                        <p:strVal val="visible"/>
                                      </p:to>
                                    </p:set>
                                    <p:anim calcmode="lin" valueType="num">
                                      <p:cBhvr>
                                        <p:cTn id="51" dur="500" fill="hold"/>
                                        <p:tgtEl>
                                          <p:spTgt spid="19457"/>
                                        </p:tgtEl>
                                        <p:attrNameLst>
                                          <p:attrName>ppt_w</p:attrName>
                                        </p:attrNameLst>
                                      </p:cBhvr>
                                      <p:tavLst>
                                        <p:tav tm="0">
                                          <p:val>
                                            <p:fltVal val="0"/>
                                          </p:val>
                                        </p:tav>
                                        <p:tav tm="100000">
                                          <p:val>
                                            <p:strVal val="#ppt_w"/>
                                          </p:val>
                                        </p:tav>
                                      </p:tavLst>
                                    </p:anim>
                                    <p:anim calcmode="lin" valueType="num">
                                      <p:cBhvr>
                                        <p:cTn id="52" dur="500" fill="hold"/>
                                        <p:tgtEl>
                                          <p:spTgt spid="19457"/>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1041"/>
                                        </p:tgtEl>
                                        <p:attrNameLst>
                                          <p:attrName>style.visibility</p:attrName>
                                        </p:attrNameLst>
                                      </p:cBhvr>
                                      <p:to>
                                        <p:strVal val="visible"/>
                                      </p:to>
                                    </p:set>
                                    <p:anim calcmode="lin" valueType="num">
                                      <p:cBhvr>
                                        <p:cTn id="61" dur="500" fill="hold"/>
                                        <p:tgtEl>
                                          <p:spTgt spid="1041"/>
                                        </p:tgtEl>
                                        <p:attrNameLst>
                                          <p:attrName>ppt_w</p:attrName>
                                        </p:attrNameLst>
                                      </p:cBhvr>
                                      <p:tavLst>
                                        <p:tav tm="0">
                                          <p:val>
                                            <p:fltVal val="0"/>
                                          </p:val>
                                        </p:tav>
                                        <p:tav tm="100000">
                                          <p:val>
                                            <p:strVal val="#ppt_w"/>
                                          </p:val>
                                        </p:tav>
                                      </p:tavLst>
                                    </p:anim>
                                    <p:anim calcmode="lin" valueType="num">
                                      <p:cBhvr>
                                        <p:cTn id="62" dur="500" fill="hold"/>
                                        <p:tgtEl>
                                          <p:spTgt spid="1041"/>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1043"/>
                                        </p:tgtEl>
                                        <p:attrNameLst>
                                          <p:attrName>style.visibility</p:attrName>
                                        </p:attrNameLst>
                                      </p:cBhvr>
                                      <p:to>
                                        <p:strVal val="visible"/>
                                      </p:to>
                                    </p:set>
                                    <p:anim calcmode="lin" valueType="num">
                                      <p:cBhvr>
                                        <p:cTn id="65" dur="500" fill="hold"/>
                                        <p:tgtEl>
                                          <p:spTgt spid="1043"/>
                                        </p:tgtEl>
                                        <p:attrNameLst>
                                          <p:attrName>ppt_w</p:attrName>
                                        </p:attrNameLst>
                                      </p:cBhvr>
                                      <p:tavLst>
                                        <p:tav tm="0">
                                          <p:val>
                                            <p:fltVal val="0"/>
                                          </p:val>
                                        </p:tav>
                                        <p:tav tm="100000">
                                          <p:val>
                                            <p:strVal val="#ppt_w"/>
                                          </p:val>
                                        </p:tav>
                                      </p:tavLst>
                                    </p:anim>
                                    <p:anim calcmode="lin" valueType="num">
                                      <p:cBhvr>
                                        <p:cTn id="66" dur="500" fill="hold"/>
                                        <p:tgtEl>
                                          <p:spTgt spid="1043"/>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29"/>
          <p:cNvSpPr txBox="1">
            <a:spLocks noChangeArrowheads="1"/>
          </p:cNvSpPr>
          <p:nvPr/>
        </p:nvSpPr>
        <p:spPr bwMode="auto">
          <a:xfrm>
            <a:off x="644525" y="0"/>
            <a:ext cx="8499475" cy="8302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Quelques exemples de ce que pourrait être l’enseignement STI2D </a:t>
            </a:r>
          </a:p>
          <a:p>
            <a:pPr algn="ctr"/>
            <a:r>
              <a:rPr lang="fr-FR" sz="2400" b="1">
                <a:solidFill>
                  <a:srgbClr val="002060"/>
                </a:solidFill>
                <a:latin typeface="Calibri" pitchFamily="34" charset="0"/>
              </a:rPr>
              <a:t>pour l’enseignement technologique transversal</a:t>
            </a:r>
          </a:p>
        </p:txBody>
      </p:sp>
      <p:pic>
        <p:nvPicPr>
          <p:cNvPr id="8195" name="Picture 2"/>
          <p:cNvPicPr>
            <a:picLocks noChangeAspect="1" noChangeArrowheads="1"/>
          </p:cNvPicPr>
          <p:nvPr/>
        </p:nvPicPr>
        <p:blipFill>
          <a:blip r:embed="rId2"/>
          <a:srcRect/>
          <a:stretch>
            <a:fillRect/>
          </a:stretch>
        </p:blipFill>
        <p:spPr bwMode="auto">
          <a:xfrm>
            <a:off x="6135688" y="3544888"/>
            <a:ext cx="2447925" cy="2808287"/>
          </a:xfrm>
          <a:prstGeom prst="rect">
            <a:avLst/>
          </a:prstGeom>
          <a:noFill/>
          <a:ln w="9525">
            <a:noFill/>
            <a:miter lim="800000"/>
            <a:headEnd/>
            <a:tailEnd/>
          </a:ln>
        </p:spPr>
      </p:pic>
      <p:pic>
        <p:nvPicPr>
          <p:cNvPr id="8196" name="Picture 3"/>
          <p:cNvPicPr>
            <a:picLocks noChangeAspect="1" noChangeArrowheads="1"/>
          </p:cNvPicPr>
          <p:nvPr/>
        </p:nvPicPr>
        <p:blipFill>
          <a:blip r:embed="rId3"/>
          <a:srcRect/>
          <a:stretch>
            <a:fillRect/>
          </a:stretch>
        </p:blipFill>
        <p:spPr bwMode="auto">
          <a:xfrm>
            <a:off x="1022350" y="3594100"/>
            <a:ext cx="2109788" cy="2709863"/>
          </a:xfrm>
          <a:prstGeom prst="rect">
            <a:avLst/>
          </a:prstGeom>
          <a:noFill/>
          <a:ln w="9525">
            <a:noFill/>
            <a:miter lim="800000"/>
            <a:headEnd/>
            <a:tailEnd/>
          </a:ln>
        </p:spPr>
      </p:pic>
      <p:pic>
        <p:nvPicPr>
          <p:cNvPr id="8197" name="Picture 3"/>
          <p:cNvPicPr>
            <a:picLocks noChangeAspect="1" noChangeArrowheads="1"/>
          </p:cNvPicPr>
          <p:nvPr/>
        </p:nvPicPr>
        <p:blipFill>
          <a:blip r:embed="rId4"/>
          <a:srcRect/>
          <a:stretch>
            <a:fillRect/>
          </a:stretch>
        </p:blipFill>
        <p:spPr bwMode="auto">
          <a:xfrm>
            <a:off x="3663950" y="3811588"/>
            <a:ext cx="2028825" cy="2276475"/>
          </a:xfrm>
          <a:prstGeom prst="rect">
            <a:avLst/>
          </a:prstGeom>
          <a:noFill/>
          <a:ln w="9525">
            <a:noFill/>
            <a:miter lim="800000"/>
            <a:headEnd/>
            <a:tailEnd/>
          </a:ln>
        </p:spPr>
      </p:pic>
      <p:pic>
        <p:nvPicPr>
          <p:cNvPr id="8198" name="Picture 4"/>
          <p:cNvPicPr>
            <a:picLocks noChangeAspect="1" noChangeArrowheads="1"/>
          </p:cNvPicPr>
          <p:nvPr/>
        </p:nvPicPr>
        <p:blipFill>
          <a:blip r:embed="rId5"/>
          <a:srcRect/>
          <a:stretch>
            <a:fillRect/>
          </a:stretch>
        </p:blipFill>
        <p:spPr bwMode="auto">
          <a:xfrm>
            <a:off x="6135688" y="1323975"/>
            <a:ext cx="2376487" cy="1901825"/>
          </a:xfrm>
          <a:prstGeom prst="rect">
            <a:avLst/>
          </a:prstGeom>
          <a:noFill/>
          <a:ln w="9525">
            <a:noFill/>
            <a:miter lim="800000"/>
            <a:headEnd/>
            <a:tailEnd/>
          </a:ln>
        </p:spPr>
      </p:pic>
      <p:pic>
        <p:nvPicPr>
          <p:cNvPr id="8199" name="Picture 5" descr="C:\Program Files\Microsoft Office\MEDIA\CAGCAT10\j0301252.wmf"/>
          <p:cNvPicPr>
            <a:picLocks noChangeAspect="1" noChangeArrowheads="1"/>
          </p:cNvPicPr>
          <p:nvPr/>
        </p:nvPicPr>
        <p:blipFill>
          <a:blip r:embed="rId6"/>
          <a:srcRect/>
          <a:stretch>
            <a:fillRect/>
          </a:stretch>
        </p:blipFill>
        <p:spPr bwMode="auto">
          <a:xfrm>
            <a:off x="3471863" y="1809750"/>
            <a:ext cx="2028825" cy="1735138"/>
          </a:xfrm>
          <a:prstGeom prst="rect">
            <a:avLst/>
          </a:prstGeom>
          <a:noFill/>
          <a:ln w="9525">
            <a:noFill/>
            <a:miter lim="800000"/>
            <a:headEnd/>
            <a:tailEnd/>
          </a:ln>
        </p:spPr>
      </p:pic>
      <p:pic>
        <p:nvPicPr>
          <p:cNvPr id="8200" name="Picture 6"/>
          <p:cNvPicPr>
            <a:picLocks noChangeAspect="1" noChangeArrowheads="1"/>
          </p:cNvPicPr>
          <p:nvPr/>
        </p:nvPicPr>
        <p:blipFill>
          <a:blip r:embed="rId7"/>
          <a:srcRect/>
          <a:stretch>
            <a:fillRect/>
          </a:stretch>
        </p:blipFill>
        <p:spPr bwMode="auto">
          <a:xfrm>
            <a:off x="993775" y="1323975"/>
            <a:ext cx="2138363" cy="17287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822764" y="915180"/>
            <a:ext cx="1957147" cy="2232479"/>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484460"/>
            <a:ext cx="2137165" cy="2300265"/>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000"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688" name="ZoneTexte 29"/>
          <p:cNvSpPr txBox="1">
            <a:spLocks noChangeArrowheads="1"/>
          </p:cNvSpPr>
          <p:nvPr/>
        </p:nvSpPr>
        <p:spPr bwMode="auto">
          <a:xfrm>
            <a:off x="644525" y="0"/>
            <a:ext cx="8499475" cy="523875"/>
          </a:xfrm>
          <a:prstGeom prst="rect">
            <a:avLst/>
          </a:prstGeom>
          <a:noFill/>
          <a:ln w="9525">
            <a:noFill/>
            <a:miter lim="800000"/>
            <a:headEnd/>
            <a:tailEnd/>
          </a:ln>
        </p:spPr>
        <p:txBody>
          <a:bodyPr>
            <a:spAutoFit/>
          </a:bodyPr>
          <a:lstStyle/>
          <a:p>
            <a:pPr algn="ctr"/>
            <a:r>
              <a:rPr lang="fr-FR" sz="2800" b="1">
                <a:solidFill>
                  <a:srgbClr val="002060"/>
                </a:solidFill>
                <a:latin typeface="Calibri" pitchFamily="34" charset="0"/>
              </a:rPr>
              <a:t>Exemple 1. Introduction par une étude de cas</a:t>
            </a:r>
          </a:p>
        </p:txBody>
      </p:sp>
      <p:sp>
        <p:nvSpPr>
          <p:cNvPr id="19" name="ZoneTexte 29"/>
          <p:cNvSpPr txBox="1">
            <a:spLocks noChangeArrowheads="1"/>
          </p:cNvSpPr>
          <p:nvPr/>
        </p:nvSpPr>
        <p:spPr bwMode="auto">
          <a:xfrm>
            <a:off x="3779838" y="549275"/>
            <a:ext cx="5040312" cy="1076325"/>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acquérir un premier niveau de la culture des solutions technologiques existantes pour les </a:t>
            </a:r>
            <a:r>
              <a:rPr lang="fr-FR" sz="2000" dirty="0" err="1">
                <a:solidFill>
                  <a:srgbClr val="002060"/>
                </a:solidFill>
                <a:latin typeface="Calibri" pitchFamily="34" charset="0"/>
              </a:rPr>
              <a:t>aéro</a:t>
            </a:r>
            <a:r>
              <a:rPr lang="fr-FR" sz="2000" dirty="0">
                <a:solidFill>
                  <a:srgbClr val="002060"/>
                </a:solidFill>
                <a:latin typeface="Calibri" pitchFamily="34" charset="0"/>
              </a:rPr>
              <a:t> générateurs</a:t>
            </a:r>
            <a:endParaRPr lang="fr-FR" sz="2400" dirty="0">
              <a:solidFill>
                <a:srgbClr val="002060"/>
              </a:solidFill>
              <a:latin typeface="Calibri" pitchFamily="34" charset="0"/>
            </a:endParaRPr>
          </a:p>
        </p:txBody>
      </p:sp>
      <p:sp>
        <p:nvSpPr>
          <p:cNvPr id="20" name="ZoneTexte 29"/>
          <p:cNvSpPr txBox="1">
            <a:spLocks noChangeArrowheads="1"/>
          </p:cNvSpPr>
          <p:nvPr/>
        </p:nvSpPr>
        <p:spPr bwMode="auto">
          <a:xfrm>
            <a:off x="3779838" y="1773238"/>
            <a:ext cx="5040312" cy="2000250"/>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En Classe Entière, les élèves ont à étudier en groupes, à travers plusieurs ressources, la réponse à une question.</a:t>
            </a:r>
          </a:p>
          <a:p>
            <a:pPr>
              <a:defRPr/>
            </a:pPr>
            <a:r>
              <a:rPr lang="fr-FR" sz="2000" dirty="0">
                <a:solidFill>
                  <a:srgbClr val="002060"/>
                </a:solidFill>
                <a:latin typeface="Calibri" pitchFamily="34" charset="0"/>
              </a:rPr>
              <a:t>L’ensemble de ces travaux donne lieu à un résumé, et à une restitution devant l’ensemble de la classe.</a:t>
            </a:r>
            <a:endParaRPr lang="fr-FR" sz="2400" dirty="0">
              <a:solidFill>
                <a:srgbClr val="002060"/>
              </a:solidFill>
              <a:latin typeface="Calibri" pitchFamily="34" charset="0"/>
            </a:endParaRPr>
          </a:p>
        </p:txBody>
      </p:sp>
      <p:sp>
        <p:nvSpPr>
          <p:cNvPr id="21" name="ZoneTexte 29"/>
          <p:cNvSpPr txBox="1">
            <a:spLocks noChangeArrowheads="1"/>
          </p:cNvSpPr>
          <p:nvPr/>
        </p:nvSpPr>
        <p:spPr bwMode="auto">
          <a:xfrm>
            <a:off x="3779838" y="3933825"/>
            <a:ext cx="5040312" cy="2616101"/>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Exemples de questions :</a:t>
            </a:r>
          </a:p>
          <a:p>
            <a:pPr>
              <a:buFont typeface="Calibri" pitchFamily="34" charset="0"/>
              <a:buChar char="-"/>
              <a:defRPr/>
            </a:pPr>
            <a:r>
              <a:rPr lang="fr-FR" sz="2000" dirty="0" smtClean="0">
                <a:solidFill>
                  <a:srgbClr val="002060"/>
                </a:solidFill>
                <a:latin typeface="Calibri" pitchFamily="34" charset="0"/>
              </a:rPr>
              <a:t>Place </a:t>
            </a:r>
            <a:r>
              <a:rPr lang="fr-FR" sz="2000" dirty="0">
                <a:solidFill>
                  <a:srgbClr val="002060"/>
                </a:solidFill>
                <a:latin typeface="Calibri" pitchFamily="34" charset="0"/>
              </a:rPr>
              <a:t>des énergies renouvelables, et place de l’énergie éolienne dans le mix énergétique</a:t>
            </a:r>
          </a:p>
          <a:p>
            <a:pPr>
              <a:buFontTx/>
              <a:buChar char="-"/>
              <a:defRPr/>
            </a:pPr>
            <a:r>
              <a:rPr lang="fr-FR" sz="2000" dirty="0">
                <a:solidFill>
                  <a:srgbClr val="002060"/>
                </a:solidFill>
                <a:latin typeface="Calibri" pitchFamily="34" charset="0"/>
              </a:rPr>
              <a:t>Etablir la liste comparative des différentes éoliennes existantes</a:t>
            </a:r>
          </a:p>
          <a:p>
            <a:pPr>
              <a:buFontTx/>
              <a:buChar char="-"/>
              <a:defRPr/>
            </a:pPr>
            <a:r>
              <a:rPr lang="fr-FR" sz="2000" dirty="0">
                <a:solidFill>
                  <a:srgbClr val="002060"/>
                </a:solidFill>
                <a:latin typeface="Calibri" pitchFamily="34" charset="0"/>
              </a:rPr>
              <a:t>Les critiques / </a:t>
            </a:r>
            <a:r>
              <a:rPr lang="fr-FR" sz="2000" dirty="0" smtClean="0">
                <a:solidFill>
                  <a:srgbClr val="002060"/>
                </a:solidFill>
                <a:latin typeface="Calibri" pitchFamily="34" charset="0"/>
              </a:rPr>
              <a:t>éoliennes</a:t>
            </a:r>
          </a:p>
          <a:p>
            <a:pPr>
              <a:buFontTx/>
              <a:buChar char="-"/>
              <a:defRPr/>
            </a:pPr>
            <a:r>
              <a:rPr lang="fr-FR" sz="2000" dirty="0" smtClean="0">
                <a:solidFill>
                  <a:srgbClr val="002060"/>
                </a:solidFill>
                <a:latin typeface="Calibri" pitchFamily="34" charset="0"/>
              </a:rPr>
              <a:t>Les </a:t>
            </a:r>
            <a:r>
              <a:rPr lang="fr-FR" sz="2000" dirty="0">
                <a:solidFill>
                  <a:srgbClr val="002060"/>
                </a:solidFill>
                <a:latin typeface="Calibri" pitchFamily="34" charset="0"/>
              </a:rPr>
              <a:t>métiers </a:t>
            </a:r>
            <a:r>
              <a:rPr lang="fr-FR" sz="2000" dirty="0" smtClean="0">
                <a:solidFill>
                  <a:srgbClr val="002060"/>
                </a:solidFill>
                <a:latin typeface="Calibri" pitchFamily="34" charset="0"/>
              </a:rPr>
              <a:t>associés</a:t>
            </a:r>
          </a:p>
          <a:p>
            <a:pPr>
              <a:buFontTx/>
              <a:buChar char="-"/>
              <a:defRPr/>
            </a:pPr>
            <a:r>
              <a:rPr lang="fr-FR" sz="2000" dirty="0" smtClean="0">
                <a:solidFill>
                  <a:srgbClr val="002060"/>
                </a:solidFill>
                <a:latin typeface="Calibri" pitchFamily="34" charset="0"/>
              </a:rPr>
              <a:t>…</a:t>
            </a:r>
            <a:endParaRPr lang="fr-FR" sz="2000" dirty="0">
              <a:solidFill>
                <a:srgbClr val="002060"/>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846039"/>
            <a:ext cx="2025949" cy="193868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9702" name="ZoneTexte 13"/>
          <p:cNvSpPr txBox="1">
            <a:spLocks noChangeArrowheads="1"/>
          </p:cNvSpPr>
          <p:nvPr/>
        </p:nvSpPr>
        <p:spPr bwMode="auto">
          <a:xfrm>
            <a:off x="3606800" y="2351088"/>
            <a:ext cx="5308600" cy="641350"/>
          </a:xfrm>
          <a:prstGeom prst="rect">
            <a:avLst/>
          </a:prstGeom>
          <a:noFill/>
          <a:ln w="9525">
            <a:noFill/>
            <a:miter lim="800000"/>
            <a:headEnd/>
            <a:tailEnd/>
          </a:ln>
        </p:spPr>
        <p:txBody>
          <a:bodyPr>
            <a:spAutoFit/>
          </a:bodyPr>
          <a:lstStyle/>
          <a:p>
            <a:r>
              <a:rPr lang="fr-FR">
                <a:latin typeface="Calibri" pitchFamily="34" charset="0"/>
              </a:rPr>
              <a:t>Caractériser des systèmes privilégiant un usage raisonné du point de vue du développement durable</a:t>
            </a:r>
          </a:p>
        </p:txBody>
      </p:sp>
      <p:sp>
        <p:nvSpPr>
          <p:cNvPr id="29703" name="ZoneTexte 14"/>
          <p:cNvSpPr txBox="1">
            <a:spLocks noChangeArrowheads="1"/>
          </p:cNvSpPr>
          <p:nvPr/>
        </p:nvSpPr>
        <p:spPr bwMode="auto">
          <a:xfrm>
            <a:off x="3492500" y="3022600"/>
            <a:ext cx="5040313" cy="915988"/>
          </a:xfrm>
          <a:prstGeom prst="rect">
            <a:avLst/>
          </a:prstGeom>
          <a:noFill/>
          <a:ln w="9525">
            <a:noFill/>
            <a:miter lim="800000"/>
            <a:headEnd/>
            <a:tailEnd/>
          </a:ln>
        </p:spPr>
        <p:txBody>
          <a:bodyPr>
            <a:spAutoFit/>
          </a:bodyPr>
          <a:lstStyle/>
          <a:p>
            <a:r>
              <a:rPr lang="fr-FR">
                <a:latin typeface="Calibri" pitchFamily="34" charset="0"/>
              </a:rPr>
              <a:t>Identifier les éléments permettant la limitation de l’impact environnemental d’un système et de ses constituants</a:t>
            </a:r>
          </a:p>
        </p:txBody>
      </p:sp>
      <p:sp>
        <p:nvSpPr>
          <p:cNvPr id="29704" name="ZoneTexte 18"/>
          <p:cNvSpPr txBox="1">
            <a:spLocks noChangeArrowheads="1"/>
          </p:cNvSpPr>
          <p:nvPr/>
        </p:nvSpPr>
        <p:spPr bwMode="auto">
          <a:xfrm>
            <a:off x="3263900" y="3798888"/>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29705" name="ZoneTexte 19"/>
          <p:cNvSpPr txBox="1">
            <a:spLocks noChangeArrowheads="1"/>
          </p:cNvSpPr>
          <p:nvPr/>
        </p:nvSpPr>
        <p:spPr bwMode="auto">
          <a:xfrm>
            <a:off x="2851150" y="4467225"/>
            <a:ext cx="5734050" cy="641350"/>
          </a:xfrm>
          <a:prstGeom prst="rect">
            <a:avLst/>
          </a:prstGeom>
          <a:noFill/>
          <a:ln w="9525">
            <a:noFill/>
            <a:miter lim="800000"/>
            <a:headEnd/>
            <a:tailEnd/>
          </a:ln>
        </p:spPr>
        <p:txBody>
          <a:bodyPr>
            <a:spAutoFit/>
          </a:bodyPr>
          <a:lstStyle/>
          <a:p>
            <a:r>
              <a:rPr lang="fr-FR">
                <a:latin typeface="Calibri" pitchFamily="34" charset="0"/>
              </a:rPr>
              <a:t>Décoder l’organisation fonctionnelle, structurelle et logicielle d’un système </a:t>
            </a:r>
          </a:p>
        </p:txBody>
      </p:sp>
      <p:sp>
        <p:nvSpPr>
          <p:cNvPr id="29706" name="ZoneTexte 20"/>
          <p:cNvSpPr txBox="1">
            <a:spLocks noChangeArrowheads="1"/>
          </p:cNvSpPr>
          <p:nvPr/>
        </p:nvSpPr>
        <p:spPr bwMode="auto">
          <a:xfrm>
            <a:off x="2374900" y="5140325"/>
            <a:ext cx="5829300" cy="641350"/>
          </a:xfrm>
          <a:prstGeom prst="rect">
            <a:avLst/>
          </a:prstGeom>
          <a:noFill/>
          <a:ln w="9525">
            <a:noFill/>
            <a:miter lim="800000"/>
            <a:headEnd/>
            <a:tailEnd/>
          </a:ln>
        </p:spPr>
        <p:txBody>
          <a:bodyPr>
            <a:spAutoFit/>
          </a:bodyPr>
          <a:lstStyle/>
          <a:p>
            <a:r>
              <a:rPr lang="fr-FR">
                <a:latin typeface="Calibri" pitchFamily="34" charset="0"/>
              </a:rPr>
              <a:t>Utiliser un modèle de comportement pour prédire un fonctionnement ou valider une performance </a:t>
            </a:r>
          </a:p>
        </p:txBody>
      </p:sp>
      <p:sp>
        <p:nvSpPr>
          <p:cNvPr id="29707" name="ZoneTexte 21"/>
          <p:cNvSpPr txBox="1">
            <a:spLocks noChangeArrowheads="1"/>
          </p:cNvSpPr>
          <p:nvPr/>
        </p:nvSpPr>
        <p:spPr bwMode="auto">
          <a:xfrm>
            <a:off x="1390650" y="6088063"/>
            <a:ext cx="6223000" cy="641350"/>
          </a:xfrm>
          <a:prstGeom prst="rect">
            <a:avLst/>
          </a:prstGeom>
          <a:noFill/>
          <a:ln w="9525">
            <a:noFill/>
            <a:miter lim="800000"/>
            <a:headEnd/>
            <a:tailEnd/>
          </a:ln>
        </p:spPr>
        <p:txBody>
          <a:bodyPr>
            <a:spAutoFit/>
          </a:bodyPr>
          <a:lstStyle/>
          <a:p>
            <a:r>
              <a:rPr lang="fr-FR">
                <a:latin typeface="Calibri" pitchFamily="34" charset="0"/>
              </a:rPr>
              <a:t>Communiquer une idée, un principe ou une solution technique, un projet, y compris en langue étrangère </a:t>
            </a: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718"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1. Introduction par une étude de cas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661449"/>
            <a:ext cx="2127311" cy="212327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000"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6" name="ZoneTexte 13"/>
          <p:cNvSpPr txBox="1">
            <a:spLocks noChangeArrowheads="1"/>
          </p:cNvSpPr>
          <p:nvPr/>
        </p:nvSpPr>
        <p:spPr bwMode="auto">
          <a:xfrm>
            <a:off x="3563938" y="2276475"/>
            <a:ext cx="53086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Caractériser des systèmes privilégiant un usage raisonné du point de vue du développement durable</a:t>
            </a:r>
          </a:p>
        </p:txBody>
      </p:sp>
      <p:sp>
        <p:nvSpPr>
          <p:cNvPr id="7" name="ZoneTexte 14"/>
          <p:cNvSpPr txBox="1">
            <a:spLocks noChangeArrowheads="1"/>
          </p:cNvSpPr>
          <p:nvPr/>
        </p:nvSpPr>
        <p:spPr bwMode="auto">
          <a:xfrm>
            <a:off x="3492500" y="2997200"/>
            <a:ext cx="5399088" cy="922338"/>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Identifier les éléments permettant la limitation de l’impact environnemental d’un système et de ses constituants</a:t>
            </a:r>
          </a:p>
        </p:txBody>
      </p:sp>
      <p:sp>
        <p:nvSpPr>
          <p:cNvPr id="30728" name="ZoneTexte 18"/>
          <p:cNvSpPr txBox="1">
            <a:spLocks noChangeArrowheads="1"/>
          </p:cNvSpPr>
          <p:nvPr/>
        </p:nvSpPr>
        <p:spPr bwMode="auto">
          <a:xfrm>
            <a:off x="3263900" y="3798888"/>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30729" name="ZoneTexte 19"/>
          <p:cNvSpPr txBox="1">
            <a:spLocks noChangeArrowheads="1"/>
          </p:cNvSpPr>
          <p:nvPr/>
        </p:nvSpPr>
        <p:spPr bwMode="auto">
          <a:xfrm>
            <a:off x="2851150" y="4467225"/>
            <a:ext cx="5734050" cy="641350"/>
          </a:xfrm>
          <a:prstGeom prst="rect">
            <a:avLst/>
          </a:prstGeom>
          <a:noFill/>
          <a:ln w="9525">
            <a:noFill/>
            <a:miter lim="800000"/>
            <a:headEnd/>
            <a:tailEnd/>
          </a:ln>
        </p:spPr>
        <p:txBody>
          <a:bodyPr>
            <a:spAutoFit/>
          </a:bodyPr>
          <a:lstStyle/>
          <a:p>
            <a:r>
              <a:rPr lang="fr-FR">
                <a:latin typeface="Calibri" pitchFamily="34" charset="0"/>
              </a:rPr>
              <a:t>Décoder l’organisation fonctionnelle, structurelle et logicielle d’un système </a:t>
            </a:r>
          </a:p>
        </p:txBody>
      </p:sp>
      <p:sp>
        <p:nvSpPr>
          <p:cNvPr id="30730" name="ZoneTexte 20"/>
          <p:cNvSpPr txBox="1">
            <a:spLocks noChangeArrowheads="1"/>
          </p:cNvSpPr>
          <p:nvPr/>
        </p:nvSpPr>
        <p:spPr bwMode="auto">
          <a:xfrm>
            <a:off x="2374900" y="5140325"/>
            <a:ext cx="5829300" cy="641350"/>
          </a:xfrm>
          <a:prstGeom prst="rect">
            <a:avLst/>
          </a:prstGeom>
          <a:noFill/>
          <a:ln w="9525">
            <a:noFill/>
            <a:miter lim="800000"/>
            <a:headEnd/>
            <a:tailEnd/>
          </a:ln>
        </p:spPr>
        <p:txBody>
          <a:bodyPr>
            <a:spAutoFit/>
          </a:bodyPr>
          <a:lstStyle/>
          <a:p>
            <a:r>
              <a:rPr lang="fr-FR">
                <a:latin typeface="Calibri" pitchFamily="34" charset="0"/>
              </a:rPr>
              <a:t>Utiliser un modèle de comportement pour prédire un fonctionnement ou valider une performance </a:t>
            </a:r>
          </a:p>
        </p:txBody>
      </p:sp>
      <p:sp>
        <p:nvSpPr>
          <p:cNvPr id="11" name="ZoneTexte 21"/>
          <p:cNvSpPr txBox="1">
            <a:spLocks noChangeArrowheads="1"/>
          </p:cNvSpPr>
          <p:nvPr/>
        </p:nvSpPr>
        <p:spPr bwMode="auto">
          <a:xfrm>
            <a:off x="1692275" y="6092825"/>
            <a:ext cx="62230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Communiquer une idée, un principe ou une solution technique, un projet, y compris en langue étrangère </a:t>
            </a: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742"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1. Introduction par une étude de cas</a:t>
            </a:r>
          </a:p>
        </p:txBody>
      </p:sp>
      <p:sp>
        <p:nvSpPr>
          <p:cNvPr id="22" name="Flèche droite rayée 21"/>
          <p:cNvSpPr/>
          <p:nvPr/>
        </p:nvSpPr>
        <p:spPr>
          <a:xfrm rot="5400000">
            <a:off x="5040052" y="1016732"/>
            <a:ext cx="1296144" cy="792088"/>
          </a:xfrm>
          <a:prstGeom prst="stripedRightArrow">
            <a:avLst/>
          </a:prstGeom>
          <a:solidFill>
            <a:srgbClr val="FFC000"/>
          </a:solidFill>
          <a:ln>
            <a:noFill/>
          </a:ln>
          <a:scene3d>
            <a:camera prst="orthographicFront">
              <a:rot lat="21328165" lon="1505029" rev="21472939"/>
            </a:camera>
            <a:lightRig rig="threePt" dir="t"/>
          </a:scene3d>
          <a:sp3d>
            <a:bevelT h="374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092530"/>
            <a:ext cx="1715462" cy="1785505"/>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846039"/>
            <a:ext cx="2127311" cy="193868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1760" name="ZoneTexte 29"/>
          <p:cNvSpPr txBox="1">
            <a:spLocks noChangeArrowheads="1"/>
          </p:cNvSpPr>
          <p:nvPr/>
        </p:nvSpPr>
        <p:spPr bwMode="auto">
          <a:xfrm>
            <a:off x="644525" y="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2. Analyse de la chaîne d’énergie </a:t>
            </a:r>
          </a:p>
        </p:txBody>
      </p:sp>
      <p:sp>
        <p:nvSpPr>
          <p:cNvPr id="19" name="ZoneTexte 29"/>
          <p:cNvSpPr txBox="1">
            <a:spLocks noChangeArrowheads="1"/>
          </p:cNvSpPr>
          <p:nvPr/>
        </p:nvSpPr>
        <p:spPr bwMode="auto">
          <a:xfrm>
            <a:off x="3851275" y="404813"/>
            <a:ext cx="4681538" cy="1076325"/>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décrire la chaîne d’énergie de l’éolienne didactisée, les paramètres de l’efficacité énergétique</a:t>
            </a:r>
            <a:endParaRPr lang="fr-FR" sz="2400" dirty="0">
              <a:solidFill>
                <a:srgbClr val="002060"/>
              </a:solidFill>
              <a:latin typeface="Calibri" pitchFamily="34" charset="0"/>
            </a:endParaRPr>
          </a:p>
        </p:txBody>
      </p:sp>
      <p:sp>
        <p:nvSpPr>
          <p:cNvPr id="20" name="ZoneTexte 29"/>
          <p:cNvSpPr txBox="1">
            <a:spLocks noChangeArrowheads="1"/>
          </p:cNvSpPr>
          <p:nvPr/>
        </p:nvSpPr>
        <p:spPr bwMode="auto">
          <a:xfrm>
            <a:off x="3851275" y="1557338"/>
            <a:ext cx="4681538" cy="768350"/>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
        <p:nvSpPr>
          <p:cNvPr id="21" name="ZoneTexte 13"/>
          <p:cNvSpPr txBox="1">
            <a:spLocks noChangeArrowheads="1"/>
          </p:cNvSpPr>
          <p:nvPr/>
        </p:nvSpPr>
        <p:spPr bwMode="auto">
          <a:xfrm>
            <a:off x="3606800" y="2351088"/>
            <a:ext cx="5308600" cy="641350"/>
          </a:xfrm>
          <a:prstGeom prst="rect">
            <a:avLst/>
          </a:prstGeom>
          <a:noFill/>
          <a:ln w="9525">
            <a:noFill/>
            <a:miter lim="800000"/>
            <a:headEnd/>
            <a:tailEnd/>
          </a:ln>
        </p:spPr>
        <p:txBody>
          <a:bodyPr>
            <a:spAutoFit/>
          </a:bodyPr>
          <a:lstStyle/>
          <a:p>
            <a:r>
              <a:rPr lang="fr-FR">
                <a:latin typeface="Calibri" pitchFamily="34" charset="0"/>
              </a:rPr>
              <a:t>Caractériser des systèmes privilégiant un usage raisonné du point de vue du développement durable</a:t>
            </a:r>
          </a:p>
        </p:txBody>
      </p:sp>
      <p:sp>
        <p:nvSpPr>
          <p:cNvPr id="28" name="ZoneTexte 14"/>
          <p:cNvSpPr txBox="1">
            <a:spLocks noChangeArrowheads="1"/>
          </p:cNvSpPr>
          <p:nvPr/>
        </p:nvSpPr>
        <p:spPr bwMode="auto">
          <a:xfrm>
            <a:off x="3492500" y="3022600"/>
            <a:ext cx="5040313" cy="915988"/>
          </a:xfrm>
          <a:prstGeom prst="rect">
            <a:avLst/>
          </a:prstGeom>
          <a:noFill/>
          <a:ln w="9525">
            <a:noFill/>
            <a:miter lim="800000"/>
            <a:headEnd/>
            <a:tailEnd/>
          </a:ln>
        </p:spPr>
        <p:txBody>
          <a:bodyPr>
            <a:spAutoFit/>
          </a:bodyPr>
          <a:lstStyle/>
          <a:p>
            <a:r>
              <a:rPr lang="fr-FR">
                <a:latin typeface="Calibri" pitchFamily="34" charset="0"/>
              </a:rPr>
              <a:t>Identifier les éléments permettant la limitation de l’impact environnemental d’un système et de ses constituants</a:t>
            </a:r>
          </a:p>
        </p:txBody>
      </p:sp>
      <p:sp>
        <p:nvSpPr>
          <p:cNvPr id="29" name="ZoneTexte 18"/>
          <p:cNvSpPr txBox="1">
            <a:spLocks noChangeArrowheads="1"/>
          </p:cNvSpPr>
          <p:nvPr/>
        </p:nvSpPr>
        <p:spPr bwMode="auto">
          <a:xfrm>
            <a:off x="3276600" y="3789363"/>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30" name="ZoneTexte 19"/>
          <p:cNvSpPr txBox="1">
            <a:spLocks noChangeArrowheads="1"/>
          </p:cNvSpPr>
          <p:nvPr/>
        </p:nvSpPr>
        <p:spPr bwMode="auto">
          <a:xfrm>
            <a:off x="2851150" y="4467225"/>
            <a:ext cx="573405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Décoder l’organisation fonctionnelle, structurelle et logicielle d’un système </a:t>
            </a:r>
          </a:p>
        </p:txBody>
      </p:sp>
      <p:sp>
        <p:nvSpPr>
          <p:cNvPr id="31" name="ZoneTexte 20"/>
          <p:cNvSpPr txBox="1">
            <a:spLocks noChangeArrowheads="1"/>
          </p:cNvSpPr>
          <p:nvPr/>
        </p:nvSpPr>
        <p:spPr bwMode="auto">
          <a:xfrm>
            <a:off x="2374900" y="5140325"/>
            <a:ext cx="5829300" cy="641350"/>
          </a:xfrm>
          <a:prstGeom prst="rect">
            <a:avLst/>
          </a:prstGeom>
          <a:noFill/>
          <a:ln w="9525">
            <a:noFill/>
            <a:miter lim="800000"/>
            <a:headEnd/>
            <a:tailEnd/>
          </a:ln>
        </p:spPr>
        <p:txBody>
          <a:bodyPr>
            <a:spAutoFit/>
          </a:bodyPr>
          <a:lstStyle/>
          <a:p>
            <a:r>
              <a:rPr lang="fr-FR">
                <a:latin typeface="Calibri" pitchFamily="34" charset="0"/>
              </a:rPr>
              <a:t>Utiliser un modèle de comportement pour prédire un fonctionnement ou valider une performance </a:t>
            </a:r>
          </a:p>
        </p:txBody>
      </p:sp>
      <p:sp>
        <p:nvSpPr>
          <p:cNvPr id="32" name="ZoneTexte 21"/>
          <p:cNvSpPr txBox="1">
            <a:spLocks noChangeArrowheads="1"/>
          </p:cNvSpPr>
          <p:nvPr/>
        </p:nvSpPr>
        <p:spPr bwMode="auto">
          <a:xfrm>
            <a:off x="1390650" y="6088063"/>
            <a:ext cx="6223000" cy="641350"/>
          </a:xfrm>
          <a:prstGeom prst="rect">
            <a:avLst/>
          </a:prstGeom>
          <a:noFill/>
          <a:ln w="9525">
            <a:noFill/>
            <a:miter lim="800000"/>
            <a:headEnd/>
            <a:tailEnd/>
          </a:ln>
        </p:spPr>
        <p:txBody>
          <a:bodyPr>
            <a:spAutoFit/>
          </a:bodyPr>
          <a:lstStyle/>
          <a:p>
            <a:r>
              <a:rPr lang="fr-FR">
                <a:latin typeface="Calibri" pitchFamily="34" charset="0"/>
              </a:rPr>
              <a:t>Communiquer une idée, un principe ou une solution technique, un projet, y compris en langue étrangère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8" grpId="0"/>
      <p:bldP spid="29" grpId="0"/>
      <p:bldP spid="30" grpId="0" animBg="1"/>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29"/>
          <p:cNvSpPr txBox="1">
            <a:spLocks noChangeArrowheads="1"/>
          </p:cNvSpPr>
          <p:nvPr/>
        </p:nvSpPr>
        <p:spPr bwMode="auto">
          <a:xfrm>
            <a:off x="644525" y="30163"/>
            <a:ext cx="8499475" cy="461962"/>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2. Analyse de la chaîne d’énergie </a:t>
            </a:r>
          </a:p>
        </p:txBody>
      </p:sp>
      <p:sp>
        <p:nvSpPr>
          <p:cNvPr id="19" name="ZoneTexte 29"/>
          <p:cNvSpPr txBox="1">
            <a:spLocks noChangeArrowheads="1"/>
          </p:cNvSpPr>
          <p:nvPr/>
        </p:nvSpPr>
        <p:spPr bwMode="auto">
          <a:xfrm>
            <a:off x="4111625" y="858838"/>
            <a:ext cx="4681538" cy="1077912"/>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Objectifs : </a:t>
            </a:r>
            <a:r>
              <a:rPr lang="fr-FR" sz="2000" dirty="0">
                <a:solidFill>
                  <a:srgbClr val="002060"/>
                </a:solidFill>
                <a:latin typeface="Calibri" pitchFamily="34" charset="0"/>
              </a:rPr>
              <a:t>décrire la chaîne d’énergie de l’éolienne didactisée, les paramètres de l’efficacité énergétique. </a:t>
            </a:r>
            <a:endParaRPr lang="fr-FR" sz="2400" dirty="0">
              <a:solidFill>
                <a:srgbClr val="002060"/>
              </a:solidFill>
              <a:latin typeface="Calibri" pitchFamily="34" charset="0"/>
            </a:endParaRPr>
          </a:p>
        </p:txBody>
      </p:sp>
      <p:graphicFrame>
        <p:nvGraphicFramePr>
          <p:cNvPr id="21" name="Espace réservé du contenu 3"/>
          <p:cNvGraphicFramePr>
            <a:graphicFrameLocks/>
          </p:cNvGraphicFramePr>
          <p:nvPr/>
        </p:nvGraphicFramePr>
        <p:xfrm>
          <a:off x="91081" y="1556792"/>
          <a:ext cx="4122791" cy="325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ZoneTexte 27"/>
          <p:cNvSpPr txBox="1"/>
          <p:nvPr/>
        </p:nvSpPr>
        <p:spPr>
          <a:xfrm>
            <a:off x="3276600" y="4508500"/>
            <a:ext cx="5256213" cy="1477963"/>
          </a:xfrm>
          <a:prstGeom prst="rect">
            <a:avLst/>
          </a:prstGeom>
          <a:noFill/>
        </p:spPr>
        <p:txBody>
          <a:bodyPr>
            <a:spAutoFit/>
          </a:bodyPr>
          <a:lstStyle/>
          <a:p>
            <a:pPr algn="just">
              <a:defRPr/>
            </a:pPr>
            <a:r>
              <a:rPr lang="fr-FR" dirty="0">
                <a:latin typeface="+mn-lt"/>
              </a:rPr>
              <a:t>L’analyse de l’efficacité énergétique, qui est une entrée typiquement « E » ne peut pas être conduite sans la coupler à l’analyse :</a:t>
            </a:r>
          </a:p>
          <a:p>
            <a:pPr algn="just">
              <a:buFontTx/>
              <a:buChar char="-"/>
              <a:defRPr/>
            </a:pPr>
            <a:r>
              <a:rPr lang="fr-FR" dirty="0">
                <a:latin typeface="+mn-lt"/>
              </a:rPr>
              <a:t> de la conception de la structure, qui relève du « M », </a:t>
            </a:r>
          </a:p>
          <a:p>
            <a:pPr algn="just">
              <a:buFontTx/>
              <a:buChar char="-"/>
              <a:defRPr/>
            </a:pPr>
            <a:r>
              <a:rPr lang="fr-FR" dirty="0">
                <a:latin typeface="+mn-lt"/>
              </a:rPr>
              <a:t> de la chaîne d’information, qui relève du « I »</a:t>
            </a:r>
          </a:p>
        </p:txBody>
      </p:sp>
      <p:sp>
        <p:nvSpPr>
          <p:cNvPr id="29" name="Flèche gauche 28"/>
          <p:cNvSpPr/>
          <p:nvPr/>
        </p:nvSpPr>
        <p:spPr>
          <a:xfrm rot="1617864">
            <a:off x="3462338" y="3892550"/>
            <a:ext cx="977900" cy="484188"/>
          </a:xfrm>
          <a:prstGeom prst="lef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lèche courbée vers le haut 29"/>
          <p:cNvSpPr/>
          <p:nvPr/>
        </p:nvSpPr>
        <p:spPr>
          <a:xfrm rot="14548736">
            <a:off x="2704307" y="2318543"/>
            <a:ext cx="1225550" cy="792163"/>
          </a:xfrm>
          <a:prstGeom prst="curvedUp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1" name="Flèche courbée vers le haut 30"/>
          <p:cNvSpPr/>
          <p:nvPr/>
        </p:nvSpPr>
        <p:spPr>
          <a:xfrm rot="11113185" flipV="1">
            <a:off x="1201738" y="4157663"/>
            <a:ext cx="1658937" cy="858837"/>
          </a:xfrm>
          <a:prstGeom prst="curvedUp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0" name="ZoneTexte 29"/>
          <p:cNvSpPr txBox="1">
            <a:spLocks noChangeArrowheads="1"/>
          </p:cNvSpPr>
          <p:nvPr/>
        </p:nvSpPr>
        <p:spPr bwMode="auto">
          <a:xfrm>
            <a:off x="4111625" y="2082800"/>
            <a:ext cx="4681538" cy="769938"/>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C:\Mes documents\LYCEE\BTS1\cours\production d'énergie\images pour cours We\Earth.jpg"/>
          <p:cNvPicPr>
            <a:picLocks noChangeAspect="1" noChangeArrowheads="1"/>
          </p:cNvPicPr>
          <p:nvPr/>
        </p:nvPicPr>
        <p:blipFill>
          <a:blip r:embed="rId2"/>
          <a:srcRect/>
          <a:stretch>
            <a:fillRect/>
          </a:stretch>
        </p:blipFill>
        <p:spPr bwMode="auto">
          <a:xfrm>
            <a:off x="593725" y="88900"/>
            <a:ext cx="3656013" cy="1550988"/>
          </a:xfrm>
          <a:prstGeom prst="rect">
            <a:avLst/>
          </a:prstGeom>
          <a:noFill/>
          <a:ln w="9525">
            <a:noFill/>
            <a:miter lim="800000"/>
            <a:headEnd/>
            <a:tailEnd/>
          </a:ln>
        </p:spPr>
      </p:pic>
      <p:graphicFrame>
        <p:nvGraphicFramePr>
          <p:cNvPr id="2" name="Diagramme 1"/>
          <p:cNvGraphicFramePr/>
          <p:nvPr/>
        </p:nvGraphicFramePr>
        <p:xfrm>
          <a:off x="-2359103" y="1326639"/>
          <a:ext cx="7380312" cy="4920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42"/>
          <p:cNvGrpSpPr/>
          <p:nvPr/>
        </p:nvGrpSpPr>
        <p:grpSpPr>
          <a:xfrm rot="7307882">
            <a:off x="-137459" y="1014119"/>
            <a:ext cx="4725381" cy="4455218"/>
            <a:chOff x="-869365" y="-1350068"/>
            <a:chExt cx="4725381" cy="4455218"/>
          </a:xfrm>
          <a:noFill/>
          <a:effectLst>
            <a:outerShdw blurRad="63500" sx="102000" sy="102000" algn="ctr" rotWithShape="0">
              <a:prstClr val="black">
                <a:alpha val="40000"/>
              </a:prstClr>
            </a:outerShdw>
          </a:effectLst>
        </p:grpSpPr>
        <p:sp>
          <p:nvSpPr>
            <p:cNvPr id="13" name="Arc 12"/>
            <p:cNvSpPr/>
            <p:nvPr/>
          </p:nvSpPr>
          <p:spPr>
            <a:xfrm>
              <a:off x="8866" y="153150"/>
              <a:ext cx="2952000" cy="2952000"/>
            </a:xfrm>
            <a:prstGeom prst="arc">
              <a:avLst>
                <a:gd name="adj1" fmla="val 17605853"/>
                <a:gd name="adj2" fmla="val 21275629"/>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Arc 13"/>
            <p:cNvSpPr/>
            <p:nvPr/>
          </p:nvSpPr>
          <p:spPr>
            <a:xfrm>
              <a:off x="904016" y="-1350068"/>
              <a:ext cx="2952000" cy="2952000"/>
            </a:xfrm>
            <a:prstGeom prst="arc">
              <a:avLst>
                <a:gd name="adj1" fmla="val 4014324"/>
                <a:gd name="adj2" fmla="val 7605662"/>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Arc 14"/>
            <p:cNvSpPr/>
            <p:nvPr/>
          </p:nvSpPr>
          <p:spPr>
            <a:xfrm>
              <a:off x="-869365" y="-1338192"/>
              <a:ext cx="2952000" cy="2952000"/>
            </a:xfrm>
            <a:prstGeom prst="arc">
              <a:avLst>
                <a:gd name="adj1" fmla="val 337459"/>
                <a:gd name="adj2" fmla="val 3179743"/>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sp>
        <p:nvSpPr>
          <p:cNvPr id="15365" name="Rectangle 15"/>
          <p:cNvSpPr>
            <a:spLocks noChangeArrowheads="1"/>
          </p:cNvSpPr>
          <p:nvPr/>
        </p:nvSpPr>
        <p:spPr bwMode="auto">
          <a:xfrm>
            <a:off x="1857375" y="2357438"/>
            <a:ext cx="1222375" cy="369887"/>
          </a:xfrm>
          <a:prstGeom prst="rect">
            <a:avLst/>
          </a:prstGeom>
          <a:noFill/>
          <a:ln w="9525">
            <a:noFill/>
            <a:miter lim="800000"/>
            <a:headEnd/>
            <a:tailEnd/>
          </a:ln>
        </p:spPr>
        <p:txBody>
          <a:bodyPr wrap="none">
            <a:spAutoFit/>
          </a:bodyPr>
          <a:lstStyle/>
          <a:p>
            <a:pPr algn="ctr"/>
            <a:r>
              <a:rPr lang="fr-FR" b="1">
                <a:solidFill>
                  <a:srgbClr val="FF0000"/>
                </a:solidFill>
              </a:rPr>
              <a:t>Équitable</a:t>
            </a:r>
            <a:endParaRPr lang="fr-FR">
              <a:solidFill>
                <a:srgbClr val="FF0000"/>
              </a:solidFill>
            </a:endParaRPr>
          </a:p>
        </p:txBody>
      </p:sp>
      <p:sp>
        <p:nvSpPr>
          <p:cNvPr id="15366" name="Rectangle 16"/>
          <p:cNvSpPr>
            <a:spLocks noChangeArrowheads="1"/>
          </p:cNvSpPr>
          <p:nvPr/>
        </p:nvSpPr>
        <p:spPr bwMode="auto">
          <a:xfrm>
            <a:off x="1112838" y="3697288"/>
            <a:ext cx="987425" cy="369887"/>
          </a:xfrm>
          <a:prstGeom prst="rect">
            <a:avLst/>
          </a:prstGeom>
          <a:noFill/>
          <a:ln w="9525">
            <a:noFill/>
            <a:miter lim="800000"/>
            <a:headEnd/>
            <a:tailEnd/>
          </a:ln>
        </p:spPr>
        <p:txBody>
          <a:bodyPr wrap="none">
            <a:spAutoFit/>
          </a:bodyPr>
          <a:lstStyle/>
          <a:p>
            <a:pPr algn="ctr"/>
            <a:r>
              <a:rPr lang="fr-FR" b="1">
                <a:solidFill>
                  <a:srgbClr val="FF0000"/>
                </a:solidFill>
              </a:rPr>
              <a:t>Vivable</a:t>
            </a:r>
            <a:endParaRPr lang="fr-FR">
              <a:solidFill>
                <a:srgbClr val="FF0000"/>
              </a:solidFill>
            </a:endParaRPr>
          </a:p>
        </p:txBody>
      </p:sp>
      <p:sp>
        <p:nvSpPr>
          <p:cNvPr id="15367" name="Rectangle 18"/>
          <p:cNvSpPr>
            <a:spLocks noChangeArrowheads="1"/>
          </p:cNvSpPr>
          <p:nvPr/>
        </p:nvSpPr>
        <p:spPr bwMode="auto">
          <a:xfrm>
            <a:off x="2816225" y="3684588"/>
            <a:ext cx="860425" cy="368300"/>
          </a:xfrm>
          <a:prstGeom prst="rect">
            <a:avLst/>
          </a:prstGeom>
          <a:noFill/>
          <a:ln w="9525">
            <a:noFill/>
            <a:miter lim="800000"/>
            <a:headEnd/>
            <a:tailEnd/>
          </a:ln>
        </p:spPr>
        <p:txBody>
          <a:bodyPr wrap="none">
            <a:spAutoFit/>
          </a:bodyPr>
          <a:lstStyle/>
          <a:p>
            <a:pPr algn="ctr"/>
            <a:r>
              <a:rPr lang="fr-FR" b="1">
                <a:solidFill>
                  <a:srgbClr val="FF0000"/>
                </a:solidFill>
              </a:rPr>
              <a:t>Viable</a:t>
            </a:r>
            <a:endParaRPr lang="fr-FR">
              <a:solidFill>
                <a:srgbClr val="FF0000"/>
              </a:solidFill>
            </a:endParaRPr>
          </a:p>
        </p:txBody>
      </p:sp>
      <p:sp>
        <p:nvSpPr>
          <p:cNvPr id="20" name="Arc 19"/>
          <p:cNvSpPr/>
          <p:nvPr/>
        </p:nvSpPr>
        <p:spPr>
          <a:xfrm rot="14443521">
            <a:off x="80963" y="1343025"/>
            <a:ext cx="2952750" cy="2952750"/>
          </a:xfrm>
          <a:prstGeom prst="arc">
            <a:avLst>
              <a:gd name="adj1" fmla="val 4014324"/>
              <a:gd name="adj2" fmla="val 7605662"/>
            </a:avLst>
          </a:prstGeom>
          <a:noFill/>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 name="Arc 20"/>
          <p:cNvSpPr/>
          <p:nvPr/>
        </p:nvSpPr>
        <p:spPr>
          <a:xfrm>
            <a:off x="1851025" y="1384300"/>
            <a:ext cx="2951163" cy="2951163"/>
          </a:xfrm>
          <a:prstGeom prst="arc">
            <a:avLst>
              <a:gd name="adj1" fmla="val 4014324"/>
              <a:gd name="adj2" fmla="val 7605662"/>
            </a:avLst>
          </a:prstGeom>
          <a:noFill/>
          <a:ln w="381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nvGrpSpPr>
          <p:cNvPr id="4" name="Groupe 17"/>
          <p:cNvGrpSpPr/>
          <p:nvPr/>
        </p:nvGrpSpPr>
        <p:grpSpPr>
          <a:xfrm>
            <a:off x="861170" y="2257864"/>
            <a:ext cx="2723332" cy="2484797"/>
            <a:chOff x="5031525" y="2068416"/>
            <a:chExt cx="2601961" cy="2422200"/>
          </a:xfrm>
          <a:solidFill>
            <a:schemeClr val="accent5">
              <a:lumMod val="50000"/>
            </a:schemeClr>
          </a:solidFill>
          <a:effectLst/>
        </p:grpSpPr>
        <p:sp>
          <p:nvSpPr>
            <p:cNvPr id="23" name="Arc 22"/>
            <p:cNvSpPr/>
            <p:nvPr/>
          </p:nvSpPr>
          <p:spPr>
            <a:xfrm rot="13508084">
              <a:off x="5742216" y="2591967"/>
              <a:ext cx="2414821" cy="1367719"/>
            </a:xfrm>
            <a:prstGeom prst="arc">
              <a:avLst>
                <a:gd name="adj1" fmla="val 15701635"/>
                <a:gd name="adj2" fmla="val 20516541"/>
              </a:avLst>
            </a:prstGeom>
            <a:grp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Arc 23"/>
            <p:cNvSpPr/>
            <p:nvPr/>
          </p:nvSpPr>
          <p:spPr>
            <a:xfrm rot="20919035">
              <a:off x="5031525" y="2734980"/>
              <a:ext cx="2430597" cy="1187626"/>
            </a:xfrm>
            <a:prstGeom prst="arc">
              <a:avLst>
                <a:gd name="adj1" fmla="val 15479932"/>
                <a:gd name="adj2" fmla="val 20395081"/>
              </a:avLst>
            </a:prstGeom>
            <a:grp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Arc 24"/>
            <p:cNvSpPr/>
            <p:nvPr/>
          </p:nvSpPr>
          <p:spPr>
            <a:xfrm rot="8091916" flipH="1">
              <a:off x="4934530" y="2621112"/>
              <a:ext cx="2388755" cy="1350253"/>
            </a:xfrm>
            <a:prstGeom prst="arc">
              <a:avLst>
                <a:gd name="adj1" fmla="val 15735312"/>
                <a:gd name="adj2" fmla="val 20565636"/>
              </a:avLst>
            </a:prstGeom>
            <a:grpFill/>
            <a:ln w="254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grpSp>
      <p:sp>
        <p:nvSpPr>
          <p:cNvPr id="15371" name="Rectangle 10"/>
          <p:cNvSpPr>
            <a:spLocks noChangeArrowheads="1"/>
          </p:cNvSpPr>
          <p:nvPr/>
        </p:nvSpPr>
        <p:spPr bwMode="auto">
          <a:xfrm>
            <a:off x="1920875" y="3116263"/>
            <a:ext cx="1133475" cy="307975"/>
          </a:xfrm>
          <a:prstGeom prst="rect">
            <a:avLst/>
          </a:prstGeom>
          <a:noFill/>
          <a:ln w="9525">
            <a:noFill/>
            <a:miter lim="800000"/>
            <a:headEnd/>
            <a:tailEnd/>
          </a:ln>
        </p:spPr>
        <p:txBody>
          <a:bodyPr>
            <a:spAutoFit/>
          </a:bodyPr>
          <a:lstStyle/>
          <a:p>
            <a:pPr algn="ctr"/>
            <a:r>
              <a:rPr lang="fr-FR" sz="1400" b="1">
                <a:solidFill>
                  <a:srgbClr val="FF0000"/>
                </a:solidFill>
              </a:rPr>
              <a:t>DURABLE</a:t>
            </a:r>
            <a:endParaRPr lang="fr-FR" sz="1400">
              <a:solidFill>
                <a:srgbClr val="FF0000"/>
              </a:solidFill>
            </a:endParaRPr>
          </a:p>
        </p:txBody>
      </p:sp>
      <p:sp>
        <p:nvSpPr>
          <p:cNvPr id="26" name="Arc 25"/>
          <p:cNvSpPr/>
          <p:nvPr/>
        </p:nvSpPr>
        <p:spPr>
          <a:xfrm>
            <a:off x="955675" y="2887663"/>
            <a:ext cx="2951163" cy="2951162"/>
          </a:xfrm>
          <a:prstGeom prst="arc">
            <a:avLst>
              <a:gd name="adj1" fmla="val 17605853"/>
              <a:gd name="adj2" fmla="val 21275629"/>
            </a:avLst>
          </a:prstGeom>
          <a:noFill/>
          <a:ln w="381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373" name="Rectangle 26"/>
          <p:cNvSpPr>
            <a:spLocks noChangeArrowheads="1"/>
          </p:cNvSpPr>
          <p:nvPr/>
        </p:nvSpPr>
        <p:spPr bwMode="auto">
          <a:xfrm>
            <a:off x="2941638" y="1466850"/>
            <a:ext cx="1039812" cy="738188"/>
          </a:xfrm>
          <a:prstGeom prst="rect">
            <a:avLst/>
          </a:prstGeom>
          <a:noFill/>
          <a:ln w="9525">
            <a:noFill/>
            <a:miter lim="800000"/>
            <a:headEnd/>
            <a:tailEnd/>
          </a:ln>
        </p:spPr>
        <p:txBody>
          <a:bodyPr wrap="none">
            <a:spAutoFit/>
          </a:bodyPr>
          <a:lstStyle/>
          <a:p>
            <a:pPr algn="ctr"/>
            <a:r>
              <a:rPr lang="fr-FR" sz="1400" i="1"/>
              <a:t>Production</a:t>
            </a:r>
          </a:p>
          <a:p>
            <a:pPr algn="ctr"/>
            <a:r>
              <a:rPr lang="fr-FR" sz="1400" i="1"/>
              <a:t>Innovation</a:t>
            </a:r>
          </a:p>
          <a:p>
            <a:pPr algn="ctr"/>
            <a:r>
              <a:rPr lang="fr-FR" sz="1400" i="1"/>
              <a:t>Recherche</a:t>
            </a:r>
          </a:p>
        </p:txBody>
      </p:sp>
      <p:sp>
        <p:nvSpPr>
          <p:cNvPr id="15374" name="Rectangle 27"/>
          <p:cNvSpPr>
            <a:spLocks noChangeArrowheads="1"/>
          </p:cNvSpPr>
          <p:nvPr/>
        </p:nvSpPr>
        <p:spPr bwMode="auto">
          <a:xfrm>
            <a:off x="1524000" y="4730750"/>
            <a:ext cx="1952625" cy="738188"/>
          </a:xfrm>
          <a:prstGeom prst="rect">
            <a:avLst/>
          </a:prstGeom>
          <a:noFill/>
          <a:ln w="9525">
            <a:noFill/>
            <a:miter lim="800000"/>
            <a:headEnd/>
            <a:tailEnd/>
          </a:ln>
        </p:spPr>
        <p:txBody>
          <a:bodyPr wrap="none">
            <a:spAutoFit/>
          </a:bodyPr>
          <a:lstStyle/>
          <a:p>
            <a:pPr algn="ctr"/>
            <a:r>
              <a:rPr lang="fr-FR" sz="1400" i="1"/>
              <a:t>Changement climatique</a:t>
            </a:r>
          </a:p>
          <a:p>
            <a:pPr algn="ctr"/>
            <a:r>
              <a:rPr lang="fr-FR" sz="1400" i="1"/>
              <a:t>Ressources</a:t>
            </a:r>
          </a:p>
          <a:p>
            <a:pPr algn="ctr"/>
            <a:r>
              <a:rPr lang="fr-FR" sz="1400" i="1"/>
              <a:t>environnementales</a:t>
            </a:r>
          </a:p>
        </p:txBody>
      </p:sp>
      <p:sp>
        <p:nvSpPr>
          <p:cNvPr id="29" name="Arc 28"/>
          <p:cNvSpPr/>
          <p:nvPr/>
        </p:nvSpPr>
        <p:spPr>
          <a:xfrm rot="14443521">
            <a:off x="1869282" y="1375569"/>
            <a:ext cx="2951162" cy="2952750"/>
          </a:xfrm>
          <a:prstGeom prst="arc">
            <a:avLst>
              <a:gd name="adj1" fmla="val 17605853"/>
              <a:gd name="adj2" fmla="val 21275629"/>
            </a:avLst>
          </a:prstGeom>
          <a:noFill/>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376" name="ZoneTexte 1"/>
          <p:cNvSpPr txBox="1">
            <a:spLocks noChangeArrowheads="1"/>
          </p:cNvSpPr>
          <p:nvPr/>
        </p:nvSpPr>
        <p:spPr bwMode="auto">
          <a:xfrm>
            <a:off x="4249738" y="315913"/>
            <a:ext cx="4894262" cy="1323975"/>
          </a:xfrm>
          <a:prstGeom prst="rect">
            <a:avLst/>
          </a:prstGeom>
          <a:noFill/>
          <a:ln w="9525">
            <a:noFill/>
            <a:miter lim="800000"/>
            <a:headEnd/>
            <a:tailEnd/>
          </a:ln>
        </p:spPr>
        <p:txBody>
          <a:bodyPr>
            <a:spAutoFit/>
          </a:bodyPr>
          <a:lstStyle/>
          <a:p>
            <a:pPr algn="ctr"/>
            <a:r>
              <a:rPr lang="fr-FR" sz="2000" b="1">
                <a:latin typeface="Calibri" pitchFamily="34" charset="0"/>
              </a:rPr>
              <a:t>Une nécessité de répondre aux problèmes posés par nos sociétés par des systèmes techniques s’inscrivant dans le développement durable </a:t>
            </a:r>
          </a:p>
        </p:txBody>
      </p:sp>
      <p:sp>
        <p:nvSpPr>
          <p:cNvPr id="33" name="Flèche courbée vers la gauche 32"/>
          <p:cNvSpPr/>
          <p:nvPr/>
        </p:nvSpPr>
        <p:spPr>
          <a:xfrm rot="16200000" flipH="1">
            <a:off x="5110956" y="3418682"/>
            <a:ext cx="1133475" cy="3392488"/>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15379" name="ZoneTexte 10"/>
          <p:cNvSpPr txBox="1">
            <a:spLocks noChangeArrowheads="1"/>
          </p:cNvSpPr>
          <p:nvPr/>
        </p:nvSpPr>
        <p:spPr bwMode="auto">
          <a:xfrm>
            <a:off x="2636838" y="5732463"/>
            <a:ext cx="6507162" cy="1016000"/>
          </a:xfrm>
          <a:prstGeom prst="rect">
            <a:avLst/>
          </a:prstGeom>
          <a:noFill/>
          <a:ln w="9525">
            <a:noFill/>
            <a:miter lim="800000"/>
            <a:headEnd/>
            <a:tailEnd/>
          </a:ln>
        </p:spPr>
        <p:txBody>
          <a:bodyPr>
            <a:spAutoFit/>
          </a:bodyPr>
          <a:lstStyle/>
          <a:p>
            <a:pPr algn="ctr"/>
            <a:r>
              <a:rPr lang="fr-FR" sz="2000" b="1">
                <a:latin typeface="Calibri" pitchFamily="34" charset="0"/>
              </a:rPr>
              <a:t>Les solutions pertinentes passent par une conception simultanée et pluritechnologique « MEI »</a:t>
            </a:r>
          </a:p>
          <a:p>
            <a:pPr algn="ctr"/>
            <a:r>
              <a:rPr lang="fr-FR" sz="2000" b="1">
                <a:latin typeface="Calibri" pitchFamily="34" charset="0"/>
              </a:rPr>
              <a:t> des produits et ouvrages</a:t>
            </a:r>
          </a:p>
        </p:txBody>
      </p:sp>
      <p:grpSp>
        <p:nvGrpSpPr>
          <p:cNvPr id="5" name="Groupe 50"/>
          <p:cNvGrpSpPr>
            <a:grpSpLocks/>
          </p:cNvGrpSpPr>
          <p:nvPr/>
        </p:nvGrpSpPr>
        <p:grpSpPr bwMode="auto">
          <a:xfrm>
            <a:off x="2033588" y="2973388"/>
            <a:ext cx="3746500" cy="2495550"/>
            <a:chOff x="3284678" y="2963829"/>
            <a:chExt cx="3747551" cy="2495427"/>
          </a:xfrm>
        </p:grpSpPr>
        <p:grpSp>
          <p:nvGrpSpPr>
            <p:cNvPr id="15381" name="Groupe 9"/>
            <p:cNvGrpSpPr>
              <a:grpSpLocks/>
            </p:cNvGrpSpPr>
            <p:nvPr/>
          </p:nvGrpSpPr>
          <p:grpSpPr bwMode="auto">
            <a:xfrm rot="1125194">
              <a:off x="3284678" y="2963829"/>
              <a:ext cx="3747551" cy="2495427"/>
              <a:chOff x="8022461" y="4219516"/>
              <a:chExt cx="3747551" cy="2495427"/>
            </a:xfrm>
          </p:grpSpPr>
          <p:sp>
            <p:nvSpPr>
              <p:cNvPr id="36" name="Ellipse 35"/>
              <p:cNvSpPr/>
              <p:nvPr/>
            </p:nvSpPr>
            <p:spPr>
              <a:xfrm>
                <a:off x="8248729" y="4580205"/>
                <a:ext cx="1461668" cy="1461668"/>
              </a:xfrm>
              <a:prstGeom prst="ellipse">
                <a:avLst/>
              </a:prstGeom>
              <a:solidFill>
                <a:schemeClr val="bg1">
                  <a:alpha val="20000"/>
                </a:schemeClr>
              </a:solidFill>
              <a:ln>
                <a:noFill/>
              </a:ln>
              <a:scene3d>
                <a:camera prst="orthographicFront"/>
                <a:lightRig rig="threePt" dir="t"/>
              </a:scene3d>
              <a:sp3d>
                <a:bevelT w="889000" h="381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86" name="Picture 2" descr="C:\Users\Administrateur\Documents\My Dropbox\03-Développements\STI2D\Illustrations\loupe.png"/>
              <p:cNvPicPr>
                <a:picLocks noChangeAspect="1" noChangeArrowheads="1"/>
              </p:cNvPicPr>
              <p:nvPr/>
            </p:nvPicPr>
            <p:blipFill>
              <a:blip r:embed="rId8"/>
              <a:srcRect/>
              <a:stretch>
                <a:fillRect/>
              </a:stretch>
            </p:blipFill>
            <p:spPr bwMode="auto">
              <a:xfrm rot="-717883">
                <a:off x="8022461" y="4219516"/>
                <a:ext cx="3747551" cy="2495427"/>
              </a:xfrm>
              <a:prstGeom prst="rect">
                <a:avLst/>
              </a:prstGeom>
              <a:noFill/>
              <a:ln w="9525">
                <a:noFill/>
                <a:miter lim="800000"/>
                <a:headEnd/>
                <a:tailEnd/>
              </a:ln>
            </p:spPr>
          </p:pic>
        </p:grpSp>
        <p:sp>
          <p:nvSpPr>
            <p:cNvPr id="15382" name="ZoneTexte 34"/>
            <p:cNvSpPr txBox="1">
              <a:spLocks noChangeArrowheads="1"/>
            </p:cNvSpPr>
            <p:nvPr/>
          </p:nvSpPr>
          <p:spPr bwMode="auto">
            <a:xfrm rot="1925257">
              <a:off x="5460901" y="4593102"/>
              <a:ext cx="948690" cy="400110"/>
            </a:xfrm>
            <a:prstGeom prst="rect">
              <a:avLst/>
            </a:prstGeom>
            <a:noFill/>
            <a:ln w="9525">
              <a:noFill/>
              <a:miter lim="800000"/>
              <a:headEnd/>
              <a:tailEnd/>
            </a:ln>
          </p:spPr>
          <p:txBody>
            <a:bodyPr>
              <a:spAutoFit/>
            </a:bodyPr>
            <a:lstStyle/>
            <a:p>
              <a:r>
                <a:rPr lang="fr-FR" sz="2000" b="1" i="1">
                  <a:solidFill>
                    <a:schemeClr val="bg1"/>
                  </a:solidFill>
                </a:rPr>
                <a:t>STI2D</a:t>
              </a:r>
            </a:p>
          </p:txBody>
        </p:sp>
      </p:grpSp>
      <p:graphicFrame>
        <p:nvGraphicFramePr>
          <p:cNvPr id="31" name="Diagramme 30"/>
          <p:cNvGraphicFramePr/>
          <p:nvPr/>
        </p:nvGraphicFramePr>
        <p:xfrm>
          <a:off x="5191959" y="1368436"/>
          <a:ext cx="3607657" cy="31798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wipe(left)">
                                      <p:cBhvr>
                                        <p:cTn id="7" dur="500"/>
                                        <p:tgtEl>
                                          <p:spTgt spid="153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379"/>
                                        </p:tgtEl>
                                        <p:attrNameLst>
                                          <p:attrName>style.visibility</p:attrName>
                                        </p:attrNameLst>
                                      </p:cBhvr>
                                      <p:to>
                                        <p:strVal val="visible"/>
                                      </p:to>
                                    </p:set>
                                    <p:anim calcmode="lin" valueType="num">
                                      <p:cBhvr>
                                        <p:cTn id="20" dur="500" fill="hold"/>
                                        <p:tgtEl>
                                          <p:spTgt spid="15379"/>
                                        </p:tgtEl>
                                        <p:attrNameLst>
                                          <p:attrName>ppt_w</p:attrName>
                                        </p:attrNameLst>
                                      </p:cBhvr>
                                      <p:tavLst>
                                        <p:tav tm="0">
                                          <p:val>
                                            <p:fltVal val="0"/>
                                          </p:val>
                                        </p:tav>
                                        <p:tav tm="100000">
                                          <p:val>
                                            <p:strVal val="#ppt_w"/>
                                          </p:val>
                                        </p:tav>
                                      </p:tavLst>
                                    </p:anim>
                                    <p:anim calcmode="lin" valueType="num">
                                      <p:cBhvr>
                                        <p:cTn id="21" dur="500" fill="hold"/>
                                        <p:tgtEl>
                                          <p:spTgt spid="153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p:bldP spid="33" grpId="0" animBg="1"/>
      <p:bldP spid="15379" grpId="0"/>
      <p:bldGraphic spid="3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846039"/>
            <a:ext cx="2025949" cy="193868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3808" name="ZoneTexte 29"/>
          <p:cNvSpPr txBox="1">
            <a:spLocks noChangeArrowheads="1"/>
          </p:cNvSpPr>
          <p:nvPr/>
        </p:nvSpPr>
        <p:spPr bwMode="auto">
          <a:xfrm>
            <a:off x="606425" y="30163"/>
            <a:ext cx="8499475" cy="461962"/>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3. Etude du comportement des pales</a:t>
            </a:r>
          </a:p>
        </p:txBody>
      </p:sp>
      <p:sp>
        <p:nvSpPr>
          <p:cNvPr id="33809" name="ZoneTexte 13"/>
          <p:cNvSpPr txBox="1">
            <a:spLocks noChangeArrowheads="1"/>
          </p:cNvSpPr>
          <p:nvPr/>
        </p:nvSpPr>
        <p:spPr bwMode="auto">
          <a:xfrm>
            <a:off x="3606800" y="2351088"/>
            <a:ext cx="5308600" cy="641350"/>
          </a:xfrm>
          <a:prstGeom prst="rect">
            <a:avLst/>
          </a:prstGeom>
          <a:noFill/>
          <a:ln w="9525">
            <a:noFill/>
            <a:miter lim="800000"/>
            <a:headEnd/>
            <a:tailEnd/>
          </a:ln>
        </p:spPr>
        <p:txBody>
          <a:bodyPr>
            <a:spAutoFit/>
          </a:bodyPr>
          <a:lstStyle/>
          <a:p>
            <a:r>
              <a:rPr lang="fr-FR">
                <a:latin typeface="Calibri" pitchFamily="34" charset="0"/>
              </a:rPr>
              <a:t>Caractériser des systèmes privilégiant un usage raisonné du point de vue du développement durable</a:t>
            </a:r>
          </a:p>
        </p:txBody>
      </p:sp>
      <p:sp>
        <p:nvSpPr>
          <p:cNvPr id="33810" name="ZoneTexte 14"/>
          <p:cNvSpPr txBox="1">
            <a:spLocks noChangeArrowheads="1"/>
          </p:cNvSpPr>
          <p:nvPr/>
        </p:nvSpPr>
        <p:spPr bwMode="auto">
          <a:xfrm>
            <a:off x="3492500" y="3022600"/>
            <a:ext cx="5040313" cy="915988"/>
          </a:xfrm>
          <a:prstGeom prst="rect">
            <a:avLst/>
          </a:prstGeom>
          <a:noFill/>
          <a:ln w="9525">
            <a:noFill/>
            <a:miter lim="800000"/>
            <a:headEnd/>
            <a:tailEnd/>
          </a:ln>
        </p:spPr>
        <p:txBody>
          <a:bodyPr>
            <a:spAutoFit/>
          </a:bodyPr>
          <a:lstStyle/>
          <a:p>
            <a:r>
              <a:rPr lang="fr-FR">
                <a:latin typeface="Calibri" pitchFamily="34" charset="0"/>
              </a:rPr>
              <a:t>Identifier les éléments permettant la limitation de l’impact environnemental d’un système et de ses constituants</a:t>
            </a:r>
          </a:p>
        </p:txBody>
      </p:sp>
      <p:sp>
        <p:nvSpPr>
          <p:cNvPr id="33811" name="ZoneTexte 18"/>
          <p:cNvSpPr txBox="1">
            <a:spLocks noChangeArrowheads="1"/>
          </p:cNvSpPr>
          <p:nvPr/>
        </p:nvSpPr>
        <p:spPr bwMode="auto">
          <a:xfrm>
            <a:off x="3276600" y="3789363"/>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33812" name="ZoneTexte 19"/>
          <p:cNvSpPr txBox="1">
            <a:spLocks noChangeArrowheads="1"/>
          </p:cNvSpPr>
          <p:nvPr/>
        </p:nvSpPr>
        <p:spPr bwMode="auto">
          <a:xfrm>
            <a:off x="2851150" y="4467225"/>
            <a:ext cx="5734050" cy="641350"/>
          </a:xfrm>
          <a:prstGeom prst="rect">
            <a:avLst/>
          </a:prstGeom>
          <a:noFill/>
          <a:ln w="9525">
            <a:noFill/>
            <a:miter lim="800000"/>
            <a:headEnd/>
            <a:tailEnd/>
          </a:ln>
        </p:spPr>
        <p:txBody>
          <a:bodyPr>
            <a:spAutoFit/>
          </a:bodyPr>
          <a:lstStyle/>
          <a:p>
            <a:r>
              <a:rPr lang="fr-FR">
                <a:latin typeface="Calibri" pitchFamily="34" charset="0"/>
              </a:rPr>
              <a:t>Décoder l’organisation fonctionnelle, structurelle et logicielle d’un système </a:t>
            </a:r>
          </a:p>
        </p:txBody>
      </p:sp>
      <p:sp>
        <p:nvSpPr>
          <p:cNvPr id="26" name="ZoneTexte 20"/>
          <p:cNvSpPr txBox="1">
            <a:spLocks noChangeArrowheads="1"/>
          </p:cNvSpPr>
          <p:nvPr/>
        </p:nvSpPr>
        <p:spPr bwMode="auto">
          <a:xfrm>
            <a:off x="2374900" y="5140325"/>
            <a:ext cx="58293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Utiliser un modèle de comportement pour prédire un fonctionnement ou valider une performance </a:t>
            </a:r>
          </a:p>
        </p:txBody>
      </p:sp>
      <p:sp>
        <p:nvSpPr>
          <p:cNvPr id="33814" name="ZoneTexte 21"/>
          <p:cNvSpPr txBox="1">
            <a:spLocks noChangeArrowheads="1"/>
          </p:cNvSpPr>
          <p:nvPr/>
        </p:nvSpPr>
        <p:spPr bwMode="auto">
          <a:xfrm>
            <a:off x="1390650" y="5949950"/>
            <a:ext cx="6223000" cy="641350"/>
          </a:xfrm>
          <a:prstGeom prst="rect">
            <a:avLst/>
          </a:prstGeom>
          <a:noFill/>
          <a:ln w="9525">
            <a:noFill/>
            <a:miter lim="800000"/>
            <a:headEnd/>
            <a:tailEnd/>
          </a:ln>
        </p:spPr>
        <p:txBody>
          <a:bodyPr>
            <a:spAutoFit/>
          </a:bodyPr>
          <a:lstStyle/>
          <a:p>
            <a:r>
              <a:rPr lang="fr-FR">
                <a:latin typeface="Calibri" pitchFamily="34" charset="0"/>
              </a:rPr>
              <a:t>Communiquer une idée, un principe ou une solution technique, un projet, y compris en langue étrangère </a:t>
            </a:r>
          </a:p>
        </p:txBody>
      </p:sp>
      <p:sp>
        <p:nvSpPr>
          <p:cNvPr id="21" name="ZoneTexte 29"/>
          <p:cNvSpPr txBox="1">
            <a:spLocks noChangeArrowheads="1"/>
          </p:cNvSpPr>
          <p:nvPr/>
        </p:nvSpPr>
        <p:spPr bwMode="auto">
          <a:xfrm>
            <a:off x="3708400" y="530225"/>
            <a:ext cx="4679950" cy="769938"/>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Objectifs : </a:t>
            </a:r>
            <a:r>
              <a:rPr lang="fr-FR" sz="2000" dirty="0">
                <a:solidFill>
                  <a:srgbClr val="002060"/>
                </a:solidFill>
                <a:latin typeface="Calibri" pitchFamily="34" charset="0"/>
              </a:rPr>
              <a:t>Caractériser le comportement des pales de l’éolienne </a:t>
            </a:r>
            <a:r>
              <a:rPr lang="fr-FR" sz="2000" dirty="0" smtClean="0">
                <a:solidFill>
                  <a:srgbClr val="002060"/>
                </a:solidFill>
                <a:latin typeface="Calibri" pitchFamily="34" charset="0"/>
              </a:rPr>
              <a:t>didactisée, </a:t>
            </a:r>
            <a:endParaRPr lang="fr-FR" sz="2400" dirty="0">
              <a:solidFill>
                <a:srgbClr val="002060"/>
              </a:solidFill>
              <a:latin typeface="Calibri" pitchFamily="34" charset="0"/>
            </a:endParaRPr>
          </a:p>
        </p:txBody>
      </p:sp>
      <p:sp>
        <p:nvSpPr>
          <p:cNvPr id="29" name="ZoneTexte 29"/>
          <p:cNvSpPr txBox="1">
            <a:spLocks noChangeArrowheads="1"/>
          </p:cNvSpPr>
          <p:nvPr/>
        </p:nvSpPr>
        <p:spPr bwMode="auto">
          <a:xfrm>
            <a:off x="3708400" y="1557338"/>
            <a:ext cx="4679950" cy="768350"/>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p:cNvSpPr/>
          <p:nvPr/>
        </p:nvSpPr>
        <p:spPr>
          <a:xfrm>
            <a:off x="5651500" y="2473762"/>
            <a:ext cx="2736850" cy="1387038"/>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Flèche droite 31"/>
          <p:cNvSpPr/>
          <p:nvPr/>
        </p:nvSpPr>
        <p:spPr>
          <a:xfrm rot="19805985">
            <a:off x="63500" y="3490913"/>
            <a:ext cx="4176713" cy="358775"/>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819"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3. Etude du comportement des pales</a:t>
            </a:r>
          </a:p>
        </p:txBody>
      </p:sp>
      <p:pic>
        <p:nvPicPr>
          <p:cNvPr id="34820" name="Image 20"/>
          <p:cNvPicPr>
            <a:picLocks noChangeAspect="1" noChangeArrowheads="1"/>
          </p:cNvPicPr>
          <p:nvPr/>
        </p:nvPicPr>
        <p:blipFill>
          <a:blip r:embed="rId2"/>
          <a:srcRect/>
          <a:stretch>
            <a:fillRect/>
          </a:stretch>
        </p:blipFill>
        <p:spPr bwMode="auto">
          <a:xfrm>
            <a:off x="755650" y="4437063"/>
            <a:ext cx="1655763" cy="1998662"/>
          </a:xfrm>
          <a:prstGeom prst="rect">
            <a:avLst/>
          </a:prstGeom>
          <a:noFill/>
          <a:ln w="9525">
            <a:noFill/>
            <a:miter lim="800000"/>
            <a:headEnd/>
            <a:tailEnd/>
          </a:ln>
        </p:spPr>
      </p:pic>
      <p:sp>
        <p:nvSpPr>
          <p:cNvPr id="28" name="ZoneTexte 27"/>
          <p:cNvSpPr txBox="1"/>
          <p:nvPr/>
        </p:nvSpPr>
        <p:spPr>
          <a:xfrm>
            <a:off x="2484438" y="5732463"/>
            <a:ext cx="3167062" cy="369887"/>
          </a:xfrm>
          <a:prstGeom prst="rect">
            <a:avLst/>
          </a:prstGeom>
          <a:noFill/>
        </p:spPr>
        <p:txBody>
          <a:bodyPr>
            <a:spAutoFit/>
          </a:bodyPr>
          <a:lstStyle/>
          <a:p>
            <a:pPr>
              <a:defRPr/>
            </a:pPr>
            <a:r>
              <a:rPr lang="fr-FR" dirty="0">
                <a:latin typeface="+mn-lt"/>
              </a:rPr>
              <a:t>Manipulations sur maquette</a:t>
            </a:r>
          </a:p>
        </p:txBody>
      </p:sp>
      <p:pic>
        <p:nvPicPr>
          <p:cNvPr id="34822" name="Picture 2" descr="Afficher des images similaires"/>
          <p:cNvPicPr>
            <a:picLocks noChangeAspect="1" noChangeArrowheads="1"/>
          </p:cNvPicPr>
          <p:nvPr/>
        </p:nvPicPr>
        <p:blipFill>
          <a:blip r:embed="rId3"/>
          <a:srcRect/>
          <a:stretch>
            <a:fillRect/>
          </a:stretch>
        </p:blipFill>
        <p:spPr bwMode="auto">
          <a:xfrm>
            <a:off x="107076875" y="-26008013"/>
            <a:ext cx="914400" cy="914400"/>
          </a:xfrm>
          <a:prstGeom prst="rect">
            <a:avLst/>
          </a:prstGeom>
          <a:noFill/>
          <a:ln w="9525">
            <a:noFill/>
            <a:miter lim="800000"/>
            <a:headEnd/>
            <a:tailEnd/>
          </a:ln>
        </p:spPr>
      </p:pic>
      <p:pic>
        <p:nvPicPr>
          <p:cNvPr id="34823" name="Picture 4" descr="Afficher des images similaires"/>
          <p:cNvPicPr>
            <a:picLocks noChangeAspect="1" noChangeArrowheads="1"/>
          </p:cNvPicPr>
          <p:nvPr/>
        </p:nvPicPr>
        <p:blipFill>
          <a:blip r:embed="rId3"/>
          <a:srcRect/>
          <a:stretch>
            <a:fillRect/>
          </a:stretch>
        </p:blipFill>
        <p:spPr bwMode="auto">
          <a:xfrm>
            <a:off x="107076875" y="-26008013"/>
            <a:ext cx="914400" cy="914400"/>
          </a:xfrm>
          <a:prstGeom prst="rect">
            <a:avLst/>
          </a:prstGeom>
          <a:noFill/>
          <a:ln w="9525">
            <a:noFill/>
            <a:miter lim="800000"/>
            <a:headEnd/>
            <a:tailEnd/>
          </a:ln>
        </p:spPr>
      </p:pic>
      <p:pic>
        <p:nvPicPr>
          <p:cNvPr id="34824" name="Picture 6" descr="Afficher des images similaires"/>
          <p:cNvPicPr>
            <a:picLocks noChangeAspect="1" noChangeArrowheads="1"/>
          </p:cNvPicPr>
          <p:nvPr/>
        </p:nvPicPr>
        <p:blipFill>
          <a:blip r:embed="rId3"/>
          <a:srcRect/>
          <a:stretch>
            <a:fillRect/>
          </a:stretch>
        </p:blipFill>
        <p:spPr bwMode="auto">
          <a:xfrm>
            <a:off x="107076875" y="-26008013"/>
            <a:ext cx="914400" cy="914400"/>
          </a:xfrm>
          <a:prstGeom prst="rect">
            <a:avLst/>
          </a:prstGeom>
          <a:noFill/>
          <a:ln w="9525">
            <a:noFill/>
            <a:miter lim="800000"/>
            <a:headEnd/>
            <a:tailEnd/>
          </a:ln>
        </p:spPr>
      </p:pic>
      <p:pic>
        <p:nvPicPr>
          <p:cNvPr id="19463" name="Picture 7"/>
          <p:cNvPicPr>
            <a:picLocks noChangeAspect="1" noChangeArrowheads="1"/>
          </p:cNvPicPr>
          <p:nvPr/>
        </p:nvPicPr>
        <p:blipFill>
          <a:blip r:embed="rId4"/>
          <a:srcRect/>
          <a:stretch>
            <a:fillRect/>
          </a:stretch>
        </p:blipFill>
        <p:spPr bwMode="auto">
          <a:xfrm>
            <a:off x="2484438" y="3573463"/>
            <a:ext cx="1727200" cy="1177925"/>
          </a:xfrm>
          <a:prstGeom prst="rect">
            <a:avLst/>
          </a:prstGeom>
          <a:noFill/>
          <a:ln w="9525">
            <a:noFill/>
            <a:miter lim="800000"/>
            <a:headEnd/>
            <a:tailEnd/>
          </a:ln>
        </p:spPr>
      </p:pic>
      <p:sp>
        <p:nvSpPr>
          <p:cNvPr id="29" name="ZoneTexte 28"/>
          <p:cNvSpPr txBox="1"/>
          <p:nvPr/>
        </p:nvSpPr>
        <p:spPr>
          <a:xfrm>
            <a:off x="4284663" y="4221163"/>
            <a:ext cx="4608512" cy="646112"/>
          </a:xfrm>
          <a:prstGeom prst="rect">
            <a:avLst/>
          </a:prstGeom>
          <a:noFill/>
        </p:spPr>
        <p:txBody>
          <a:bodyPr>
            <a:spAutoFit/>
          </a:bodyPr>
          <a:lstStyle/>
          <a:p>
            <a:pPr>
              <a:defRPr/>
            </a:pPr>
            <a:r>
              <a:rPr lang="fr-FR" dirty="0">
                <a:latin typeface="+mn-lt"/>
              </a:rPr>
              <a:t>Manipulations sur maquette numérique, identification des paramètres influents</a:t>
            </a:r>
          </a:p>
        </p:txBody>
      </p:sp>
      <p:pic>
        <p:nvPicPr>
          <p:cNvPr id="30" name="Picture 5" descr="C:\Program Files\Microsoft Office\MEDIA\CAGCAT10\j0301252.wmf"/>
          <p:cNvPicPr>
            <a:picLocks noChangeAspect="1" noChangeArrowheads="1"/>
          </p:cNvPicPr>
          <p:nvPr/>
        </p:nvPicPr>
        <p:blipFill>
          <a:blip r:embed="rId5"/>
          <a:srcRect/>
          <a:stretch>
            <a:fillRect/>
          </a:stretch>
        </p:blipFill>
        <p:spPr bwMode="auto">
          <a:xfrm>
            <a:off x="4067175" y="2636838"/>
            <a:ext cx="1296988" cy="1223962"/>
          </a:xfrm>
          <a:prstGeom prst="rect">
            <a:avLst/>
          </a:prstGeom>
          <a:noFill/>
          <a:ln w="9525">
            <a:noFill/>
            <a:miter lim="800000"/>
            <a:headEnd/>
            <a:tailEnd/>
          </a:ln>
        </p:spPr>
      </p:pic>
      <p:sp>
        <p:nvSpPr>
          <p:cNvPr id="31" name="ZoneTexte 30"/>
          <p:cNvSpPr txBox="1"/>
          <p:nvPr/>
        </p:nvSpPr>
        <p:spPr>
          <a:xfrm>
            <a:off x="5435600" y="3213100"/>
            <a:ext cx="2952750" cy="646113"/>
          </a:xfrm>
          <a:prstGeom prst="rect">
            <a:avLst/>
          </a:prstGeom>
          <a:noFill/>
        </p:spPr>
        <p:txBody>
          <a:bodyPr>
            <a:spAutoFit/>
          </a:bodyPr>
          <a:lstStyle/>
          <a:p>
            <a:pPr>
              <a:defRPr/>
            </a:pPr>
            <a:r>
              <a:rPr lang="fr-FR" dirty="0">
                <a:latin typeface="+mn-lt"/>
              </a:rPr>
              <a:t>Modélisation structure, formes et résistance</a:t>
            </a:r>
          </a:p>
        </p:txBody>
      </p:sp>
      <p:sp>
        <p:nvSpPr>
          <p:cNvPr id="15" name="ZoneTexte 29"/>
          <p:cNvSpPr txBox="1">
            <a:spLocks noChangeArrowheads="1"/>
          </p:cNvSpPr>
          <p:nvPr/>
        </p:nvSpPr>
        <p:spPr bwMode="auto">
          <a:xfrm>
            <a:off x="3708400" y="765175"/>
            <a:ext cx="4679950" cy="768350"/>
          </a:xfrm>
          <a:prstGeom prst="rect">
            <a:avLst/>
          </a:prstGeom>
          <a:solidFill>
            <a:schemeClr val="accent3">
              <a:lumMod val="60000"/>
              <a:lumOff val="4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just">
              <a:defRPr/>
            </a:pPr>
            <a:r>
              <a:rPr lang="fr-FR" sz="2400" b="1" dirty="0">
                <a:solidFill>
                  <a:srgbClr val="002060"/>
                </a:solidFill>
                <a:latin typeface="Calibri" pitchFamily="34" charset="0"/>
              </a:rPr>
              <a:t>Objectifs : </a:t>
            </a:r>
            <a:r>
              <a:rPr lang="fr-FR" sz="2000" dirty="0">
                <a:solidFill>
                  <a:srgbClr val="002060"/>
                </a:solidFill>
                <a:latin typeface="Calibri" pitchFamily="34" charset="0"/>
              </a:rPr>
              <a:t>Caractériser le comportement des pales de l’éolienne didactisée, </a:t>
            </a:r>
            <a:endParaRPr lang="fr-FR" sz="2400" dirty="0">
              <a:solidFill>
                <a:srgbClr val="002060"/>
              </a:solidFill>
              <a:latin typeface="Calibri" pitchFamily="34" charset="0"/>
            </a:endParaRPr>
          </a:p>
        </p:txBody>
      </p:sp>
      <p:sp>
        <p:nvSpPr>
          <p:cNvPr id="16" name="ZoneTexte 29"/>
          <p:cNvSpPr txBox="1">
            <a:spLocks noChangeArrowheads="1"/>
          </p:cNvSpPr>
          <p:nvPr/>
        </p:nvSpPr>
        <p:spPr bwMode="auto">
          <a:xfrm>
            <a:off x="3708400" y="1628775"/>
            <a:ext cx="4679950" cy="769938"/>
          </a:xfrm>
          <a:prstGeom prst="rect">
            <a:avLst/>
          </a:prstGeom>
          <a:solidFill>
            <a:schemeClr val="accent3">
              <a:lumMod val="60000"/>
              <a:lumOff val="4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just">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
        <p:nvSpPr>
          <p:cNvPr id="18" name="Rectangle 17"/>
          <p:cNvSpPr/>
          <p:nvPr/>
        </p:nvSpPr>
        <p:spPr>
          <a:xfrm>
            <a:off x="5702929" y="2636838"/>
            <a:ext cx="2649893" cy="646331"/>
          </a:xfrm>
          <a:prstGeom prst="rect">
            <a:avLst/>
          </a:prstGeom>
          <a:noFill/>
        </p:spPr>
        <p:txBody>
          <a:bodyPr wrap="none" lIns="91440" tIns="45720" rIns="91440" bIns="45720">
            <a:spAutoFit/>
          </a:bodyPr>
          <a:lstStyle/>
          <a:p>
            <a:pPr algn="ctr"/>
            <a:r>
              <a:rPr lang="fr-FR"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Points du programme :</a:t>
            </a:r>
          </a:p>
          <a:p>
            <a:pPr algn="ctr"/>
            <a:r>
              <a:rPr lang="fr-FR"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2.4.1. Comportement énergétique</a:t>
            </a:r>
          </a:p>
          <a:p>
            <a:pPr algn="ctr"/>
            <a:r>
              <a:rPr lang="fr-FR" sz="1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Types de charges, caractérisation</a:t>
            </a:r>
            <a:endParaRPr lang="fr-FR"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P spid="29" grpId="0"/>
      <p:bldP spid="31"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846039"/>
            <a:ext cx="2025949" cy="193868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856"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4. Analyse des points de fonctionnement</a:t>
            </a:r>
          </a:p>
        </p:txBody>
      </p:sp>
      <p:sp>
        <p:nvSpPr>
          <p:cNvPr id="19" name="ZoneTexte 29"/>
          <p:cNvSpPr txBox="1">
            <a:spLocks noChangeArrowheads="1"/>
          </p:cNvSpPr>
          <p:nvPr/>
        </p:nvSpPr>
        <p:spPr bwMode="auto">
          <a:xfrm>
            <a:off x="3708400" y="620713"/>
            <a:ext cx="4679950" cy="1077912"/>
          </a:xfrm>
          <a:prstGeom prst="rect">
            <a:avLst/>
          </a:prstGeom>
          <a:solidFill>
            <a:schemeClr val="accent3">
              <a:lumMod val="60000"/>
              <a:lumOff val="40000"/>
            </a:schemeClr>
          </a:solidFill>
          <a:ln w="9525">
            <a:noFill/>
            <a:miter lim="800000"/>
            <a:headEnd/>
            <a:tailEnd/>
          </a:ln>
        </p:spPr>
        <p:txBody>
          <a:bodyPr>
            <a:spAutoFit/>
          </a:bodyPr>
          <a:lstStyle/>
          <a:p>
            <a:pPr>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Analyser les points de fonctionnement en fonction de la charge et des conditions de vent.</a:t>
            </a:r>
            <a:endParaRPr lang="fr-FR" sz="2400" dirty="0">
              <a:solidFill>
                <a:srgbClr val="002060"/>
              </a:solidFill>
              <a:latin typeface="Calibri" pitchFamily="34" charset="0"/>
            </a:endParaRPr>
          </a:p>
        </p:txBody>
      </p:sp>
      <p:sp>
        <p:nvSpPr>
          <p:cNvPr id="35858" name="ZoneTexte 13"/>
          <p:cNvSpPr txBox="1">
            <a:spLocks noChangeArrowheads="1"/>
          </p:cNvSpPr>
          <p:nvPr/>
        </p:nvSpPr>
        <p:spPr bwMode="auto">
          <a:xfrm>
            <a:off x="3606800" y="2351088"/>
            <a:ext cx="5308600" cy="641350"/>
          </a:xfrm>
          <a:prstGeom prst="rect">
            <a:avLst/>
          </a:prstGeom>
          <a:noFill/>
          <a:ln w="9525">
            <a:noFill/>
            <a:miter lim="800000"/>
            <a:headEnd/>
            <a:tailEnd/>
          </a:ln>
        </p:spPr>
        <p:txBody>
          <a:bodyPr>
            <a:spAutoFit/>
          </a:bodyPr>
          <a:lstStyle/>
          <a:p>
            <a:r>
              <a:rPr lang="fr-FR">
                <a:latin typeface="Calibri" pitchFamily="34" charset="0"/>
              </a:rPr>
              <a:t>Caractériser des systèmes privilégiant un usage raisonné du point de vue du développement durable</a:t>
            </a:r>
          </a:p>
        </p:txBody>
      </p:sp>
      <p:sp>
        <p:nvSpPr>
          <p:cNvPr id="35859" name="ZoneTexte 14"/>
          <p:cNvSpPr txBox="1">
            <a:spLocks noChangeArrowheads="1"/>
          </p:cNvSpPr>
          <p:nvPr/>
        </p:nvSpPr>
        <p:spPr bwMode="auto">
          <a:xfrm>
            <a:off x="3492500" y="3022600"/>
            <a:ext cx="5040313" cy="915988"/>
          </a:xfrm>
          <a:prstGeom prst="rect">
            <a:avLst/>
          </a:prstGeom>
          <a:noFill/>
          <a:ln w="9525">
            <a:noFill/>
            <a:miter lim="800000"/>
            <a:headEnd/>
            <a:tailEnd/>
          </a:ln>
        </p:spPr>
        <p:txBody>
          <a:bodyPr>
            <a:spAutoFit/>
          </a:bodyPr>
          <a:lstStyle/>
          <a:p>
            <a:r>
              <a:rPr lang="fr-FR">
                <a:latin typeface="Calibri" pitchFamily="34" charset="0"/>
              </a:rPr>
              <a:t>Identifier les éléments permettant la limitation de l’impact environnemental d’un système et de ses constituants</a:t>
            </a:r>
          </a:p>
        </p:txBody>
      </p:sp>
      <p:sp>
        <p:nvSpPr>
          <p:cNvPr id="35860" name="ZoneTexte 18"/>
          <p:cNvSpPr txBox="1">
            <a:spLocks noChangeArrowheads="1"/>
          </p:cNvSpPr>
          <p:nvPr/>
        </p:nvSpPr>
        <p:spPr bwMode="auto">
          <a:xfrm>
            <a:off x="3276600" y="3789363"/>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35861" name="ZoneTexte 19"/>
          <p:cNvSpPr txBox="1">
            <a:spLocks noChangeArrowheads="1"/>
          </p:cNvSpPr>
          <p:nvPr/>
        </p:nvSpPr>
        <p:spPr bwMode="auto">
          <a:xfrm>
            <a:off x="2851150" y="4467225"/>
            <a:ext cx="5321300" cy="641350"/>
          </a:xfrm>
          <a:prstGeom prst="rect">
            <a:avLst/>
          </a:prstGeom>
          <a:solidFill>
            <a:srgbClr val="FFC000"/>
          </a:solidFill>
          <a:ln w="9525">
            <a:noFill/>
            <a:miter lim="800000"/>
            <a:headEnd/>
            <a:tailEnd/>
          </a:ln>
        </p:spPr>
        <p:txBody>
          <a:bodyPr>
            <a:spAutoFit/>
          </a:bodyPr>
          <a:lstStyle/>
          <a:p>
            <a:r>
              <a:rPr lang="fr-FR" b="1">
                <a:latin typeface="Calibri" pitchFamily="34" charset="0"/>
              </a:rPr>
              <a:t>Décoder l’organisation fonctionnelle, structurelle et logicielle d’un système </a:t>
            </a:r>
          </a:p>
        </p:txBody>
      </p:sp>
      <p:sp>
        <p:nvSpPr>
          <p:cNvPr id="35862" name="ZoneTexte 20"/>
          <p:cNvSpPr txBox="1">
            <a:spLocks noChangeArrowheads="1"/>
          </p:cNvSpPr>
          <p:nvPr/>
        </p:nvSpPr>
        <p:spPr bwMode="auto">
          <a:xfrm>
            <a:off x="2374900" y="5140325"/>
            <a:ext cx="5829300" cy="641350"/>
          </a:xfrm>
          <a:prstGeom prst="rect">
            <a:avLst/>
          </a:prstGeom>
          <a:solidFill>
            <a:srgbClr val="FFC000"/>
          </a:solidFill>
          <a:ln w="9525">
            <a:noFill/>
            <a:miter lim="800000"/>
            <a:headEnd/>
            <a:tailEnd/>
          </a:ln>
        </p:spPr>
        <p:txBody>
          <a:bodyPr>
            <a:spAutoFit/>
          </a:bodyPr>
          <a:lstStyle/>
          <a:p>
            <a:r>
              <a:rPr lang="fr-FR" b="1">
                <a:latin typeface="Calibri" pitchFamily="34" charset="0"/>
              </a:rPr>
              <a:t>Utiliser un modèle de comportement pour prédire un fonctionnement ou valider une performance </a:t>
            </a:r>
          </a:p>
        </p:txBody>
      </p:sp>
      <p:sp>
        <p:nvSpPr>
          <p:cNvPr id="35863" name="ZoneTexte 21"/>
          <p:cNvSpPr txBox="1">
            <a:spLocks noChangeArrowheads="1"/>
          </p:cNvSpPr>
          <p:nvPr/>
        </p:nvSpPr>
        <p:spPr bwMode="auto">
          <a:xfrm>
            <a:off x="1390650" y="6088063"/>
            <a:ext cx="6223000" cy="641350"/>
          </a:xfrm>
          <a:prstGeom prst="rect">
            <a:avLst/>
          </a:prstGeom>
          <a:noFill/>
          <a:ln w="9525">
            <a:noFill/>
            <a:miter lim="800000"/>
            <a:headEnd/>
            <a:tailEnd/>
          </a:ln>
        </p:spPr>
        <p:txBody>
          <a:bodyPr>
            <a:spAutoFit/>
          </a:bodyPr>
          <a:lstStyle/>
          <a:p>
            <a:r>
              <a:rPr lang="fr-FR">
                <a:latin typeface="Calibri" pitchFamily="34" charset="0"/>
              </a:rPr>
              <a:t>Communiquer une idée, un principe ou une solution technique, un projet, y compris en langue étrangère </a:t>
            </a:r>
          </a:p>
        </p:txBody>
      </p:sp>
      <p:sp>
        <p:nvSpPr>
          <p:cNvPr id="21" name="ZoneTexte 29"/>
          <p:cNvSpPr txBox="1">
            <a:spLocks noChangeArrowheads="1"/>
          </p:cNvSpPr>
          <p:nvPr/>
        </p:nvSpPr>
        <p:spPr bwMode="auto">
          <a:xfrm>
            <a:off x="3708400" y="1700213"/>
            <a:ext cx="4679950" cy="769937"/>
          </a:xfrm>
          <a:prstGeom prst="rect">
            <a:avLst/>
          </a:prstGeom>
          <a:solidFill>
            <a:schemeClr val="accent3">
              <a:lumMod val="60000"/>
              <a:lumOff val="40000"/>
            </a:schemeClr>
          </a:solidFill>
          <a:ln w="9525">
            <a:noFill/>
            <a:miter lim="800000"/>
            <a:headEnd/>
            <a:tailEnd/>
          </a:ln>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5651500" y="2689880"/>
            <a:ext cx="2736850" cy="1164788"/>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Flèche droite 27"/>
          <p:cNvSpPr/>
          <p:nvPr/>
        </p:nvSpPr>
        <p:spPr>
          <a:xfrm rot="19805985">
            <a:off x="1441450" y="3241675"/>
            <a:ext cx="3233738" cy="382588"/>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67"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pPr algn="ctr"/>
            <a:r>
              <a:rPr lang="fr-FR" sz="2400" b="1">
                <a:solidFill>
                  <a:srgbClr val="002060"/>
                </a:solidFill>
                <a:latin typeface="Calibri" pitchFamily="34" charset="0"/>
              </a:rPr>
              <a:t>Exemple 4. Analyse des points de fonctionnement</a:t>
            </a:r>
          </a:p>
        </p:txBody>
      </p:sp>
      <p:pic>
        <p:nvPicPr>
          <p:cNvPr id="21" name="Image 20" descr="IMGP3793"/>
          <p:cNvPicPr/>
          <p:nvPr/>
        </p:nvPicPr>
        <p:blipFill>
          <a:blip r:embed="rId2"/>
          <a:srcRect t="8197" b="19789"/>
          <a:stretch>
            <a:fillRect/>
          </a:stretch>
        </p:blipFill>
        <p:spPr bwMode="auto">
          <a:xfrm>
            <a:off x="971550" y="4149725"/>
            <a:ext cx="2286000" cy="20955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9" name="ZoneTexte 28"/>
          <p:cNvSpPr txBox="1"/>
          <p:nvPr/>
        </p:nvSpPr>
        <p:spPr>
          <a:xfrm>
            <a:off x="3476625" y="5949950"/>
            <a:ext cx="3168650" cy="368300"/>
          </a:xfrm>
          <a:prstGeom prst="rect">
            <a:avLst/>
          </a:prstGeom>
          <a:noFill/>
        </p:spPr>
        <p:txBody>
          <a:bodyPr>
            <a:spAutoFit/>
          </a:bodyPr>
          <a:lstStyle/>
          <a:p>
            <a:pPr>
              <a:defRPr/>
            </a:pPr>
            <a:r>
              <a:rPr lang="fr-FR" dirty="0">
                <a:latin typeface="+mn-lt"/>
              </a:rPr>
              <a:t>Manipulations sur maquette</a:t>
            </a:r>
          </a:p>
        </p:txBody>
      </p:sp>
      <p:pic>
        <p:nvPicPr>
          <p:cNvPr id="30" name="Picture 7"/>
          <p:cNvPicPr>
            <a:picLocks noChangeAspect="1" noChangeArrowheads="1"/>
          </p:cNvPicPr>
          <p:nvPr/>
        </p:nvPicPr>
        <p:blipFill>
          <a:blip r:embed="rId3"/>
          <a:srcRect/>
          <a:stretch>
            <a:fillRect/>
          </a:stretch>
        </p:blipFill>
        <p:spPr bwMode="auto">
          <a:xfrm>
            <a:off x="3476625" y="3225800"/>
            <a:ext cx="1727200" cy="1179513"/>
          </a:xfrm>
          <a:prstGeom prst="rect">
            <a:avLst/>
          </a:prstGeom>
          <a:noFill/>
          <a:ln w="9525">
            <a:noFill/>
            <a:miter lim="800000"/>
            <a:headEnd/>
            <a:tailEnd/>
          </a:ln>
        </p:spPr>
      </p:pic>
      <p:sp>
        <p:nvSpPr>
          <p:cNvPr id="31" name="ZoneTexte 30"/>
          <p:cNvSpPr txBox="1"/>
          <p:nvPr/>
        </p:nvSpPr>
        <p:spPr>
          <a:xfrm>
            <a:off x="3635375" y="4581525"/>
            <a:ext cx="4608513" cy="646113"/>
          </a:xfrm>
          <a:prstGeom prst="rect">
            <a:avLst/>
          </a:prstGeom>
          <a:noFill/>
        </p:spPr>
        <p:txBody>
          <a:bodyPr>
            <a:spAutoFit/>
          </a:bodyPr>
          <a:lstStyle/>
          <a:p>
            <a:pPr>
              <a:defRPr/>
            </a:pPr>
            <a:r>
              <a:rPr lang="fr-FR" dirty="0">
                <a:latin typeface="+mn-lt"/>
              </a:rPr>
              <a:t>Manipulations sur maquette numérique, identification des paramètres influents</a:t>
            </a:r>
          </a:p>
        </p:txBody>
      </p:sp>
      <p:pic>
        <p:nvPicPr>
          <p:cNvPr id="32" name="Picture 5" descr="C:\Program Files\Microsoft Office\MEDIA\CAGCAT10\j0301252.wmf"/>
          <p:cNvPicPr>
            <a:picLocks noChangeAspect="1" noChangeArrowheads="1"/>
          </p:cNvPicPr>
          <p:nvPr/>
        </p:nvPicPr>
        <p:blipFill>
          <a:blip r:embed="rId4"/>
          <a:srcRect/>
          <a:stretch>
            <a:fillRect/>
          </a:stretch>
        </p:blipFill>
        <p:spPr bwMode="auto">
          <a:xfrm>
            <a:off x="4556125" y="2565400"/>
            <a:ext cx="1296988" cy="1223963"/>
          </a:xfrm>
          <a:prstGeom prst="rect">
            <a:avLst/>
          </a:prstGeom>
          <a:noFill/>
          <a:ln w="9525">
            <a:noFill/>
            <a:miter lim="800000"/>
            <a:headEnd/>
            <a:tailEnd/>
          </a:ln>
        </p:spPr>
      </p:pic>
      <p:sp>
        <p:nvSpPr>
          <p:cNvPr id="33" name="ZoneTexte 32"/>
          <p:cNvSpPr txBox="1"/>
          <p:nvPr/>
        </p:nvSpPr>
        <p:spPr>
          <a:xfrm>
            <a:off x="5651500" y="3503394"/>
            <a:ext cx="3455987" cy="646331"/>
          </a:xfrm>
          <a:prstGeom prst="rect">
            <a:avLst/>
          </a:prstGeom>
          <a:noFill/>
        </p:spPr>
        <p:txBody>
          <a:bodyPr>
            <a:spAutoFit/>
          </a:bodyPr>
          <a:lstStyle/>
          <a:p>
            <a:pPr>
              <a:defRPr/>
            </a:pPr>
            <a:r>
              <a:rPr lang="fr-FR" dirty="0" smtClean="0">
                <a:latin typeface="+mn-lt"/>
              </a:rPr>
              <a:t>Chaîne d’énergie, comportement énergétique</a:t>
            </a:r>
            <a:endParaRPr lang="fr-FR" dirty="0">
              <a:latin typeface="+mn-lt"/>
            </a:endParaRPr>
          </a:p>
        </p:txBody>
      </p:sp>
      <p:sp>
        <p:nvSpPr>
          <p:cNvPr id="12" name="ZoneTexte 29"/>
          <p:cNvSpPr txBox="1">
            <a:spLocks noChangeArrowheads="1"/>
          </p:cNvSpPr>
          <p:nvPr/>
        </p:nvSpPr>
        <p:spPr bwMode="auto">
          <a:xfrm>
            <a:off x="3708400" y="620713"/>
            <a:ext cx="4679950" cy="1077912"/>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Analyser les points de fonctionnement en fonction de la charge et des conditions de vent.</a:t>
            </a:r>
            <a:endParaRPr lang="fr-FR" sz="2400" dirty="0">
              <a:solidFill>
                <a:srgbClr val="002060"/>
              </a:solidFill>
              <a:latin typeface="Calibri" pitchFamily="34" charset="0"/>
            </a:endParaRPr>
          </a:p>
        </p:txBody>
      </p:sp>
      <p:sp>
        <p:nvSpPr>
          <p:cNvPr id="13" name="ZoneTexte 29"/>
          <p:cNvSpPr txBox="1">
            <a:spLocks noChangeArrowheads="1"/>
          </p:cNvSpPr>
          <p:nvPr/>
        </p:nvSpPr>
        <p:spPr bwMode="auto">
          <a:xfrm>
            <a:off x="3708400" y="1700213"/>
            <a:ext cx="4679950" cy="769937"/>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Activités en groupes puis synthèses, cours classe entière;</a:t>
            </a:r>
            <a:endParaRPr lang="fr-FR" sz="2400" dirty="0">
              <a:solidFill>
                <a:srgbClr val="002060"/>
              </a:solidFill>
              <a:latin typeface="Calibri" pitchFamily="34" charset="0"/>
            </a:endParaRPr>
          </a:p>
        </p:txBody>
      </p:sp>
      <p:sp>
        <p:nvSpPr>
          <p:cNvPr id="15" name="Rectangle 14"/>
          <p:cNvSpPr/>
          <p:nvPr/>
        </p:nvSpPr>
        <p:spPr>
          <a:xfrm>
            <a:off x="5984960" y="2951490"/>
            <a:ext cx="2085828" cy="523220"/>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Points du programme </a:t>
            </a:r>
          </a:p>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2.1 ; 2.2  ; 2.3 ; 2.4.1</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31" grpId="0"/>
      <p:bldP spid="3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01750" y="2661449"/>
            <a:ext cx="2127311" cy="2123276"/>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000"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45831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225863" y="3122966"/>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65450" y="391953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609850" y="45815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2108200" y="5229225"/>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10985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7904" name="ZoneTexte 29"/>
          <p:cNvSpPr txBox="1">
            <a:spLocks noChangeArrowheads="1"/>
          </p:cNvSpPr>
          <p:nvPr/>
        </p:nvSpPr>
        <p:spPr bwMode="auto">
          <a:xfrm>
            <a:off x="644525" y="260350"/>
            <a:ext cx="8499475" cy="831850"/>
          </a:xfrm>
          <a:prstGeom prst="rect">
            <a:avLst/>
          </a:prstGeom>
          <a:noFill/>
          <a:ln w="9525">
            <a:noFill/>
            <a:miter lim="800000"/>
            <a:headEnd/>
            <a:tailEnd/>
          </a:ln>
        </p:spPr>
        <p:txBody>
          <a:bodyPr>
            <a:spAutoFit/>
          </a:bodyPr>
          <a:lstStyle/>
          <a:p>
            <a:r>
              <a:rPr lang="fr-FR" sz="2400" b="1">
                <a:solidFill>
                  <a:srgbClr val="002060"/>
                </a:solidFill>
                <a:latin typeface="Calibri" pitchFamily="34" charset="0"/>
              </a:rPr>
              <a:t>Exemple 5. Opération de conseils d’installation / maintenance pour un site à l’étranger</a:t>
            </a:r>
          </a:p>
        </p:txBody>
      </p:sp>
      <p:sp>
        <p:nvSpPr>
          <p:cNvPr id="19" name="ZoneTexte 29"/>
          <p:cNvSpPr txBox="1">
            <a:spLocks noChangeArrowheads="1"/>
          </p:cNvSpPr>
          <p:nvPr/>
        </p:nvSpPr>
        <p:spPr bwMode="auto">
          <a:xfrm>
            <a:off x="4067175" y="765175"/>
            <a:ext cx="5076825" cy="768350"/>
          </a:xfrm>
          <a:prstGeom prst="rect">
            <a:avLst/>
          </a:prstGeom>
          <a:solidFill>
            <a:schemeClr val="accent3">
              <a:lumMod val="40000"/>
              <a:lumOff val="60000"/>
            </a:schemeClr>
          </a:solidFill>
          <a:ln w="9525">
            <a:noFill/>
            <a:miter lim="800000"/>
            <a:headEnd/>
            <a:tailEnd/>
          </a:ln>
        </p:spPr>
        <p:txBody>
          <a:bodyPr>
            <a:spAutoFit/>
          </a:bodyPr>
          <a:lstStyle/>
          <a:p>
            <a:pPr>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Acquérir des compétences en communication technique en LV</a:t>
            </a:r>
            <a:endParaRPr lang="fr-FR" sz="2400" dirty="0">
              <a:solidFill>
                <a:srgbClr val="002060"/>
              </a:solidFill>
              <a:latin typeface="Calibri" pitchFamily="34" charset="0"/>
            </a:endParaRPr>
          </a:p>
        </p:txBody>
      </p:sp>
      <p:sp>
        <p:nvSpPr>
          <p:cNvPr id="20" name="ZoneTexte 29"/>
          <p:cNvSpPr txBox="1">
            <a:spLocks noChangeArrowheads="1"/>
          </p:cNvSpPr>
          <p:nvPr/>
        </p:nvSpPr>
        <p:spPr bwMode="auto">
          <a:xfrm>
            <a:off x="4067175" y="1579563"/>
            <a:ext cx="5076825" cy="769937"/>
          </a:xfrm>
          <a:prstGeom prst="rect">
            <a:avLst/>
          </a:prstGeom>
          <a:solidFill>
            <a:schemeClr val="accent3">
              <a:lumMod val="40000"/>
              <a:lumOff val="60000"/>
            </a:schemeClr>
          </a:solidFill>
          <a:ln w="9525">
            <a:noFill/>
            <a:miter lim="800000"/>
            <a:headEnd/>
            <a:tailEnd/>
          </a:ln>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simulation d’entretiens téléphoniques, de courriels, avec jeux de rôles</a:t>
            </a:r>
            <a:endParaRPr lang="fr-FR" sz="2400" dirty="0">
              <a:solidFill>
                <a:srgbClr val="002060"/>
              </a:solidFill>
              <a:latin typeface="Calibri" pitchFamily="34" charset="0"/>
            </a:endParaRPr>
          </a:p>
        </p:txBody>
      </p:sp>
      <p:sp>
        <p:nvSpPr>
          <p:cNvPr id="37907" name="ZoneTexte 13"/>
          <p:cNvSpPr txBox="1">
            <a:spLocks noChangeArrowheads="1"/>
          </p:cNvSpPr>
          <p:nvPr/>
        </p:nvSpPr>
        <p:spPr bwMode="auto">
          <a:xfrm>
            <a:off x="3606800" y="2351088"/>
            <a:ext cx="5308600" cy="641350"/>
          </a:xfrm>
          <a:prstGeom prst="rect">
            <a:avLst/>
          </a:prstGeom>
          <a:noFill/>
          <a:ln w="9525">
            <a:noFill/>
            <a:miter lim="800000"/>
            <a:headEnd/>
            <a:tailEnd/>
          </a:ln>
        </p:spPr>
        <p:txBody>
          <a:bodyPr>
            <a:spAutoFit/>
          </a:bodyPr>
          <a:lstStyle/>
          <a:p>
            <a:r>
              <a:rPr lang="fr-FR">
                <a:latin typeface="Calibri" pitchFamily="34" charset="0"/>
              </a:rPr>
              <a:t>Caractériser des systèmes privilégiant un usage raisonné du point de vue du développement durable</a:t>
            </a:r>
          </a:p>
        </p:txBody>
      </p:sp>
      <p:sp>
        <p:nvSpPr>
          <p:cNvPr id="37908" name="ZoneTexte 14"/>
          <p:cNvSpPr txBox="1">
            <a:spLocks noChangeArrowheads="1"/>
          </p:cNvSpPr>
          <p:nvPr/>
        </p:nvSpPr>
        <p:spPr bwMode="auto">
          <a:xfrm>
            <a:off x="3492500" y="3022600"/>
            <a:ext cx="5040313" cy="915988"/>
          </a:xfrm>
          <a:prstGeom prst="rect">
            <a:avLst/>
          </a:prstGeom>
          <a:noFill/>
          <a:ln w="9525">
            <a:noFill/>
            <a:miter lim="800000"/>
            <a:headEnd/>
            <a:tailEnd/>
          </a:ln>
        </p:spPr>
        <p:txBody>
          <a:bodyPr>
            <a:spAutoFit/>
          </a:bodyPr>
          <a:lstStyle/>
          <a:p>
            <a:r>
              <a:rPr lang="fr-FR">
                <a:latin typeface="Calibri" pitchFamily="34" charset="0"/>
              </a:rPr>
              <a:t>Identifier les éléments permettant la limitation de l’impact environnemental d’un système et de ses constituants</a:t>
            </a:r>
          </a:p>
        </p:txBody>
      </p:sp>
      <p:sp>
        <p:nvSpPr>
          <p:cNvPr id="37909" name="ZoneTexte 18"/>
          <p:cNvSpPr txBox="1">
            <a:spLocks noChangeArrowheads="1"/>
          </p:cNvSpPr>
          <p:nvPr/>
        </p:nvSpPr>
        <p:spPr bwMode="auto">
          <a:xfrm>
            <a:off x="3276600" y="3789363"/>
            <a:ext cx="5118100" cy="641350"/>
          </a:xfrm>
          <a:prstGeom prst="rect">
            <a:avLst/>
          </a:prstGeom>
          <a:noFill/>
          <a:ln w="9525">
            <a:noFill/>
            <a:miter lim="800000"/>
            <a:headEnd/>
            <a:tailEnd/>
          </a:ln>
        </p:spPr>
        <p:txBody>
          <a:bodyPr>
            <a:spAutoFit/>
          </a:bodyPr>
          <a:lstStyle/>
          <a:p>
            <a:r>
              <a:rPr lang="fr-FR">
                <a:latin typeface="Calibri" pitchFamily="34" charset="0"/>
              </a:rPr>
              <a:t>Identifier les éléments influents du développement d’un système </a:t>
            </a:r>
          </a:p>
        </p:txBody>
      </p:sp>
      <p:sp>
        <p:nvSpPr>
          <p:cNvPr id="37910" name="ZoneTexte 19"/>
          <p:cNvSpPr txBox="1">
            <a:spLocks noChangeArrowheads="1"/>
          </p:cNvSpPr>
          <p:nvPr/>
        </p:nvSpPr>
        <p:spPr bwMode="auto">
          <a:xfrm>
            <a:off x="2851150" y="4467225"/>
            <a:ext cx="5734050" cy="641350"/>
          </a:xfrm>
          <a:prstGeom prst="rect">
            <a:avLst/>
          </a:prstGeom>
          <a:noFill/>
          <a:ln w="9525">
            <a:noFill/>
            <a:miter lim="800000"/>
            <a:headEnd/>
            <a:tailEnd/>
          </a:ln>
        </p:spPr>
        <p:txBody>
          <a:bodyPr>
            <a:spAutoFit/>
          </a:bodyPr>
          <a:lstStyle/>
          <a:p>
            <a:r>
              <a:rPr lang="fr-FR">
                <a:latin typeface="Calibri" pitchFamily="34" charset="0"/>
              </a:rPr>
              <a:t>Décoder l’organisation fonctionnelle, structurelle et logicielle d’un système </a:t>
            </a:r>
          </a:p>
        </p:txBody>
      </p:sp>
      <p:sp>
        <p:nvSpPr>
          <p:cNvPr id="37911" name="ZoneTexte 20"/>
          <p:cNvSpPr txBox="1">
            <a:spLocks noChangeArrowheads="1"/>
          </p:cNvSpPr>
          <p:nvPr/>
        </p:nvSpPr>
        <p:spPr bwMode="auto">
          <a:xfrm>
            <a:off x="2374900" y="5140325"/>
            <a:ext cx="5829300" cy="641350"/>
          </a:xfrm>
          <a:prstGeom prst="rect">
            <a:avLst/>
          </a:prstGeom>
          <a:noFill/>
          <a:ln w="9525">
            <a:noFill/>
            <a:miter lim="800000"/>
            <a:headEnd/>
            <a:tailEnd/>
          </a:ln>
        </p:spPr>
        <p:txBody>
          <a:bodyPr>
            <a:spAutoFit/>
          </a:bodyPr>
          <a:lstStyle/>
          <a:p>
            <a:r>
              <a:rPr lang="fr-FR">
                <a:latin typeface="Calibri" pitchFamily="34" charset="0"/>
              </a:rPr>
              <a:t>Utiliser un modèle de comportement pour prédire un fonctionnement ou valider une performance </a:t>
            </a:r>
          </a:p>
        </p:txBody>
      </p:sp>
      <p:sp>
        <p:nvSpPr>
          <p:cNvPr id="37912" name="ZoneTexte 21"/>
          <p:cNvSpPr txBox="1">
            <a:spLocks noChangeArrowheads="1"/>
          </p:cNvSpPr>
          <p:nvPr/>
        </p:nvSpPr>
        <p:spPr bwMode="auto">
          <a:xfrm>
            <a:off x="1390650" y="6088063"/>
            <a:ext cx="6223000" cy="641350"/>
          </a:xfrm>
          <a:prstGeom prst="rect">
            <a:avLst/>
          </a:prstGeom>
          <a:solidFill>
            <a:srgbClr val="FFC000"/>
          </a:solidFill>
          <a:ln w="9525">
            <a:noFill/>
            <a:miter lim="800000"/>
            <a:headEnd/>
            <a:tailEnd/>
          </a:ln>
        </p:spPr>
        <p:txBody>
          <a:bodyPr>
            <a:spAutoFit/>
          </a:bodyPr>
          <a:lstStyle/>
          <a:p>
            <a:r>
              <a:rPr lang="fr-FR" b="1">
                <a:latin typeface="Calibri" pitchFamily="34" charset="0"/>
              </a:rPr>
              <a:t>Communiquer une idée, un principe ou une solution technique, un projet, y compris en langue étrangère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962601" y="126610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sz="1600" b="1" dirty="0">
                <a:solidFill>
                  <a:schemeClr val="tx1"/>
                </a:solidFill>
              </a:rPr>
              <a:t>Société et Développement durable</a:t>
            </a:r>
          </a:p>
        </p:txBody>
      </p:sp>
      <p:sp>
        <p:nvSpPr>
          <p:cNvPr id="3" name="Ellipse 2"/>
          <p:cNvSpPr/>
          <p:nvPr/>
        </p:nvSpPr>
        <p:spPr bwMode="auto">
          <a:xfrm>
            <a:off x="1390650" y="2846038"/>
            <a:ext cx="1937049" cy="1710582"/>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b="1" dirty="0">
                <a:solidFill>
                  <a:schemeClr val="tx1"/>
                </a:solidFill>
              </a:rPr>
              <a:t>Technologie</a:t>
            </a:r>
          </a:p>
        </p:txBody>
      </p:sp>
      <p:sp>
        <p:nvSpPr>
          <p:cNvPr id="4" name="Ellipse 3"/>
          <p:cNvSpPr/>
          <p:nvPr/>
        </p:nvSpPr>
        <p:spPr bwMode="auto">
          <a:xfrm>
            <a:off x="606425" y="1862652"/>
            <a:ext cx="1706303" cy="198161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rPr>
              <a:t>Communication</a:t>
            </a:r>
          </a:p>
        </p:txBody>
      </p:sp>
      <p:sp>
        <p:nvSpPr>
          <p:cNvPr id="5" name="Arc 4"/>
          <p:cNvSpPr/>
          <p:nvPr/>
        </p:nvSpPr>
        <p:spPr bwMode="auto">
          <a:xfrm rot="2027827">
            <a:off x="63500" y="1177925"/>
            <a:ext cx="2725738" cy="5862638"/>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2" name="Ellipse 11"/>
          <p:cNvSpPr>
            <a:spLocks noChangeAspect="1"/>
          </p:cNvSpPr>
          <p:nvPr/>
        </p:nvSpPr>
        <p:spPr bwMode="auto">
          <a:xfrm>
            <a:off x="3315392" y="2577068"/>
            <a:ext cx="203175"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3" name="Ellipse 12"/>
          <p:cNvSpPr>
            <a:spLocks noChangeAspect="1"/>
          </p:cNvSpPr>
          <p:nvPr/>
        </p:nvSpPr>
        <p:spPr bwMode="auto">
          <a:xfrm>
            <a:off x="3178363" y="3253591"/>
            <a:ext cx="203198" cy="20313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4" name="Ellipse 13"/>
          <p:cNvSpPr>
            <a:spLocks noChangeAspect="1"/>
          </p:cNvSpPr>
          <p:nvPr/>
        </p:nvSpPr>
        <p:spPr bwMode="auto">
          <a:xfrm>
            <a:off x="2906713" y="400208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a:spLocks noChangeAspect="1"/>
          </p:cNvSpPr>
          <p:nvPr/>
        </p:nvSpPr>
        <p:spPr bwMode="auto">
          <a:xfrm>
            <a:off x="2441575" y="473868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6" name="Ellipse 15"/>
          <p:cNvSpPr>
            <a:spLocks noChangeAspect="1"/>
          </p:cNvSpPr>
          <p:nvPr/>
        </p:nvSpPr>
        <p:spPr bwMode="auto">
          <a:xfrm>
            <a:off x="1776413" y="5576888"/>
            <a:ext cx="203200" cy="2032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7" name="Ellipse 16"/>
          <p:cNvSpPr>
            <a:spLocks noChangeAspect="1"/>
          </p:cNvSpPr>
          <p:nvPr/>
        </p:nvSpPr>
        <p:spPr bwMode="auto">
          <a:xfrm>
            <a:off x="996950" y="6176963"/>
            <a:ext cx="203200" cy="203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928" name="ZoneTexte 29"/>
          <p:cNvSpPr txBox="1">
            <a:spLocks noChangeArrowheads="1"/>
          </p:cNvSpPr>
          <p:nvPr/>
        </p:nvSpPr>
        <p:spPr bwMode="auto">
          <a:xfrm>
            <a:off x="644525" y="260350"/>
            <a:ext cx="8499475" cy="461963"/>
          </a:xfrm>
          <a:prstGeom prst="rect">
            <a:avLst/>
          </a:prstGeom>
          <a:noFill/>
          <a:ln w="9525">
            <a:noFill/>
            <a:miter lim="800000"/>
            <a:headEnd/>
            <a:tailEnd/>
          </a:ln>
        </p:spPr>
        <p:txBody>
          <a:bodyPr>
            <a:spAutoFit/>
          </a:bodyPr>
          <a:lstStyle/>
          <a:p>
            <a:r>
              <a:rPr lang="fr-FR" sz="2400" b="1">
                <a:solidFill>
                  <a:srgbClr val="002060"/>
                </a:solidFill>
                <a:latin typeface="Calibri" pitchFamily="34" charset="0"/>
              </a:rPr>
              <a:t>Exemple 6. Synthèse globale</a:t>
            </a:r>
          </a:p>
        </p:txBody>
      </p:sp>
      <p:sp>
        <p:nvSpPr>
          <p:cNvPr id="19" name="ZoneTexte 29"/>
          <p:cNvSpPr txBox="1">
            <a:spLocks noChangeArrowheads="1"/>
          </p:cNvSpPr>
          <p:nvPr/>
        </p:nvSpPr>
        <p:spPr bwMode="auto">
          <a:xfrm>
            <a:off x="4500563" y="68263"/>
            <a:ext cx="4643437" cy="1693862"/>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just">
              <a:defRPr/>
            </a:pPr>
            <a:r>
              <a:rPr lang="fr-FR" sz="2400" b="1" dirty="0">
                <a:solidFill>
                  <a:srgbClr val="002060"/>
                </a:solidFill>
                <a:latin typeface="Calibri" pitchFamily="34" charset="0"/>
              </a:rPr>
              <a:t>Objectif : </a:t>
            </a:r>
            <a:r>
              <a:rPr lang="fr-FR" sz="2000" dirty="0">
                <a:solidFill>
                  <a:srgbClr val="002060"/>
                </a:solidFill>
                <a:latin typeface="Calibri" pitchFamily="34" charset="0"/>
              </a:rPr>
              <a:t>A partir des connaissances acquises, structurer la culture technique des solutions existantes d’</a:t>
            </a:r>
            <a:r>
              <a:rPr lang="fr-FR" sz="2000" dirty="0" err="1">
                <a:solidFill>
                  <a:srgbClr val="002060"/>
                </a:solidFill>
                <a:latin typeface="Calibri" pitchFamily="34" charset="0"/>
              </a:rPr>
              <a:t>aéro</a:t>
            </a:r>
            <a:r>
              <a:rPr lang="fr-FR" sz="2000" dirty="0">
                <a:solidFill>
                  <a:srgbClr val="002060"/>
                </a:solidFill>
                <a:latin typeface="Calibri" pitchFamily="34" charset="0"/>
              </a:rPr>
              <a:t> générateurs, des innovations, des recherches</a:t>
            </a:r>
            <a:endParaRPr lang="fr-FR" sz="2400" dirty="0">
              <a:solidFill>
                <a:srgbClr val="002060"/>
              </a:solidFill>
              <a:latin typeface="Calibri" pitchFamily="34" charset="0"/>
            </a:endParaRPr>
          </a:p>
        </p:txBody>
      </p:sp>
      <p:sp>
        <p:nvSpPr>
          <p:cNvPr id="20" name="ZoneTexte 29"/>
          <p:cNvSpPr txBox="1">
            <a:spLocks noChangeArrowheads="1"/>
          </p:cNvSpPr>
          <p:nvPr/>
        </p:nvSpPr>
        <p:spPr bwMode="auto">
          <a:xfrm>
            <a:off x="4500563" y="1762125"/>
            <a:ext cx="4643437" cy="460375"/>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2400" b="1" dirty="0">
                <a:solidFill>
                  <a:srgbClr val="002060"/>
                </a:solidFill>
                <a:latin typeface="Calibri" pitchFamily="34" charset="0"/>
              </a:rPr>
              <a:t>Forme : </a:t>
            </a:r>
            <a:r>
              <a:rPr lang="fr-FR" sz="2000" dirty="0">
                <a:solidFill>
                  <a:srgbClr val="002060"/>
                </a:solidFill>
                <a:latin typeface="Calibri" pitchFamily="34" charset="0"/>
              </a:rPr>
              <a:t>Etude de cas, classe entière</a:t>
            </a:r>
            <a:endParaRPr lang="fr-FR" sz="2400" dirty="0">
              <a:solidFill>
                <a:srgbClr val="002060"/>
              </a:solidFill>
              <a:latin typeface="Calibri" pitchFamily="34" charset="0"/>
            </a:endParaRPr>
          </a:p>
        </p:txBody>
      </p:sp>
      <p:sp>
        <p:nvSpPr>
          <p:cNvPr id="22" name="ZoneTexte 13"/>
          <p:cNvSpPr txBox="1">
            <a:spLocks noChangeArrowheads="1"/>
          </p:cNvSpPr>
          <p:nvPr/>
        </p:nvSpPr>
        <p:spPr bwMode="auto">
          <a:xfrm>
            <a:off x="3678238" y="2341563"/>
            <a:ext cx="5465762"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Caractériser des systèmes privilégiant un usage raisonné du point de vue du développement durable</a:t>
            </a:r>
          </a:p>
        </p:txBody>
      </p:sp>
      <p:sp>
        <p:nvSpPr>
          <p:cNvPr id="23" name="ZoneTexte 14"/>
          <p:cNvSpPr txBox="1">
            <a:spLocks noChangeArrowheads="1"/>
          </p:cNvSpPr>
          <p:nvPr/>
        </p:nvSpPr>
        <p:spPr bwMode="auto">
          <a:xfrm>
            <a:off x="3492500" y="3105150"/>
            <a:ext cx="5651500" cy="58420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sz="1600" b="1" dirty="0">
                <a:latin typeface="Calibri" pitchFamily="34" charset="0"/>
              </a:rPr>
              <a:t>Identifier les éléments permettant la limitation de l’impact environnemental d’un système et de ses constituants</a:t>
            </a:r>
          </a:p>
        </p:txBody>
      </p:sp>
      <p:sp>
        <p:nvSpPr>
          <p:cNvPr id="24" name="ZoneTexte 18"/>
          <p:cNvSpPr txBox="1">
            <a:spLocks noChangeArrowheads="1"/>
          </p:cNvSpPr>
          <p:nvPr/>
        </p:nvSpPr>
        <p:spPr bwMode="auto">
          <a:xfrm>
            <a:off x="3238500" y="3821113"/>
            <a:ext cx="51181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a:latin typeface="Calibri" pitchFamily="34" charset="0"/>
              </a:rPr>
              <a:t>Identifier les éléments influents du développement d’un système </a:t>
            </a:r>
          </a:p>
        </p:txBody>
      </p:sp>
      <p:sp>
        <p:nvSpPr>
          <p:cNvPr id="25" name="ZoneTexte 19"/>
          <p:cNvSpPr txBox="1">
            <a:spLocks noChangeArrowheads="1"/>
          </p:cNvSpPr>
          <p:nvPr/>
        </p:nvSpPr>
        <p:spPr bwMode="auto">
          <a:xfrm>
            <a:off x="2827338" y="4556125"/>
            <a:ext cx="5249862"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Décoder l’organisation fonctionnelle, structurelle et logicielle d’un système </a:t>
            </a:r>
          </a:p>
        </p:txBody>
      </p:sp>
      <p:sp>
        <p:nvSpPr>
          <p:cNvPr id="26" name="ZoneTexte 20"/>
          <p:cNvSpPr txBox="1">
            <a:spLocks noChangeArrowheads="1"/>
          </p:cNvSpPr>
          <p:nvPr/>
        </p:nvSpPr>
        <p:spPr bwMode="auto">
          <a:xfrm>
            <a:off x="2338388" y="5348288"/>
            <a:ext cx="58293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Utiliser un modèle de comportement pour prédire un fonctionnement ou valider une performance </a:t>
            </a:r>
          </a:p>
        </p:txBody>
      </p:sp>
      <p:sp>
        <p:nvSpPr>
          <p:cNvPr id="27" name="ZoneTexte 21"/>
          <p:cNvSpPr txBox="1">
            <a:spLocks noChangeArrowheads="1"/>
          </p:cNvSpPr>
          <p:nvPr/>
        </p:nvSpPr>
        <p:spPr bwMode="auto">
          <a:xfrm>
            <a:off x="1390650" y="6088063"/>
            <a:ext cx="6223000" cy="641350"/>
          </a:xfrm>
          <a:prstGeom prst="rect">
            <a:avLst/>
          </a:prstGeom>
          <a:solidFill>
            <a:srgbClr val="FFC000"/>
          </a:soli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fr-FR" b="1" dirty="0">
                <a:latin typeface="Calibri" pitchFamily="34" charset="0"/>
              </a:rPr>
              <a:t>Communiquer une idée, un principe ou une solution technique, un projet, y compris en langue étrangère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46"/>
          <p:cNvGrpSpPr>
            <a:grpSpLocks/>
          </p:cNvGrpSpPr>
          <p:nvPr/>
        </p:nvGrpSpPr>
        <p:grpSpPr bwMode="auto">
          <a:xfrm>
            <a:off x="77788" y="1409700"/>
            <a:ext cx="9066212" cy="6105525"/>
            <a:chOff x="-56" y="818"/>
            <a:chExt cx="5711" cy="3846"/>
          </a:xfrm>
        </p:grpSpPr>
        <p:sp>
          <p:nvSpPr>
            <p:cNvPr id="60" name="Arc 59"/>
            <p:cNvSpPr/>
            <p:nvPr/>
          </p:nvSpPr>
          <p:spPr>
            <a:xfrm rot="1267347">
              <a:off x="1505" y="955"/>
              <a:ext cx="1718" cy="3693"/>
            </a:xfrm>
            <a:prstGeom prst="arc">
              <a:avLst>
                <a:gd name="adj1" fmla="val 18587169"/>
                <a:gd name="adj2" fmla="val 3594568"/>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6" name="Arc 15"/>
            <p:cNvSpPr/>
            <p:nvPr/>
          </p:nvSpPr>
          <p:spPr>
            <a:xfrm rot="2027827">
              <a:off x="-56" y="971"/>
              <a:ext cx="1717" cy="3693"/>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grpSp>
          <p:nvGrpSpPr>
            <p:cNvPr id="39945" name="Grouper 46"/>
            <p:cNvGrpSpPr>
              <a:grpSpLocks/>
            </p:cNvGrpSpPr>
            <p:nvPr/>
          </p:nvGrpSpPr>
          <p:grpSpPr bwMode="auto">
            <a:xfrm>
              <a:off x="584" y="1770"/>
              <a:ext cx="1536" cy="2455"/>
              <a:chOff x="927229" y="2376782"/>
              <a:chExt cx="2438271" cy="3897018"/>
            </a:xfrm>
          </p:grpSpPr>
          <p:sp>
            <p:nvSpPr>
              <p:cNvPr id="17" name="Ellipse 16"/>
              <p:cNvSpPr>
                <a:spLocks noChangeAspect="1"/>
              </p:cNvSpPr>
              <p:nvPr/>
            </p:nvSpPr>
            <p:spPr>
              <a:xfrm>
                <a:off x="3162300" y="2376782"/>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8" name="Ellipse 17"/>
              <p:cNvSpPr>
                <a:spLocks noChangeAspect="1"/>
              </p:cNvSpPr>
              <p:nvPr/>
            </p:nvSpPr>
            <p:spPr>
              <a:xfrm>
                <a:off x="3073400" y="3041646"/>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23" name="Ellipse 22"/>
              <p:cNvSpPr>
                <a:spLocks noChangeAspect="1"/>
              </p:cNvSpPr>
              <p:nvPr/>
            </p:nvSpPr>
            <p:spPr>
              <a:xfrm>
                <a:off x="2813079" y="3837171"/>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4" name="Ellipse 23"/>
              <p:cNvSpPr>
                <a:spLocks noChangeAspect="1"/>
              </p:cNvSpPr>
              <p:nvPr/>
            </p:nvSpPr>
            <p:spPr>
              <a:xfrm>
                <a:off x="2457498" y="4502284"/>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5" name="Ellipse 24"/>
              <p:cNvSpPr>
                <a:spLocks noChangeAspect="1"/>
              </p:cNvSpPr>
              <p:nvPr/>
            </p:nvSpPr>
            <p:spPr>
              <a:xfrm>
                <a:off x="1955875" y="5148347"/>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6" name="Ellipse 25"/>
              <p:cNvSpPr>
                <a:spLocks noChangeAspect="1"/>
              </p:cNvSpPr>
              <p:nvPr/>
            </p:nvSpPr>
            <p:spPr>
              <a:xfrm>
                <a:off x="927229" y="6070615"/>
                <a:ext cx="203189" cy="20318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39946" name="Grouper 45"/>
            <p:cNvGrpSpPr>
              <a:grpSpLocks/>
            </p:cNvGrpSpPr>
            <p:nvPr/>
          </p:nvGrpSpPr>
          <p:grpSpPr bwMode="auto">
            <a:xfrm>
              <a:off x="2774" y="818"/>
              <a:ext cx="1394" cy="1439"/>
              <a:chOff x="5329566" y="868702"/>
              <a:chExt cx="2213326" cy="2278183"/>
            </a:xfrm>
          </p:grpSpPr>
          <p:sp>
            <p:nvSpPr>
              <p:cNvPr id="34" name="Ellipse 33"/>
              <p:cNvSpPr>
                <a:spLocks/>
              </p:cNvSpPr>
              <p:nvPr/>
            </p:nvSpPr>
            <p:spPr bwMode="auto">
              <a:xfrm>
                <a:off x="5858216" y="868702"/>
                <a:ext cx="1016024" cy="1013606"/>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9" name="Ellipse 48"/>
              <p:cNvSpPr>
                <a:spLocks/>
              </p:cNvSpPr>
              <p:nvPr/>
            </p:nvSpPr>
            <p:spPr bwMode="auto">
              <a:xfrm>
                <a:off x="5329566" y="1785877"/>
                <a:ext cx="1016050" cy="101391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2" name="Ellipse 51"/>
              <p:cNvSpPr>
                <a:spLocks/>
              </p:cNvSpPr>
              <p:nvPr/>
            </p:nvSpPr>
            <p:spPr bwMode="auto">
              <a:xfrm>
                <a:off x="5955093" y="2132690"/>
                <a:ext cx="1016477" cy="1014195"/>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55" name="Ellipse 54"/>
              <p:cNvSpPr>
                <a:spLocks/>
              </p:cNvSpPr>
              <p:nvPr/>
            </p:nvSpPr>
            <p:spPr bwMode="auto">
              <a:xfrm>
                <a:off x="6526552" y="1147720"/>
                <a:ext cx="1016340" cy="1013604"/>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grpSp>
          <p:nvGrpSpPr>
            <p:cNvPr id="39947" name="Grouper 70"/>
            <p:cNvGrpSpPr>
              <a:grpSpLocks/>
            </p:cNvGrpSpPr>
            <p:nvPr/>
          </p:nvGrpSpPr>
          <p:grpSpPr bwMode="auto">
            <a:xfrm>
              <a:off x="3289" y="2291"/>
              <a:ext cx="2360" cy="404"/>
              <a:chOff x="5219700" y="3205199"/>
              <a:chExt cx="3746500" cy="641567"/>
            </a:xfrm>
          </p:grpSpPr>
          <p:sp>
            <p:nvSpPr>
              <p:cNvPr id="30743" name="ZoneTexte 19"/>
              <p:cNvSpPr txBox="1">
                <a:spLocks noChangeArrowheads="1"/>
              </p:cNvSpPr>
              <p:nvPr/>
            </p:nvSpPr>
            <p:spPr bwMode="auto">
              <a:xfrm>
                <a:off x="5600015" y="3205199"/>
                <a:ext cx="3366185" cy="641567"/>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
            <p:nvSpPr>
              <p:cNvPr id="57" name="Ellipse 56"/>
              <p:cNvSpPr>
                <a:spLocks/>
              </p:cNvSpPr>
              <p:nvPr/>
            </p:nvSpPr>
            <p:spPr>
              <a:xfrm>
                <a:off x="5219700" y="3275049"/>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grpSp>
          <p:nvGrpSpPr>
            <p:cNvPr id="39948" name="Grouper 72"/>
            <p:cNvGrpSpPr>
              <a:grpSpLocks/>
            </p:cNvGrpSpPr>
            <p:nvPr/>
          </p:nvGrpSpPr>
          <p:grpSpPr bwMode="auto">
            <a:xfrm>
              <a:off x="2695" y="3714"/>
              <a:ext cx="2960" cy="231"/>
              <a:chOff x="4279900" y="5483124"/>
              <a:chExt cx="4699244" cy="367041"/>
            </a:xfrm>
          </p:grpSpPr>
          <p:sp>
            <p:nvSpPr>
              <p:cNvPr id="30739" name="ZoneTexte 21"/>
              <p:cNvSpPr txBox="1">
                <a:spLocks noChangeArrowheads="1"/>
              </p:cNvSpPr>
              <p:nvPr/>
            </p:nvSpPr>
            <p:spPr bwMode="auto">
              <a:xfrm>
                <a:off x="4846041" y="5483124"/>
                <a:ext cx="4133103" cy="367041"/>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Gérer la vie du produit</a:t>
                </a:r>
                <a:r>
                  <a:rPr lang="fr-FR" dirty="0">
                    <a:latin typeface="Calibri" pitchFamily="34" charset="0"/>
                  </a:rPr>
                  <a:t> </a:t>
                </a:r>
              </a:p>
            </p:txBody>
          </p:sp>
          <p:sp>
            <p:nvSpPr>
              <p:cNvPr id="58" name="Ellipse 57"/>
              <p:cNvSpPr>
                <a:spLocks/>
              </p:cNvSpPr>
              <p:nvPr/>
            </p:nvSpPr>
            <p:spPr>
              <a:xfrm>
                <a:off x="4279900" y="556671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grpSp>
          <p:nvGrpSpPr>
            <p:cNvPr id="39949" name="Grouper 71"/>
            <p:cNvGrpSpPr>
              <a:grpSpLocks/>
            </p:cNvGrpSpPr>
            <p:nvPr/>
          </p:nvGrpSpPr>
          <p:grpSpPr bwMode="auto">
            <a:xfrm>
              <a:off x="3051" y="3085"/>
              <a:ext cx="2604" cy="231"/>
              <a:chOff x="4845050" y="4473652"/>
              <a:chExt cx="4133848" cy="366162"/>
            </a:xfrm>
          </p:grpSpPr>
          <p:sp>
            <p:nvSpPr>
              <p:cNvPr id="30735" name="ZoneTexte 20"/>
              <p:cNvSpPr txBox="1">
                <a:spLocks noChangeArrowheads="1"/>
              </p:cNvSpPr>
              <p:nvPr/>
            </p:nvSpPr>
            <p:spPr bwMode="auto">
              <a:xfrm>
                <a:off x="5220836" y="4473652"/>
                <a:ext cx="3758062" cy="366162"/>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a:latin typeface="Calibri" pitchFamily="34" charset="0"/>
                  </a:rPr>
                  <a:t>Valider des solutions techniques</a:t>
                </a:r>
                <a:r>
                  <a:rPr lang="fr-FR">
                    <a:latin typeface="Calibri" pitchFamily="34" charset="0"/>
                  </a:rPr>
                  <a:t> </a:t>
                </a:r>
              </a:p>
            </p:txBody>
          </p:sp>
          <p:sp>
            <p:nvSpPr>
              <p:cNvPr id="59" name="Ellipse 58"/>
              <p:cNvSpPr>
                <a:spLocks/>
              </p:cNvSpPr>
              <p:nvPr/>
            </p:nvSpPr>
            <p:spPr>
              <a:xfrm>
                <a:off x="4845050" y="453766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sp>
          <p:nvSpPr>
            <p:cNvPr id="68" name="Ellipse 67"/>
            <p:cNvSpPr>
              <a:spLocks noChangeAspect="1"/>
            </p:cNvSpPr>
            <p:nvPr/>
          </p:nvSpPr>
          <p:spPr bwMode="auto">
            <a:xfrm>
              <a:off x="1956" y="2053"/>
              <a:ext cx="1475" cy="1475"/>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228600" h="2730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700" b="1" dirty="0">
                  <a:solidFill>
                    <a:schemeClr val="tx1"/>
                  </a:solidFill>
                  <a:latin typeface="Calibri" pitchFamily="34" charset="0"/>
                </a:rPr>
                <a:t>Conception</a:t>
              </a:r>
            </a:p>
          </p:txBody>
        </p:sp>
      </p:grpSp>
      <p:sp>
        <p:nvSpPr>
          <p:cNvPr id="39939" name="Text Box 5"/>
          <p:cNvSpPr txBox="1">
            <a:spLocks noChangeArrowheads="1"/>
          </p:cNvSpPr>
          <p:nvPr/>
        </p:nvSpPr>
        <p:spPr bwMode="auto">
          <a:xfrm>
            <a:off x="546100" y="133350"/>
            <a:ext cx="8637588" cy="588963"/>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3200" b="1">
                <a:solidFill>
                  <a:srgbClr val="002060"/>
                </a:solidFill>
                <a:latin typeface="Calibri" pitchFamily="34" charset="0"/>
              </a:rPr>
              <a:t>L’enseignement technologique de spécialité</a:t>
            </a:r>
          </a:p>
        </p:txBody>
      </p:sp>
      <p:sp>
        <p:nvSpPr>
          <p:cNvPr id="50" name="Ellipse 49"/>
          <p:cNvSpPr/>
          <p:nvPr/>
        </p:nvSpPr>
        <p:spPr bwMode="auto">
          <a:xfrm>
            <a:off x="1962600" y="219039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b="1" dirty="0">
                <a:solidFill>
                  <a:schemeClr val="tx1"/>
                </a:solidFill>
                <a:latin typeface="Calibri" pitchFamily="34" charset="0"/>
              </a:rPr>
              <a:t>Société et Développement durable</a:t>
            </a:r>
          </a:p>
        </p:txBody>
      </p:sp>
      <p:sp>
        <p:nvSpPr>
          <p:cNvPr id="51" name="Ellipse 50"/>
          <p:cNvSpPr/>
          <p:nvPr/>
        </p:nvSpPr>
        <p:spPr bwMode="auto">
          <a:xfrm>
            <a:off x="1454449" y="3770426"/>
            <a:ext cx="1873250" cy="1660960"/>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000" b="1" dirty="0">
                <a:solidFill>
                  <a:schemeClr val="tx1"/>
                </a:solidFill>
                <a:latin typeface="Calibri" pitchFamily="34" charset="0"/>
              </a:rPr>
              <a:t>Technologie</a:t>
            </a:r>
          </a:p>
        </p:txBody>
      </p:sp>
      <p:sp>
        <p:nvSpPr>
          <p:cNvPr id="53" name="Ellipse 52"/>
          <p:cNvSpPr/>
          <p:nvPr/>
        </p:nvSpPr>
        <p:spPr bwMode="auto">
          <a:xfrm>
            <a:off x="605252" y="2786946"/>
            <a:ext cx="1706117" cy="198162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latin typeface="Calibri" pitchFamily="34" charset="0"/>
              </a:rPr>
              <a:t>Communication</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765545" y="-446575"/>
          <a:ext cx="8378456" cy="711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0963" name="Groupe 6"/>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0964" name="Text Box 5"/>
          <p:cNvSpPr txBox="1">
            <a:spLocks noChangeArrowheads="1"/>
          </p:cNvSpPr>
          <p:nvPr/>
        </p:nvSpPr>
        <p:spPr bwMode="auto">
          <a:xfrm>
            <a:off x="546100" y="50800"/>
            <a:ext cx="8637588" cy="588963"/>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3200" b="1">
                <a:solidFill>
                  <a:srgbClr val="002060"/>
                </a:solidFill>
                <a:latin typeface="Calibri" pitchFamily="34" charset="0"/>
              </a:rPr>
              <a:t>L’enseignement technologique de spécialité</a:t>
            </a:r>
          </a:p>
        </p:txBody>
      </p:sp>
      <p:sp>
        <p:nvSpPr>
          <p:cNvPr id="40965" name="ZoneTexte 8"/>
          <p:cNvSpPr txBox="1">
            <a:spLocks noChangeArrowheads="1"/>
          </p:cNvSpPr>
          <p:nvPr/>
        </p:nvSpPr>
        <p:spPr bwMode="auto">
          <a:xfrm>
            <a:off x="3962400" y="6297613"/>
            <a:ext cx="5048250" cy="400050"/>
          </a:xfrm>
          <a:prstGeom prst="rect">
            <a:avLst/>
          </a:prstGeom>
          <a:noFill/>
          <a:ln w="9525">
            <a:noFill/>
            <a:miter lim="800000"/>
            <a:headEnd/>
            <a:tailEnd/>
          </a:ln>
        </p:spPr>
        <p:txBody>
          <a:bodyPr>
            <a:spAutoFit/>
          </a:bodyPr>
          <a:lstStyle/>
          <a:p>
            <a:pPr algn="r"/>
            <a:r>
              <a:rPr lang="fr-FR" sz="2000" i="1">
                <a:latin typeface="Calibri" pitchFamily="34" charset="0"/>
              </a:rPr>
              <a:t>* ou sur maquettes ou systèmes didactisés</a:t>
            </a:r>
          </a:p>
        </p:txBody>
      </p:sp>
      <p:sp>
        <p:nvSpPr>
          <p:cNvPr id="40966" name="ZoneTexte 9"/>
          <p:cNvSpPr txBox="1">
            <a:spLocks noChangeArrowheads="1"/>
          </p:cNvSpPr>
          <p:nvPr/>
        </p:nvSpPr>
        <p:spPr bwMode="auto">
          <a:xfrm>
            <a:off x="1498600" y="557213"/>
            <a:ext cx="6992938" cy="461962"/>
          </a:xfrm>
          <a:prstGeom prst="rect">
            <a:avLst/>
          </a:prstGeom>
          <a:noFill/>
          <a:ln w="9525">
            <a:noFill/>
            <a:miter lim="800000"/>
            <a:headEnd/>
            <a:tailEnd/>
          </a:ln>
        </p:spPr>
        <p:txBody>
          <a:bodyPr>
            <a:spAutoFit/>
          </a:bodyPr>
          <a:lstStyle/>
          <a:p>
            <a:pPr algn="ctr"/>
            <a:r>
              <a:rPr lang="fr-FR" sz="2400">
                <a:latin typeface="Calibri" pitchFamily="34" charset="0"/>
              </a:rPr>
              <a:t>Les stratégies pédagogiques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duotone>
              <a:prstClr val="black"/>
              <a:schemeClr val="accent1">
                <a:tint val="45000"/>
                <a:satMod val="400000"/>
              </a:schemeClr>
            </a:duotone>
          </a:blip>
          <a:srcRect/>
          <a:stretch>
            <a:fillRect/>
          </a:stretch>
        </p:blipFill>
        <p:spPr bwMode="auto">
          <a:xfrm>
            <a:off x="793017" y="461665"/>
            <a:ext cx="5208443" cy="3113640"/>
          </a:xfrm>
          <a:prstGeom prst="rect">
            <a:avLst/>
          </a:prstGeom>
          <a:noFill/>
          <a:ln w="9525">
            <a:noFill/>
            <a:miter lim="800000"/>
            <a:headEnd/>
            <a:tailEnd/>
          </a:ln>
        </p:spPr>
      </p:pic>
      <p:pic>
        <p:nvPicPr>
          <p:cNvPr id="3" name="Image 2"/>
          <p:cNvPicPr/>
          <p:nvPr/>
        </p:nvPicPr>
        <p:blipFill>
          <a:blip r:embed="rId3" cstate="print">
            <a:duotone>
              <a:prstClr val="black"/>
              <a:schemeClr val="accent2">
                <a:tint val="45000"/>
                <a:satMod val="400000"/>
              </a:schemeClr>
            </a:duotone>
          </a:blip>
          <a:srcRect/>
          <a:stretch>
            <a:fillRect/>
          </a:stretch>
        </p:blipFill>
        <p:spPr bwMode="auto">
          <a:xfrm>
            <a:off x="1500800" y="805616"/>
            <a:ext cx="5284470" cy="4940300"/>
          </a:xfrm>
          <a:prstGeom prst="rect">
            <a:avLst/>
          </a:prstGeom>
          <a:noFill/>
          <a:ln w="9525">
            <a:noFill/>
            <a:miter lim="800000"/>
            <a:headEnd/>
            <a:tailEnd/>
          </a:ln>
        </p:spPr>
      </p:pic>
      <p:pic>
        <p:nvPicPr>
          <p:cNvPr id="4" name="Image 3"/>
          <p:cNvPicPr/>
          <p:nvPr/>
        </p:nvPicPr>
        <p:blipFill>
          <a:blip r:embed="rId4" cstate="print">
            <a:duotone>
              <a:prstClr val="black"/>
              <a:schemeClr val="accent3">
                <a:tint val="45000"/>
                <a:satMod val="400000"/>
              </a:schemeClr>
            </a:duotone>
          </a:blip>
          <a:srcRect/>
          <a:stretch>
            <a:fillRect/>
          </a:stretch>
        </p:blipFill>
        <p:spPr bwMode="auto">
          <a:xfrm>
            <a:off x="2603278" y="1305346"/>
            <a:ext cx="5213350" cy="5023485"/>
          </a:xfrm>
          <a:prstGeom prst="rect">
            <a:avLst/>
          </a:prstGeom>
          <a:noFill/>
          <a:ln w="9525">
            <a:noFill/>
            <a:miter lim="800000"/>
            <a:headEnd/>
            <a:tailEnd/>
          </a:ln>
        </p:spPr>
      </p:pic>
      <p:pic>
        <p:nvPicPr>
          <p:cNvPr id="5" name="Image 4"/>
          <p:cNvPicPr/>
          <p:nvPr/>
        </p:nvPicPr>
        <p:blipFill>
          <a:blip r:embed="rId5" cstate="print">
            <a:duotone>
              <a:prstClr val="black"/>
              <a:schemeClr val="accent4">
                <a:tint val="45000"/>
                <a:satMod val="400000"/>
              </a:schemeClr>
            </a:duotone>
          </a:blip>
          <a:srcRect/>
          <a:stretch>
            <a:fillRect/>
          </a:stretch>
        </p:blipFill>
        <p:spPr bwMode="auto">
          <a:xfrm>
            <a:off x="3776345" y="1727835"/>
            <a:ext cx="5367655" cy="5130165"/>
          </a:xfrm>
          <a:prstGeom prst="rect">
            <a:avLst/>
          </a:prstGeom>
          <a:noFill/>
          <a:ln w="9525">
            <a:noFill/>
            <a:miter lim="800000"/>
            <a:headEnd/>
            <a:tailEnd/>
          </a:ln>
        </p:spPr>
      </p:pic>
      <p:sp>
        <p:nvSpPr>
          <p:cNvPr id="41990" name="ZoneTexte 5"/>
          <p:cNvSpPr txBox="1">
            <a:spLocks noChangeArrowheads="1"/>
          </p:cNvSpPr>
          <p:nvPr/>
        </p:nvSpPr>
        <p:spPr bwMode="auto">
          <a:xfrm>
            <a:off x="617538" y="0"/>
            <a:ext cx="8526462" cy="461963"/>
          </a:xfrm>
          <a:prstGeom prst="rect">
            <a:avLst/>
          </a:prstGeom>
          <a:noFill/>
          <a:ln w="9525">
            <a:noFill/>
            <a:miter lim="800000"/>
            <a:headEnd/>
            <a:tailEnd/>
          </a:ln>
        </p:spPr>
        <p:txBody>
          <a:bodyPr>
            <a:spAutoFit/>
          </a:bodyPr>
          <a:lstStyle/>
          <a:p>
            <a:pPr algn="ctr"/>
            <a:r>
              <a:rPr lang="fr-FR" sz="2400" b="1">
                <a:latin typeface="Calibri" pitchFamily="34" charset="0"/>
              </a:rPr>
              <a:t>Les programmes d’enseignement de spécialité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0" y="-44450"/>
          <a:ext cx="9106420" cy="6951573"/>
        </p:xfrm>
        <a:graphic>
          <a:graphicData uri="http://schemas.openxmlformats.org/drawingml/2006/table">
            <a:tbl>
              <a:tblPr firstRow="1" bandRow="1">
                <a:tableStyleId>{0505E3EF-67EA-436B-97B2-0124C06EBD24}</a:tableStyleId>
              </a:tblPr>
              <a:tblGrid>
                <a:gridCol w="1339702"/>
                <a:gridCol w="2302866"/>
                <a:gridCol w="1901946"/>
                <a:gridCol w="1850065"/>
                <a:gridCol w="1711841"/>
              </a:tblGrid>
              <a:tr h="571680">
                <a:tc>
                  <a:txBody>
                    <a:bodyPr/>
                    <a:lstStyle/>
                    <a:p>
                      <a:pPr algn="ctr"/>
                      <a:r>
                        <a:rPr lang="fr-FR" sz="1800" dirty="0" smtClean="0">
                          <a:latin typeface="Calibri" pitchFamily="34" charset="0"/>
                        </a:rPr>
                        <a:t>Spécialités</a:t>
                      </a:r>
                      <a:endParaRPr lang="fr-FR" sz="1800" dirty="0">
                        <a:latin typeface="Calibri" pitchFamily="34" charset="0"/>
                      </a:endParaRPr>
                    </a:p>
                  </a:txBody>
                  <a:tcPr marL="72000" marR="72000" anchor="ctr"/>
                </a:tc>
                <a:tc>
                  <a:txBody>
                    <a:bodyPr/>
                    <a:lstStyle/>
                    <a:p>
                      <a:pPr algn="ctr"/>
                      <a:r>
                        <a:rPr lang="fr-FR" sz="2400" dirty="0" smtClean="0">
                          <a:latin typeface="Calibri" pitchFamily="34" charset="0"/>
                        </a:rPr>
                        <a:t>AC</a:t>
                      </a:r>
                      <a:endParaRPr lang="fr-FR" sz="2400" dirty="0">
                        <a:latin typeface="Calibri" pitchFamily="34" charset="0"/>
                      </a:endParaRPr>
                    </a:p>
                  </a:txBody>
                  <a:tcPr anchor="ctr"/>
                </a:tc>
                <a:tc>
                  <a:txBody>
                    <a:bodyPr/>
                    <a:lstStyle/>
                    <a:p>
                      <a:pPr algn="ctr"/>
                      <a:r>
                        <a:rPr lang="fr-FR" sz="2400" dirty="0" smtClean="0">
                          <a:latin typeface="Calibri" pitchFamily="34" charset="0"/>
                        </a:rPr>
                        <a:t>EE</a:t>
                      </a:r>
                      <a:endParaRPr lang="fr-FR" sz="2400" dirty="0">
                        <a:latin typeface="Calibri" pitchFamily="34" charset="0"/>
                      </a:endParaRPr>
                    </a:p>
                  </a:txBody>
                  <a:tcPr anchor="ctr"/>
                </a:tc>
                <a:tc>
                  <a:txBody>
                    <a:bodyPr/>
                    <a:lstStyle/>
                    <a:p>
                      <a:pPr algn="ctr"/>
                      <a:r>
                        <a:rPr lang="fr-FR" sz="2400" dirty="0" smtClean="0">
                          <a:latin typeface="Calibri" pitchFamily="34" charset="0"/>
                        </a:rPr>
                        <a:t>ITEC</a:t>
                      </a:r>
                      <a:endParaRPr lang="fr-FR" sz="2400" dirty="0">
                        <a:latin typeface="Calibri" pitchFamily="34" charset="0"/>
                      </a:endParaRPr>
                    </a:p>
                  </a:txBody>
                  <a:tcPr anchor="ctr"/>
                </a:tc>
                <a:tc>
                  <a:txBody>
                    <a:bodyPr/>
                    <a:lstStyle/>
                    <a:p>
                      <a:pPr algn="ctr"/>
                      <a:r>
                        <a:rPr lang="fr-FR" sz="2400" dirty="0" smtClean="0">
                          <a:latin typeface="Calibri" pitchFamily="34" charset="0"/>
                        </a:rPr>
                        <a:t>SIN</a:t>
                      </a:r>
                      <a:endParaRPr lang="fr-FR" sz="2400" dirty="0">
                        <a:latin typeface="Calibri" pitchFamily="34" charset="0"/>
                      </a:endParaRPr>
                    </a:p>
                  </a:txBody>
                  <a:tcPr anchor="ctr"/>
                </a:tc>
              </a:tr>
              <a:tr h="1109632">
                <a:tc>
                  <a:txBody>
                    <a:bodyPr/>
                    <a:lstStyle/>
                    <a:p>
                      <a:pPr algn="ctr"/>
                      <a:r>
                        <a:rPr lang="fr-FR" sz="1600" b="1" spc="-150" dirty="0" smtClean="0">
                          <a:latin typeface="Calibri" pitchFamily="34" charset="0"/>
                        </a:rPr>
                        <a:t>Projet technologique</a:t>
                      </a:r>
                      <a:endParaRPr lang="fr-FR" sz="1600" b="1" spc="-150" dirty="0">
                        <a:latin typeface="Calibri" pitchFamily="34" charset="0"/>
                      </a:endParaRPr>
                    </a:p>
                  </a:txBody>
                  <a:tcPr anchor="ctr"/>
                </a:tc>
                <a:tc>
                  <a:txBody>
                    <a:bodyPr/>
                    <a:lstStyle/>
                    <a:p>
                      <a:pPr marL="180975" indent="-180975" algn="l">
                        <a:buFont typeface="Wingdings" pitchFamily="2" charset="2"/>
                        <a:buChar char="Ø"/>
                      </a:pPr>
                      <a:r>
                        <a:rPr lang="fr-FR" sz="1400" b="1" dirty="0" smtClean="0">
                          <a:latin typeface="Arial Narrow" pitchFamily="34" charset="0"/>
                        </a:rPr>
                        <a:t>Environnement éco</a:t>
                      </a:r>
                    </a:p>
                    <a:p>
                      <a:pPr marL="180975" indent="-180975" algn="l">
                        <a:buFont typeface="Wingdings" pitchFamily="2" charset="2"/>
                        <a:buChar char="Ø"/>
                      </a:pPr>
                      <a:r>
                        <a:rPr lang="fr-FR" sz="1400" b="1" dirty="0" smtClean="0">
                          <a:latin typeface="Arial Narrow" pitchFamily="34" charset="0"/>
                        </a:rPr>
                        <a:t>Planification</a:t>
                      </a:r>
                    </a:p>
                    <a:p>
                      <a:pPr marL="180975" indent="-180975" algn="l">
                        <a:buFont typeface="Wingdings" pitchFamily="2" charset="2"/>
                        <a:buChar char="Ø"/>
                      </a:pPr>
                      <a:r>
                        <a:rPr lang="fr-FR" sz="1400" b="1" dirty="0" smtClean="0">
                          <a:latin typeface="Arial Narrow" pitchFamily="34" charset="0"/>
                        </a:rPr>
                        <a:t>Projet</a:t>
                      </a:r>
                      <a:r>
                        <a:rPr lang="fr-FR" sz="1400" b="1" baseline="0" dirty="0" smtClean="0">
                          <a:latin typeface="Arial Narrow" pitchFamily="34" charset="0"/>
                        </a:rPr>
                        <a:t> architectural</a:t>
                      </a:r>
                    </a:p>
                    <a:p>
                      <a:pPr marL="180975" indent="-180975" algn="l">
                        <a:buFont typeface="Wingdings" pitchFamily="2" charset="2"/>
                        <a:buChar char="Ø"/>
                      </a:pPr>
                      <a:r>
                        <a:rPr lang="fr-FR" sz="1400" b="1" baseline="0" dirty="0" smtClean="0">
                          <a:latin typeface="Arial Narrow" pitchFamily="34" charset="0"/>
                        </a:rPr>
                        <a:t>Organisation</a:t>
                      </a:r>
                      <a:endParaRPr lang="fr-FR" sz="1400" b="1" i="1" dirty="0">
                        <a:latin typeface="Arial Narrow" pitchFamily="34" charset="0"/>
                      </a:endParaRPr>
                    </a:p>
                  </a:txBody>
                  <a:tcPr marL="36000" marR="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Compétitivité</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Vérif.</a:t>
                      </a:r>
                      <a:r>
                        <a:rPr lang="fr-FR" sz="1400" b="1" kern="1200" baseline="0" dirty="0" smtClean="0">
                          <a:latin typeface="Arial Narrow" pitchFamily="34" charset="0"/>
                        </a:rPr>
                        <a:t> performances</a:t>
                      </a:r>
                      <a:endParaRPr lang="fr-FR" sz="1400" b="1" kern="1200" dirty="0" smtClean="0">
                        <a:latin typeface="Arial Narrow" pitchFamily="34" charset="0"/>
                      </a:endParaRPr>
                    </a:p>
                    <a:p>
                      <a:pPr marL="180975" indent="-180975" algn="l" defTabSz="457200" rtl="0" eaLnBrk="1" latinLnBrk="0" hangingPunct="1">
                        <a:buFont typeface="Wingdings" pitchFamily="2" charset="2"/>
                        <a:buChar char="Ø"/>
                      </a:pPr>
                      <a:r>
                        <a:rPr lang="fr-FR" sz="1400" b="1" kern="1200" dirty="0" smtClean="0">
                          <a:latin typeface="Arial Narrow" pitchFamily="34" charset="0"/>
                        </a:rPr>
                        <a:t>Communication </a:t>
                      </a:r>
                      <a:r>
                        <a:rPr lang="fr-FR" sz="1400" b="1" kern="1200" dirty="0" err="1" smtClean="0">
                          <a:latin typeface="Arial Narrow" pitchFamily="34" charset="0"/>
                        </a:rPr>
                        <a:t>tech</a:t>
                      </a:r>
                      <a:r>
                        <a:rPr lang="fr-FR" sz="1400" b="1" kern="1200" dirty="0" smtClean="0">
                          <a:latin typeface="Arial Narrow" pitchFamily="34" charset="0"/>
                        </a:rPr>
                        <a:t>.</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Créativité/</a:t>
                      </a:r>
                      <a:r>
                        <a:rPr lang="fr-FR" sz="1400" b="1" kern="1200" dirty="0" err="1" smtClean="0">
                          <a:latin typeface="Arial Narrow" pitchFamily="34" charset="0"/>
                        </a:rPr>
                        <a:t>innov</a:t>
                      </a:r>
                      <a:r>
                        <a:rPr lang="fr-FR" sz="1400" b="1" kern="1200" dirty="0" smtClean="0">
                          <a:latin typeface="Arial Narrow" pitchFamily="34" charset="0"/>
                        </a:rPr>
                        <a:t>.</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Description</a:t>
                      </a:r>
                      <a:r>
                        <a:rPr lang="fr-FR" sz="1400" b="1" kern="1200" baseline="0" dirty="0" smtClean="0">
                          <a:latin typeface="Arial Narrow" pitchFamily="34" charset="0"/>
                        </a:rPr>
                        <a:t> </a:t>
                      </a:r>
                      <a:r>
                        <a:rPr lang="fr-FR" sz="1400" b="1" kern="1200" dirty="0" smtClean="0">
                          <a:latin typeface="Arial Narrow" pitchFamily="34" charset="0"/>
                        </a:rPr>
                        <a:t>&amp; représentation</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Mise en œuvre</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Description &amp; représentation</a:t>
                      </a:r>
                      <a:endParaRPr lang="fr-FR" sz="1400" b="1" kern="1200" dirty="0" smtClean="0">
                        <a:solidFill>
                          <a:schemeClr val="dk1"/>
                        </a:solidFill>
                        <a:latin typeface="Arial Narrow" pitchFamily="34" charset="0"/>
                        <a:ea typeface="+mn-ea"/>
                        <a:cs typeface="+mn-cs"/>
                      </a:endParaRPr>
                    </a:p>
                  </a:txBody>
                  <a:tcPr marL="36000"/>
                </a:tc>
              </a:tr>
              <a:tr h="1109632">
                <a:tc>
                  <a:txBody>
                    <a:bodyPr/>
                    <a:lstStyle/>
                    <a:p>
                      <a:pPr algn="ctr"/>
                      <a:r>
                        <a:rPr lang="fr-FR" sz="1600" b="1" dirty="0" smtClean="0">
                          <a:latin typeface="Calibri" pitchFamily="34" charset="0"/>
                        </a:rPr>
                        <a:t>Conception</a:t>
                      </a:r>
                      <a:endParaRPr lang="fr-FR" sz="1600" b="1" dirty="0">
                        <a:latin typeface="Calibri" pitchFamily="34" charset="0"/>
                      </a:endParaRPr>
                    </a:p>
                  </a:txBody>
                  <a:tcPr anchor="ctr"/>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Paramètres influents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Sol. technologiques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Modélisation-simulations</a:t>
                      </a:r>
                      <a:endParaRPr lang="fr-FR" sz="1400" b="1" kern="1200" dirty="0" smtClean="0">
                        <a:solidFill>
                          <a:schemeClr val="dk1"/>
                        </a:solidFill>
                        <a:latin typeface="Arial Narrow" pitchFamily="34" charset="0"/>
                        <a:ea typeface="+mn-ea"/>
                        <a:cs typeface="+mn-cs"/>
                      </a:endParaRPr>
                    </a:p>
                  </a:txBody>
                  <a:tcPr marL="36000" marR="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Approche </a:t>
                      </a:r>
                      <a:r>
                        <a:rPr lang="fr-FR" sz="1400" b="1" kern="1200" dirty="0" err="1" smtClean="0">
                          <a:latin typeface="Arial Narrow" pitchFamily="34" charset="0"/>
                        </a:rPr>
                        <a:t>fonct</a:t>
                      </a:r>
                      <a:r>
                        <a:rPr lang="fr-FR" sz="1400" b="1" kern="1200" dirty="0" smtClean="0">
                          <a:latin typeface="Arial Narrow" pitchFamily="34" charset="0"/>
                        </a:rPr>
                        <a:t>. de</a:t>
                      </a:r>
                      <a:r>
                        <a:rPr lang="fr-FR" sz="1400" b="1" kern="1200" baseline="0" dirty="0" smtClean="0">
                          <a:latin typeface="Arial Narrow" pitchFamily="34" charset="0"/>
                        </a:rPr>
                        <a:t> W</a:t>
                      </a:r>
                      <a:endParaRPr lang="fr-FR" sz="1400" b="1" kern="1200" dirty="0" smtClean="0">
                        <a:latin typeface="Arial Narrow" pitchFamily="34" charset="0"/>
                      </a:endParaRPr>
                    </a:p>
                    <a:p>
                      <a:pPr marL="180975" indent="-180975" algn="l" defTabSz="457200" rtl="0" eaLnBrk="1" latinLnBrk="0" hangingPunct="1">
                        <a:buFont typeface="Wingdings" pitchFamily="2" charset="2"/>
                        <a:buChar char="Ø"/>
                      </a:pPr>
                      <a:r>
                        <a:rPr lang="fr-FR" sz="1400" b="1" kern="1200" dirty="0" smtClean="0">
                          <a:latin typeface="Arial Narrow" pitchFamily="34" charset="0"/>
                        </a:rPr>
                        <a:t>Paramètres influents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Approche comportementale</a:t>
                      </a:r>
                    </a:p>
                    <a:p>
                      <a:pPr marL="180975" indent="-180975" algn="l" defTabSz="457200" rtl="0" eaLnBrk="1" latinLnBrk="0" hangingPunct="1">
                        <a:buFont typeface="Wingdings" pitchFamily="2" charset="2"/>
                        <a:buChar char="Ø"/>
                      </a:pPr>
                      <a:r>
                        <a:rPr lang="fr-FR" sz="1400" b="1" kern="1200" dirty="0" smtClean="0">
                          <a:solidFill>
                            <a:schemeClr val="dk1"/>
                          </a:solidFill>
                          <a:latin typeface="Arial Narrow" pitchFamily="34" charset="0"/>
                          <a:ea typeface="+mn-ea"/>
                          <a:cs typeface="+mn-cs"/>
                        </a:rPr>
                        <a:t>Critères de choix</a:t>
                      </a:r>
                    </a:p>
                  </a:txBody>
                  <a:tcPr marL="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Conception des mécanismes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Comportements</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r>
              <a:tr h="905225">
                <a:tc>
                  <a:txBody>
                    <a:bodyPr/>
                    <a:lstStyle/>
                    <a:p>
                      <a:pPr algn="ctr"/>
                      <a:r>
                        <a:rPr lang="fr-FR" sz="1600" b="1" dirty="0" smtClean="0">
                          <a:latin typeface="Calibri" pitchFamily="34" charset="0"/>
                        </a:rPr>
                        <a:t>Vie de la construction</a:t>
                      </a:r>
                      <a:endParaRPr lang="fr-FR" sz="1600" b="1" dirty="0">
                        <a:latin typeface="Calibri" pitchFamily="34" charset="0"/>
                      </a:endParaRPr>
                    </a:p>
                  </a:txBody>
                  <a:tcPr anchor="ctr"/>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Amélioration performances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Gestion d’une construction</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r>
              <a:tr h="584974">
                <a:tc>
                  <a:txBody>
                    <a:bodyPr/>
                    <a:lstStyle/>
                    <a:p>
                      <a:pPr algn="ctr"/>
                      <a:r>
                        <a:rPr lang="fr-FR" sz="1600" b="1" dirty="0" smtClean="0">
                          <a:latin typeface="Calibri" pitchFamily="34" charset="0"/>
                        </a:rPr>
                        <a:t>Transport et l’énergie</a:t>
                      </a:r>
                      <a:endParaRPr lang="fr-FR" sz="1600" b="1" dirty="0">
                        <a:latin typeface="Calibri" pitchFamily="34" charset="0"/>
                      </a:endParaRPr>
                    </a:p>
                  </a:txBody>
                  <a:tcPr anchor="ctr"/>
                </a:tc>
                <a:tc>
                  <a:txBody>
                    <a:bodyPr/>
                    <a:lstStyle/>
                    <a:p>
                      <a:pPr algn="l">
                        <a:buFont typeface="Arial" pitchFamily="34" charset="0"/>
                        <a:buChar char="•"/>
                      </a:pPr>
                      <a:endParaRPr lang="fr-FR" sz="1400" b="1" i="1" dirty="0">
                        <a:latin typeface="Arial Narrow" pitchFamily="34" charset="0"/>
                      </a:endParaRPr>
                    </a:p>
                  </a:txBody>
                  <a:tcPr/>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Production et transport</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r>
              <a:tr h="1826463">
                <a:tc>
                  <a:txBody>
                    <a:bodyPr/>
                    <a:lstStyle/>
                    <a:p>
                      <a:pPr algn="ctr"/>
                      <a:r>
                        <a:rPr lang="fr-FR" sz="1600" b="1" dirty="0" smtClean="0">
                          <a:latin typeface="Calibri" pitchFamily="34" charset="0"/>
                        </a:rPr>
                        <a:t>Maquettage</a:t>
                      </a:r>
                      <a:r>
                        <a:rPr lang="fr-FR" sz="1600" b="1" baseline="0" dirty="0" smtClean="0">
                          <a:latin typeface="Calibri" pitchFamily="34" charset="0"/>
                        </a:rPr>
                        <a:t> des solutions</a:t>
                      </a:r>
                      <a:endParaRPr lang="fr-FR" sz="1600" b="1" dirty="0">
                        <a:latin typeface="Calibri" pitchFamily="34" charset="0"/>
                      </a:endParaRPr>
                    </a:p>
                  </a:txBody>
                  <a:tcPr anchor="ctr"/>
                </a:tc>
                <a:tc>
                  <a:txBody>
                    <a:bodyPr/>
                    <a:lstStyle/>
                    <a:p>
                      <a:pPr algn="l">
                        <a:buFont typeface="Arial" pitchFamily="34" charset="0"/>
                        <a:buNone/>
                      </a:pPr>
                      <a:endParaRPr lang="fr-FR" sz="1400" b="1" i="1" dirty="0">
                        <a:latin typeface="Arial Narrow" pitchFamily="34" charset="0"/>
                      </a:endParaRPr>
                    </a:p>
                  </a:txBody>
                  <a:tcPr/>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Conception </a:t>
                      </a:r>
                      <a:r>
                        <a:rPr lang="fr-FR" sz="1400" b="1" kern="1200" dirty="0" err="1" smtClean="0">
                          <a:latin typeface="Arial Narrow" pitchFamily="34" charset="0"/>
                        </a:rPr>
                        <a:t>fonct</a:t>
                      </a:r>
                      <a:r>
                        <a:rPr lang="fr-FR" sz="1400" b="1" kern="1200" dirty="0" smtClean="0">
                          <a:latin typeface="Arial Narrow" pitchFamily="34" charset="0"/>
                        </a:rPr>
                        <a:t>. d’1 </a:t>
                      </a:r>
                      <a:r>
                        <a:rPr lang="fr-FR" sz="1400" b="1" kern="1200" dirty="0" err="1" smtClean="0">
                          <a:latin typeface="Arial Narrow" pitchFamily="34" charset="0"/>
                        </a:rPr>
                        <a:t>syst</a:t>
                      </a:r>
                      <a:r>
                        <a:rPr lang="fr-FR" sz="1400" b="1" kern="1200" dirty="0" smtClean="0">
                          <a:latin typeface="Arial Narrow" pitchFamily="34" charset="0"/>
                        </a:rPr>
                        <a:t>. Local</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Architecture </a:t>
                      </a:r>
                      <a:r>
                        <a:rPr lang="fr-FR" sz="1400" b="1" kern="1200" dirty="0" err="1" smtClean="0">
                          <a:latin typeface="Arial Narrow" pitchFamily="34" charset="0"/>
                        </a:rPr>
                        <a:t>fonct</a:t>
                      </a:r>
                      <a:r>
                        <a:rPr lang="fr-FR" sz="1400" b="1" kern="1200" dirty="0" smtClean="0">
                          <a:latin typeface="Arial Narrow" pitchFamily="34" charset="0"/>
                        </a:rPr>
                        <a:t>. d’1 </a:t>
                      </a:r>
                      <a:r>
                        <a:rPr lang="fr-FR" sz="1400" b="1" kern="1200" dirty="0" err="1" smtClean="0">
                          <a:latin typeface="Arial Narrow" pitchFamily="34" charset="0"/>
                        </a:rPr>
                        <a:t>syst</a:t>
                      </a:r>
                      <a:r>
                        <a:rPr lang="fr-FR" sz="1400" b="1" kern="1200" dirty="0" smtClean="0">
                          <a:latin typeface="Arial Narrow" pitchFamily="34" charset="0"/>
                        </a:rPr>
                        <a:t>. communicant</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Modélisations simulations</a:t>
                      </a:r>
                      <a:endParaRPr lang="fr-FR" sz="1400" b="1" kern="1200" dirty="0" smtClean="0">
                        <a:solidFill>
                          <a:schemeClr val="dk1"/>
                        </a:solidFill>
                        <a:latin typeface="Arial Narrow" pitchFamily="34" charset="0"/>
                        <a:ea typeface="+mn-ea"/>
                        <a:cs typeface="+mn-cs"/>
                      </a:endParaRPr>
                    </a:p>
                  </a:txBody>
                  <a:tcPr marL="36000"/>
                </a:tc>
              </a:tr>
              <a:tr h="795359">
                <a:tc>
                  <a:txBody>
                    <a:bodyPr/>
                    <a:lstStyle/>
                    <a:p>
                      <a:pPr algn="ctr"/>
                      <a:r>
                        <a:rPr lang="fr-FR" sz="1600" b="1" dirty="0" smtClean="0">
                          <a:latin typeface="Calibri" pitchFamily="34" charset="0"/>
                        </a:rPr>
                        <a:t>Prototype</a:t>
                      </a:r>
                      <a:endParaRPr lang="fr-FR" sz="1600" b="1" dirty="0">
                        <a:latin typeface="Calibri" pitchFamily="34" charset="0"/>
                      </a:endParaRPr>
                    </a:p>
                  </a:txBody>
                  <a:tcPr anchor="ctr"/>
                </a:tc>
                <a:tc>
                  <a:txBody>
                    <a:bodyPr/>
                    <a:lstStyle/>
                    <a:p>
                      <a:pPr algn="l">
                        <a:buFont typeface="Wingdings" pitchFamily="2" charset="2"/>
                        <a:buChar char="Ø"/>
                      </a:pPr>
                      <a:r>
                        <a:rPr lang="fr-FR" sz="1400" b="1" i="1" dirty="0" smtClean="0">
                          <a:latin typeface="Arial Narrow" pitchFamily="34" charset="0"/>
                        </a:rPr>
                        <a:t>Maquette</a:t>
                      </a:r>
                    </a:p>
                    <a:p>
                      <a:pPr algn="l">
                        <a:buFont typeface="Wingdings" pitchFamily="2" charset="2"/>
                        <a:buChar char="Ø"/>
                      </a:pPr>
                      <a:r>
                        <a:rPr lang="fr-FR" sz="1400" b="1" i="1" dirty="0" smtClean="0">
                          <a:latin typeface="Arial Narrow" pitchFamily="34" charset="0"/>
                        </a:rPr>
                        <a:t>Représentation normalisée</a:t>
                      </a:r>
                    </a:p>
                    <a:p>
                      <a:pPr algn="l">
                        <a:buFont typeface="Wingdings" pitchFamily="2" charset="2"/>
                        <a:buChar char="Ø"/>
                      </a:pPr>
                      <a:r>
                        <a:rPr lang="fr-FR" sz="1400" b="1" i="1" dirty="0" smtClean="0">
                          <a:latin typeface="Arial Narrow" pitchFamily="34" charset="0"/>
                        </a:rPr>
                        <a:t>Modeleur</a:t>
                      </a:r>
                      <a:r>
                        <a:rPr lang="fr-FR" sz="1400" b="1" i="1" baseline="0" dirty="0" smtClean="0">
                          <a:latin typeface="Arial Narrow" pitchFamily="34" charset="0"/>
                        </a:rPr>
                        <a:t> volumique</a:t>
                      </a:r>
                      <a:endParaRPr lang="fr-FR" sz="1400" b="1" i="1" dirty="0">
                        <a:latin typeface="Arial Narrow" pitchFamily="34" charset="0"/>
                      </a:endParaRPr>
                    </a:p>
                  </a:txBody>
                  <a:tcPr/>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Réalisation proto.</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Sécurité</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Essais-réglages</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Procédés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Essais validation</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latin typeface="Arial Narrow" pitchFamily="34" charset="0"/>
                        </a:rPr>
                        <a:t>Réalisation</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Gestion de la vie d’1 </a:t>
                      </a:r>
                      <a:r>
                        <a:rPr lang="fr-FR" sz="1400" b="1" kern="1200" dirty="0" err="1" smtClean="0">
                          <a:latin typeface="Arial Narrow" pitchFamily="34" charset="0"/>
                        </a:rPr>
                        <a:t>syst</a:t>
                      </a:r>
                      <a:r>
                        <a:rPr lang="fr-FR" sz="1400" b="1" kern="1200" dirty="0" smtClean="0">
                          <a:latin typeface="Arial Narrow" pitchFamily="34" charset="0"/>
                        </a:rPr>
                        <a:t>.</a:t>
                      </a:r>
                      <a:endParaRPr lang="fr-FR" sz="1400" b="1" kern="1200" dirty="0" smtClean="0">
                        <a:solidFill>
                          <a:schemeClr val="dk1"/>
                        </a:solidFill>
                        <a:latin typeface="Arial Narrow" pitchFamily="34" charset="0"/>
                        <a:ea typeface="+mn-ea"/>
                        <a:cs typeface="+mn-cs"/>
                      </a:endParaRPr>
                    </a:p>
                  </a:txBody>
                  <a:tcPr marL="36000"/>
                </a:tc>
              </a:tr>
            </a:tbl>
          </a:graphicData>
        </a:graphic>
      </p:graphicFrame>
      <p:grpSp>
        <p:nvGrpSpPr>
          <p:cNvPr id="2" name="Groupe 25"/>
          <p:cNvGrpSpPr>
            <a:grpSpLocks/>
          </p:cNvGrpSpPr>
          <p:nvPr/>
        </p:nvGrpSpPr>
        <p:grpSpPr bwMode="auto">
          <a:xfrm>
            <a:off x="1362075" y="485775"/>
            <a:ext cx="7781925" cy="781050"/>
            <a:chOff x="1362074" y="485775"/>
            <a:chExt cx="7781926" cy="781050"/>
          </a:xfrm>
        </p:grpSpPr>
        <p:sp>
          <p:nvSpPr>
            <p:cNvPr id="27" name="Rectangle à coins arrondis 26"/>
            <p:cNvSpPr/>
            <p:nvPr/>
          </p:nvSpPr>
          <p:spPr>
            <a:xfrm>
              <a:off x="5562600" y="485775"/>
              <a:ext cx="3581400" cy="390525"/>
            </a:xfrm>
            <a:prstGeom prst="roundRect">
              <a:avLst/>
            </a:prstGeom>
            <a:solidFill>
              <a:schemeClr val="accent1">
                <a:lumMod val="20000"/>
                <a:lumOff val="80000"/>
                <a:alpha val="43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p>
          </p:txBody>
        </p:sp>
        <p:sp>
          <p:nvSpPr>
            <p:cNvPr id="28" name="Rectangle à coins arrondis 27"/>
            <p:cNvSpPr/>
            <p:nvPr/>
          </p:nvSpPr>
          <p:spPr>
            <a:xfrm>
              <a:off x="1362074" y="876300"/>
              <a:ext cx="1809750" cy="390525"/>
            </a:xfrm>
            <a:prstGeom prst="roundRect">
              <a:avLst/>
            </a:prstGeom>
            <a:solidFill>
              <a:schemeClr val="accent1">
                <a:lumMod val="20000"/>
                <a:lumOff val="80000"/>
                <a:alpha val="43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p>
          </p:txBody>
        </p:sp>
        <p:sp>
          <p:nvSpPr>
            <p:cNvPr id="29" name="Rectangle à coins arrondis 28"/>
            <p:cNvSpPr/>
            <p:nvPr/>
          </p:nvSpPr>
          <p:spPr>
            <a:xfrm>
              <a:off x="3752849" y="681038"/>
              <a:ext cx="1809750" cy="390525"/>
            </a:xfrm>
            <a:prstGeom prst="roundRect">
              <a:avLst/>
            </a:prstGeom>
            <a:solidFill>
              <a:schemeClr val="accent1">
                <a:lumMod val="20000"/>
                <a:lumOff val="80000"/>
                <a:alpha val="43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p>
          </p:txBody>
        </p:sp>
      </p:grpSp>
      <p:grpSp>
        <p:nvGrpSpPr>
          <p:cNvPr id="3" name="Groupe 43"/>
          <p:cNvGrpSpPr>
            <a:grpSpLocks/>
          </p:cNvGrpSpPr>
          <p:nvPr/>
        </p:nvGrpSpPr>
        <p:grpSpPr bwMode="auto">
          <a:xfrm>
            <a:off x="3533775" y="6108700"/>
            <a:ext cx="5572125" cy="696913"/>
            <a:chOff x="3533775" y="6108849"/>
            <a:chExt cx="5572645" cy="696763"/>
          </a:xfrm>
        </p:grpSpPr>
        <p:sp>
          <p:nvSpPr>
            <p:cNvPr id="25" name="Rectangle à coins arrondis 24"/>
            <p:cNvSpPr/>
            <p:nvPr/>
          </p:nvSpPr>
          <p:spPr>
            <a:xfrm>
              <a:off x="7315553" y="6108849"/>
              <a:ext cx="1790867" cy="295211"/>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33" name="Rectangle à coins arrondis 32"/>
            <p:cNvSpPr/>
            <p:nvPr/>
          </p:nvSpPr>
          <p:spPr>
            <a:xfrm>
              <a:off x="3533775" y="6110437"/>
              <a:ext cx="1790867" cy="295211"/>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34" name="Rectangle à coins arrondis 33"/>
            <p:cNvSpPr/>
            <p:nvPr/>
          </p:nvSpPr>
          <p:spPr>
            <a:xfrm>
              <a:off x="5524686" y="6310419"/>
              <a:ext cx="1790867" cy="295211"/>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35" name="Rectangle à coins arrondis 34"/>
            <p:cNvSpPr/>
            <p:nvPr/>
          </p:nvSpPr>
          <p:spPr>
            <a:xfrm>
              <a:off x="3638560" y="6510401"/>
              <a:ext cx="1790867" cy="295211"/>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grpSp>
      <p:grpSp>
        <p:nvGrpSpPr>
          <p:cNvPr id="4" name="Groupe 42"/>
          <p:cNvGrpSpPr>
            <a:grpSpLocks/>
          </p:cNvGrpSpPr>
          <p:nvPr/>
        </p:nvGrpSpPr>
        <p:grpSpPr bwMode="auto">
          <a:xfrm>
            <a:off x="1362075" y="2070100"/>
            <a:ext cx="7743825" cy="3759200"/>
            <a:chOff x="1362074" y="2069723"/>
            <a:chExt cx="7744346" cy="3759577"/>
          </a:xfrm>
        </p:grpSpPr>
        <p:sp>
          <p:nvSpPr>
            <p:cNvPr id="30" name="Rectangle à coins arrondis 29"/>
            <p:cNvSpPr/>
            <p:nvPr/>
          </p:nvSpPr>
          <p:spPr>
            <a:xfrm>
              <a:off x="1362074" y="2069723"/>
              <a:ext cx="2171846" cy="390564"/>
            </a:xfrm>
            <a:prstGeom prst="roundRect">
              <a:avLst/>
            </a:prstGeom>
            <a:solidFill>
              <a:schemeClr val="accent2">
                <a:lumMod val="20000"/>
                <a:lumOff val="80000"/>
                <a:alpha val="2900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1" name="Rectangle à coins arrondis 30"/>
            <p:cNvSpPr/>
            <p:nvPr/>
          </p:nvSpPr>
          <p:spPr>
            <a:xfrm>
              <a:off x="3686330" y="2069723"/>
              <a:ext cx="1876551" cy="539804"/>
            </a:xfrm>
            <a:prstGeom prst="roundRect">
              <a:avLst/>
            </a:prstGeom>
            <a:solidFill>
              <a:schemeClr val="accent2">
                <a:lumMod val="20000"/>
                <a:lumOff val="80000"/>
                <a:alpha val="2900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2" name="Rectangle à coins arrondis 31"/>
            <p:cNvSpPr/>
            <p:nvPr/>
          </p:nvSpPr>
          <p:spPr>
            <a:xfrm>
              <a:off x="5562882" y="2069723"/>
              <a:ext cx="1752718" cy="390564"/>
            </a:xfrm>
            <a:prstGeom prst="roundRect">
              <a:avLst/>
            </a:prstGeom>
            <a:solidFill>
              <a:schemeClr val="accent2">
                <a:lumMod val="20000"/>
                <a:lumOff val="80000"/>
                <a:alpha val="2900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6" name="Rectangle à coins arrondis 35"/>
            <p:cNvSpPr/>
            <p:nvPr/>
          </p:nvSpPr>
          <p:spPr>
            <a:xfrm>
              <a:off x="7353702" y="5324424"/>
              <a:ext cx="1752718" cy="504876"/>
            </a:xfrm>
            <a:prstGeom prst="roundRect">
              <a:avLst/>
            </a:prstGeom>
            <a:solidFill>
              <a:schemeClr val="accent2">
                <a:lumMod val="20000"/>
                <a:lumOff val="80000"/>
                <a:alpha val="2900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grpSp>
        <p:nvGrpSpPr>
          <p:cNvPr id="5" name="Groupe 41"/>
          <p:cNvGrpSpPr>
            <a:grpSpLocks/>
          </p:cNvGrpSpPr>
          <p:nvPr/>
        </p:nvGrpSpPr>
        <p:grpSpPr bwMode="auto">
          <a:xfrm>
            <a:off x="1362075" y="1679575"/>
            <a:ext cx="7781925" cy="3644900"/>
            <a:chOff x="1362074" y="1679198"/>
            <a:chExt cx="7781926" cy="3645277"/>
          </a:xfrm>
        </p:grpSpPr>
        <p:sp>
          <p:nvSpPr>
            <p:cNvPr id="37" name="Rectangle à coins arrondis 36"/>
            <p:cNvSpPr/>
            <p:nvPr/>
          </p:nvSpPr>
          <p:spPr>
            <a:xfrm>
              <a:off x="7391400" y="4267091"/>
              <a:ext cx="1752600" cy="1057384"/>
            </a:xfrm>
            <a:prstGeom prst="roundRect">
              <a:avLst/>
            </a:prstGeom>
            <a:solidFill>
              <a:schemeClr val="accent6">
                <a:lumMod val="20000"/>
                <a:lumOff val="80000"/>
                <a:alpha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38" name="Rectangle à coins arrondis 37"/>
            <p:cNvSpPr/>
            <p:nvPr/>
          </p:nvSpPr>
          <p:spPr>
            <a:xfrm>
              <a:off x="5562600" y="1679198"/>
              <a:ext cx="1752600" cy="469949"/>
            </a:xfrm>
            <a:prstGeom prst="roundRect">
              <a:avLst/>
            </a:prstGeom>
            <a:solidFill>
              <a:schemeClr val="accent6">
                <a:lumMod val="20000"/>
                <a:lumOff val="80000"/>
                <a:alpha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39" name="Rectangle à coins arrondis 38"/>
            <p:cNvSpPr/>
            <p:nvPr/>
          </p:nvSpPr>
          <p:spPr>
            <a:xfrm>
              <a:off x="3686174" y="1679198"/>
              <a:ext cx="1752600" cy="469949"/>
            </a:xfrm>
            <a:prstGeom prst="roundRect">
              <a:avLst/>
            </a:prstGeom>
            <a:solidFill>
              <a:schemeClr val="accent6">
                <a:lumMod val="20000"/>
                <a:lumOff val="80000"/>
                <a:alpha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40" name="Rectangle à coins arrondis 39"/>
            <p:cNvSpPr/>
            <p:nvPr/>
          </p:nvSpPr>
          <p:spPr>
            <a:xfrm>
              <a:off x="1362074" y="1831614"/>
              <a:ext cx="1752600" cy="317533"/>
            </a:xfrm>
            <a:prstGeom prst="roundRect">
              <a:avLst/>
            </a:prstGeom>
            <a:solidFill>
              <a:schemeClr val="accent6">
                <a:lumMod val="20000"/>
                <a:lumOff val="80000"/>
                <a:alpha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sp>
          <p:nvSpPr>
            <p:cNvPr id="41" name="Rectangle à coins arrondis 40"/>
            <p:cNvSpPr/>
            <p:nvPr/>
          </p:nvSpPr>
          <p:spPr>
            <a:xfrm>
              <a:off x="3648074" y="3668542"/>
              <a:ext cx="1752600" cy="598549"/>
            </a:xfrm>
            <a:prstGeom prst="roundRect">
              <a:avLst/>
            </a:prstGeom>
            <a:solidFill>
              <a:schemeClr val="accent6">
                <a:lumMod val="20000"/>
                <a:lumOff val="80000"/>
                <a:alpha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a:p>
          </p:txBody>
        </p:sp>
      </p:grpSp>
      <p:sp>
        <p:nvSpPr>
          <p:cNvPr id="23" name="Rectangle à coins arrondis 22"/>
          <p:cNvSpPr/>
          <p:nvPr/>
        </p:nvSpPr>
        <p:spPr bwMode="auto">
          <a:xfrm>
            <a:off x="1381125" y="6115050"/>
            <a:ext cx="1790700" cy="295275"/>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24" name="Rectangle à coins arrondis 23"/>
          <p:cNvSpPr/>
          <p:nvPr/>
        </p:nvSpPr>
        <p:spPr bwMode="auto">
          <a:xfrm>
            <a:off x="1381125" y="6557963"/>
            <a:ext cx="1790700" cy="295275"/>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26" name="Rectangle à coins arrondis 25"/>
          <p:cNvSpPr/>
          <p:nvPr/>
        </p:nvSpPr>
        <p:spPr bwMode="auto">
          <a:xfrm>
            <a:off x="1381125" y="6310313"/>
            <a:ext cx="2152650" cy="295275"/>
          </a:xfrm>
          <a:prstGeom prst="roundRect">
            <a:avLst/>
          </a:prstGeom>
          <a:solidFill>
            <a:schemeClr val="accent3">
              <a:lumMod val="40000"/>
              <a:lumOff val="60000"/>
              <a:alpha val="42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7" presetClass="entr" presetSubtype="1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strVal val="#ppt_h"/>
                                          </p:val>
                                        </p:tav>
                                        <p:tav tm="100000">
                                          <p:val>
                                            <p:strVal val="#ppt_h"/>
                                          </p:val>
                                        </p:tav>
                                      </p:tavLst>
                                    </p:anim>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577850" y="0"/>
            <a:ext cx="8556625" cy="1384300"/>
          </a:xfrm>
          <a:prstGeom prst="rect">
            <a:avLst/>
          </a:prstGeom>
          <a:solidFill>
            <a:srgbClr val="000000">
              <a:alpha val="0"/>
            </a:srgbClr>
          </a:solidFill>
          <a:ln w="9525">
            <a:noFill/>
            <a:miter lim="800000"/>
            <a:headEnd/>
            <a:tailEnd/>
          </a:ln>
        </p:spPr>
        <p:txBody>
          <a:bodyPr>
            <a:spAutoFit/>
          </a:bodyPr>
          <a:lstStyle/>
          <a:p>
            <a:pPr algn="ctr"/>
            <a:r>
              <a:rPr lang="fr-FR" sz="2800" b="1">
                <a:solidFill>
                  <a:srgbClr val="002060"/>
                </a:solidFill>
                <a:latin typeface="Calibri" pitchFamily="34" charset="0"/>
              </a:rPr>
              <a:t>La conception simultanée et pluritechnologique « M.E.I.» </a:t>
            </a:r>
          </a:p>
          <a:p>
            <a:pPr algn="ctr"/>
            <a:r>
              <a:rPr lang="fr-FR" sz="2800" b="1">
                <a:solidFill>
                  <a:srgbClr val="002060"/>
                </a:solidFill>
                <a:latin typeface="Calibri" pitchFamily="34" charset="0"/>
              </a:rPr>
              <a:t>des produits et ouvrages (systèmes techniques)</a:t>
            </a:r>
          </a:p>
        </p:txBody>
      </p:sp>
      <p:pic>
        <p:nvPicPr>
          <p:cNvPr id="16387" name="Image 17" descr="solartree.jpg"/>
          <p:cNvPicPr>
            <a:picLocks noChangeAspect="1"/>
          </p:cNvPicPr>
          <p:nvPr/>
        </p:nvPicPr>
        <p:blipFill>
          <a:blip r:embed="rId2"/>
          <a:srcRect t="15799"/>
          <a:stretch>
            <a:fillRect/>
          </a:stretch>
        </p:blipFill>
        <p:spPr bwMode="auto">
          <a:xfrm>
            <a:off x="795338" y="2963863"/>
            <a:ext cx="4979987" cy="2392362"/>
          </a:xfrm>
          <a:prstGeom prst="rect">
            <a:avLst/>
          </a:prstGeom>
          <a:noFill/>
          <a:ln w="9525">
            <a:noFill/>
            <a:miter lim="800000"/>
            <a:headEnd/>
            <a:tailEnd/>
          </a:ln>
        </p:spPr>
      </p:pic>
      <p:pic>
        <p:nvPicPr>
          <p:cNvPr id="16388" name="Image 19" descr="asolaire01.jpg"/>
          <p:cNvPicPr>
            <a:picLocks noChangeAspect="1"/>
          </p:cNvPicPr>
          <p:nvPr/>
        </p:nvPicPr>
        <p:blipFill>
          <a:blip r:embed="rId3"/>
          <a:srcRect/>
          <a:stretch>
            <a:fillRect/>
          </a:stretch>
        </p:blipFill>
        <p:spPr bwMode="auto">
          <a:xfrm>
            <a:off x="5959475" y="2787650"/>
            <a:ext cx="2697163" cy="2151063"/>
          </a:xfrm>
          <a:prstGeom prst="rect">
            <a:avLst/>
          </a:prstGeom>
          <a:noFill/>
          <a:ln w="9525">
            <a:noFill/>
            <a:miter lim="800000"/>
            <a:headEnd/>
            <a:tailEnd/>
          </a:ln>
        </p:spPr>
      </p:pic>
      <p:sp>
        <p:nvSpPr>
          <p:cNvPr id="16389" name="Rectangle 8"/>
          <p:cNvSpPr>
            <a:spLocks noChangeArrowheads="1"/>
          </p:cNvSpPr>
          <p:nvPr/>
        </p:nvSpPr>
        <p:spPr bwMode="auto">
          <a:xfrm>
            <a:off x="5816600" y="4583113"/>
            <a:ext cx="1495425" cy="506412"/>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Matière</a:t>
            </a:r>
          </a:p>
        </p:txBody>
      </p:sp>
      <p:sp>
        <p:nvSpPr>
          <p:cNvPr id="16390" name="Rectangle 9"/>
          <p:cNvSpPr>
            <a:spLocks noChangeArrowheads="1"/>
          </p:cNvSpPr>
          <p:nvPr/>
        </p:nvSpPr>
        <p:spPr bwMode="auto">
          <a:xfrm flipH="1">
            <a:off x="6500813" y="1897063"/>
            <a:ext cx="1352550" cy="506412"/>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cs typeface="Arial" pitchFamily="34" charset="0"/>
              </a:rPr>
              <a:t>É</a:t>
            </a:r>
            <a:r>
              <a:rPr lang="fr-FR" sz="2400" b="1">
                <a:solidFill>
                  <a:srgbClr val="FF0000"/>
                </a:solidFill>
                <a:latin typeface="Calibri" pitchFamily="34" charset="0"/>
              </a:rPr>
              <a:t>nergie</a:t>
            </a:r>
          </a:p>
        </p:txBody>
      </p:sp>
      <p:sp>
        <p:nvSpPr>
          <p:cNvPr id="16391" name="Line 10"/>
          <p:cNvSpPr>
            <a:spLocks noChangeShapeType="1"/>
          </p:cNvSpPr>
          <p:nvPr/>
        </p:nvSpPr>
        <p:spPr bwMode="auto">
          <a:xfrm>
            <a:off x="6697663" y="2393950"/>
            <a:ext cx="479425" cy="569913"/>
          </a:xfrm>
          <a:prstGeom prst="line">
            <a:avLst/>
          </a:prstGeom>
          <a:noFill/>
          <a:ln w="38100">
            <a:solidFill>
              <a:srgbClr val="FF0000"/>
            </a:solidFill>
            <a:round/>
            <a:headEnd/>
            <a:tailEnd type="triangle" w="lg" len="lg"/>
          </a:ln>
        </p:spPr>
        <p:txBody>
          <a:bodyPr/>
          <a:lstStyle/>
          <a:p>
            <a:endParaRPr lang="fr-FR"/>
          </a:p>
        </p:txBody>
      </p:sp>
      <p:sp>
        <p:nvSpPr>
          <p:cNvPr id="16392" name="Line 11"/>
          <p:cNvSpPr>
            <a:spLocks noChangeShapeType="1"/>
          </p:cNvSpPr>
          <p:nvPr/>
        </p:nvSpPr>
        <p:spPr bwMode="auto">
          <a:xfrm flipH="1">
            <a:off x="4562475" y="2393950"/>
            <a:ext cx="1908175" cy="1254125"/>
          </a:xfrm>
          <a:prstGeom prst="line">
            <a:avLst/>
          </a:prstGeom>
          <a:noFill/>
          <a:ln w="38100">
            <a:solidFill>
              <a:srgbClr val="FF0000"/>
            </a:solidFill>
            <a:round/>
            <a:headEnd/>
            <a:tailEnd type="triangle" w="lg" len="lg"/>
          </a:ln>
        </p:spPr>
        <p:txBody>
          <a:bodyPr/>
          <a:lstStyle/>
          <a:p>
            <a:endParaRPr lang="fr-FR"/>
          </a:p>
        </p:txBody>
      </p:sp>
      <p:sp>
        <p:nvSpPr>
          <p:cNvPr id="16393" name="Rectangle 12"/>
          <p:cNvSpPr>
            <a:spLocks noChangeArrowheads="1"/>
          </p:cNvSpPr>
          <p:nvPr/>
        </p:nvSpPr>
        <p:spPr bwMode="auto">
          <a:xfrm>
            <a:off x="577850" y="5902325"/>
            <a:ext cx="1717675" cy="506413"/>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Structure</a:t>
            </a:r>
          </a:p>
        </p:txBody>
      </p:sp>
      <p:sp>
        <p:nvSpPr>
          <p:cNvPr id="16394" name="Line 13"/>
          <p:cNvSpPr>
            <a:spLocks noChangeShapeType="1"/>
          </p:cNvSpPr>
          <p:nvPr/>
        </p:nvSpPr>
        <p:spPr bwMode="auto">
          <a:xfrm flipV="1">
            <a:off x="1357313" y="4441825"/>
            <a:ext cx="1239837" cy="1460500"/>
          </a:xfrm>
          <a:prstGeom prst="line">
            <a:avLst/>
          </a:prstGeom>
          <a:noFill/>
          <a:ln w="38100">
            <a:solidFill>
              <a:srgbClr val="FF0000"/>
            </a:solidFill>
            <a:round/>
            <a:headEnd/>
            <a:tailEnd type="triangle" w="lg" len="lg"/>
          </a:ln>
        </p:spPr>
        <p:txBody>
          <a:bodyPr/>
          <a:lstStyle/>
          <a:p>
            <a:endParaRPr lang="fr-FR"/>
          </a:p>
        </p:txBody>
      </p:sp>
      <p:sp>
        <p:nvSpPr>
          <p:cNvPr id="16395" name="Line 16"/>
          <p:cNvSpPr>
            <a:spLocks noChangeShapeType="1"/>
          </p:cNvSpPr>
          <p:nvPr/>
        </p:nvSpPr>
        <p:spPr bwMode="auto">
          <a:xfrm rot="10800000" flipV="1">
            <a:off x="4830763" y="4811713"/>
            <a:ext cx="1128712" cy="0"/>
          </a:xfrm>
          <a:prstGeom prst="line">
            <a:avLst/>
          </a:prstGeom>
          <a:noFill/>
          <a:ln w="38100">
            <a:solidFill>
              <a:srgbClr val="FF0000"/>
            </a:solidFill>
            <a:round/>
            <a:headEnd/>
            <a:tailEnd type="triangle" w="lg" len="lg"/>
          </a:ln>
        </p:spPr>
        <p:txBody>
          <a:bodyPr/>
          <a:lstStyle/>
          <a:p>
            <a:endParaRPr lang="fr-FR"/>
          </a:p>
        </p:txBody>
      </p:sp>
      <p:sp>
        <p:nvSpPr>
          <p:cNvPr id="16396" name="Rectangle 17"/>
          <p:cNvSpPr>
            <a:spLocks noChangeArrowheads="1"/>
          </p:cNvSpPr>
          <p:nvPr/>
        </p:nvSpPr>
        <p:spPr bwMode="auto">
          <a:xfrm>
            <a:off x="7088188" y="6154738"/>
            <a:ext cx="1779587" cy="508000"/>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Information</a:t>
            </a:r>
          </a:p>
        </p:txBody>
      </p:sp>
      <p:sp>
        <p:nvSpPr>
          <p:cNvPr id="16397" name="Line 18"/>
          <p:cNvSpPr>
            <a:spLocks noChangeShapeType="1"/>
          </p:cNvSpPr>
          <p:nvPr/>
        </p:nvSpPr>
        <p:spPr bwMode="auto">
          <a:xfrm flipH="1" flipV="1">
            <a:off x="7967663" y="3868738"/>
            <a:ext cx="288925" cy="2286000"/>
          </a:xfrm>
          <a:prstGeom prst="line">
            <a:avLst/>
          </a:prstGeom>
          <a:noFill/>
          <a:ln w="38100">
            <a:solidFill>
              <a:srgbClr val="FF0000"/>
            </a:solidFill>
            <a:round/>
            <a:headEnd/>
            <a:tailEnd type="triangle" w="lg" len="lg"/>
          </a:ln>
        </p:spPr>
        <p:txBody>
          <a:bodyPr/>
          <a:lstStyle/>
          <a:p>
            <a:endParaRPr lang="fr-FR"/>
          </a:p>
        </p:txBody>
      </p:sp>
      <p:sp>
        <p:nvSpPr>
          <p:cNvPr id="16398" name="ZoneTexte 20"/>
          <p:cNvSpPr txBox="1">
            <a:spLocks noChangeArrowheads="1"/>
          </p:cNvSpPr>
          <p:nvPr/>
        </p:nvSpPr>
        <p:spPr bwMode="auto">
          <a:xfrm>
            <a:off x="1155700" y="2592388"/>
            <a:ext cx="4170363" cy="369887"/>
          </a:xfrm>
          <a:prstGeom prst="rect">
            <a:avLst/>
          </a:prstGeom>
          <a:noFill/>
          <a:ln w="9525">
            <a:noFill/>
            <a:miter lim="800000"/>
            <a:headEnd/>
            <a:tailEnd/>
          </a:ln>
        </p:spPr>
        <p:txBody>
          <a:bodyPr>
            <a:spAutoFit/>
          </a:bodyPr>
          <a:lstStyle/>
          <a:p>
            <a:r>
              <a:rPr lang="fr-FR"/>
              <a:t>Système d’éclairage « Solar Tree »</a:t>
            </a:r>
          </a:p>
        </p:txBody>
      </p:sp>
      <p:pic>
        <p:nvPicPr>
          <p:cNvPr id="16399" name="Image 21" descr="ross-lovegrove-solar-tree2.jpg"/>
          <p:cNvPicPr>
            <a:picLocks noChangeAspect="1"/>
          </p:cNvPicPr>
          <p:nvPr/>
        </p:nvPicPr>
        <p:blipFill>
          <a:blip r:embed="rId4"/>
          <a:srcRect/>
          <a:stretch>
            <a:fillRect/>
          </a:stretch>
        </p:blipFill>
        <p:spPr bwMode="auto">
          <a:xfrm>
            <a:off x="3330575" y="5789613"/>
            <a:ext cx="1371600" cy="873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anim calcmode="lin" valueType="num">
                                      <p:cBhvr additive="base">
                                        <p:cTn id="7" dur="500" fill="hold"/>
                                        <p:tgtEl>
                                          <p:spTgt spid="16398"/>
                                        </p:tgtEl>
                                        <p:attrNameLst>
                                          <p:attrName>ppt_x</p:attrName>
                                        </p:attrNameLst>
                                      </p:cBhvr>
                                      <p:tavLst>
                                        <p:tav tm="0">
                                          <p:val>
                                            <p:strVal val="#ppt_x"/>
                                          </p:val>
                                        </p:tav>
                                        <p:tav tm="100000">
                                          <p:val>
                                            <p:strVal val="#ppt_x"/>
                                          </p:val>
                                        </p:tav>
                                      </p:tavLst>
                                    </p:anim>
                                    <p:anim calcmode="lin" valueType="num">
                                      <p:cBhvr additive="base">
                                        <p:cTn id="8" dur="500" fill="hold"/>
                                        <p:tgtEl>
                                          <p:spTgt spid="163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500" fill="hold"/>
                                        <p:tgtEl>
                                          <p:spTgt spid="16387"/>
                                        </p:tgtEl>
                                        <p:attrNameLst>
                                          <p:attrName>ppt_x</p:attrName>
                                        </p:attrNameLst>
                                      </p:cBhvr>
                                      <p:tavLst>
                                        <p:tav tm="0">
                                          <p:val>
                                            <p:strVal val="#ppt_x"/>
                                          </p:val>
                                        </p:tav>
                                        <p:tav tm="100000">
                                          <p:val>
                                            <p:strVal val="#ppt_x"/>
                                          </p:val>
                                        </p:tav>
                                      </p:tavLst>
                                    </p:anim>
                                    <p:anim calcmode="lin" valueType="num">
                                      <p:cBhvr additive="base">
                                        <p:cTn id="12" dur="500" fill="hold"/>
                                        <p:tgtEl>
                                          <p:spTgt spid="1638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 calcmode="lin" valueType="num">
                                      <p:cBhvr additive="base">
                                        <p:cTn id="15" dur="500" fill="hold"/>
                                        <p:tgtEl>
                                          <p:spTgt spid="16388"/>
                                        </p:tgtEl>
                                        <p:attrNameLst>
                                          <p:attrName>ppt_x</p:attrName>
                                        </p:attrNameLst>
                                      </p:cBhvr>
                                      <p:tavLst>
                                        <p:tav tm="0">
                                          <p:val>
                                            <p:strVal val="#ppt_x"/>
                                          </p:val>
                                        </p:tav>
                                        <p:tav tm="100000">
                                          <p:val>
                                            <p:strVal val="#ppt_x"/>
                                          </p:val>
                                        </p:tav>
                                      </p:tavLst>
                                    </p:anim>
                                    <p:anim calcmode="lin" valueType="num">
                                      <p:cBhvr additive="base">
                                        <p:cTn id="16"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3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3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3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P spid="16392" grpId="0" animBg="1"/>
      <p:bldP spid="16393" grpId="0" animBg="1"/>
      <p:bldP spid="16394" grpId="0" animBg="1"/>
      <p:bldP spid="16395" grpId="0" animBg="1"/>
      <p:bldP spid="16396" grpId="0" animBg="1"/>
      <p:bldP spid="16397" grpId="0" animBg="1"/>
      <p:bldP spid="163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4035"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graphicFrame>
        <p:nvGraphicFramePr>
          <p:cNvPr id="8" name="Tableau 7"/>
          <p:cNvGraphicFramePr>
            <a:graphicFrameLocks noGrp="1"/>
          </p:cNvGraphicFramePr>
          <p:nvPr/>
        </p:nvGraphicFramePr>
        <p:xfrm>
          <a:off x="477838" y="5172075"/>
          <a:ext cx="8665536" cy="1658679"/>
        </p:xfrm>
        <a:graphic>
          <a:graphicData uri="http://schemas.openxmlformats.org/drawingml/2006/table">
            <a:tbl>
              <a:tblPr firstRow="1" bandRow="1">
                <a:tableStyleId>{0505E3EF-67EA-436B-97B2-0124C06EBD24}</a:tableStyleId>
              </a:tblPr>
              <a:tblGrid>
                <a:gridCol w="1886619"/>
                <a:gridCol w="1760350"/>
                <a:gridCol w="1882053"/>
                <a:gridCol w="1507551"/>
                <a:gridCol w="1628963"/>
              </a:tblGrid>
              <a:tr h="350874">
                <a:tc>
                  <a:txBody>
                    <a:bodyPr/>
                    <a:lstStyle/>
                    <a:p>
                      <a:pPr algn="ctr"/>
                      <a:r>
                        <a:rPr lang="fr-FR" sz="1800" dirty="0" smtClean="0">
                          <a:latin typeface="Calibri" pitchFamily="34" charset="0"/>
                        </a:rPr>
                        <a:t>Rappel</a:t>
                      </a:r>
                      <a:endParaRPr lang="fr-FR" sz="1800" dirty="0">
                        <a:latin typeface="Calibri" pitchFamily="34" charset="0"/>
                      </a:endParaRPr>
                    </a:p>
                  </a:txBody>
                  <a:tcPr marL="72000" marR="72000" anchor="ctr"/>
                </a:tc>
                <a:tc>
                  <a:txBody>
                    <a:bodyPr/>
                    <a:lstStyle/>
                    <a:p>
                      <a:pPr algn="ctr"/>
                      <a:r>
                        <a:rPr lang="fr-FR" sz="2400" dirty="0" smtClean="0">
                          <a:latin typeface="Calibri" pitchFamily="34" charset="0"/>
                        </a:rPr>
                        <a:t>AC</a:t>
                      </a:r>
                      <a:endParaRPr lang="fr-FR" sz="2400" dirty="0">
                        <a:latin typeface="Calibri" pitchFamily="34" charset="0"/>
                      </a:endParaRPr>
                    </a:p>
                  </a:txBody>
                  <a:tcPr anchor="ctr"/>
                </a:tc>
                <a:tc>
                  <a:txBody>
                    <a:bodyPr/>
                    <a:lstStyle/>
                    <a:p>
                      <a:pPr algn="ctr"/>
                      <a:r>
                        <a:rPr lang="fr-FR" sz="2400" dirty="0" smtClean="0">
                          <a:latin typeface="Calibri" pitchFamily="34" charset="0"/>
                        </a:rPr>
                        <a:t>EE</a:t>
                      </a:r>
                      <a:endParaRPr lang="fr-FR" sz="2400" dirty="0">
                        <a:latin typeface="Calibri" pitchFamily="34" charset="0"/>
                      </a:endParaRPr>
                    </a:p>
                  </a:txBody>
                  <a:tcPr anchor="ctr"/>
                </a:tc>
                <a:tc>
                  <a:txBody>
                    <a:bodyPr/>
                    <a:lstStyle/>
                    <a:p>
                      <a:pPr algn="ctr"/>
                      <a:r>
                        <a:rPr lang="fr-FR" sz="2400" dirty="0" smtClean="0">
                          <a:latin typeface="Calibri" pitchFamily="34" charset="0"/>
                        </a:rPr>
                        <a:t>ITEC</a:t>
                      </a:r>
                      <a:endParaRPr lang="fr-FR" sz="2400" dirty="0">
                        <a:latin typeface="Calibri" pitchFamily="34" charset="0"/>
                      </a:endParaRPr>
                    </a:p>
                  </a:txBody>
                  <a:tcPr anchor="ctr"/>
                </a:tc>
                <a:tc>
                  <a:txBody>
                    <a:bodyPr/>
                    <a:lstStyle/>
                    <a:p>
                      <a:pPr algn="ctr"/>
                      <a:r>
                        <a:rPr lang="fr-FR" sz="2400" dirty="0" smtClean="0">
                          <a:latin typeface="Calibri" pitchFamily="34" charset="0"/>
                        </a:rPr>
                        <a:t>SIN</a:t>
                      </a:r>
                      <a:endParaRPr lang="fr-FR" sz="2400" dirty="0">
                        <a:latin typeface="Calibri" pitchFamily="34" charset="0"/>
                      </a:endParaRPr>
                    </a:p>
                  </a:txBody>
                  <a:tcPr anchor="ctr"/>
                </a:tc>
              </a:tr>
              <a:tr h="12014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latin typeface="Calibri" pitchFamily="34" charset="0"/>
                        </a:rPr>
                        <a:t>Conception</a:t>
                      </a:r>
                    </a:p>
                    <a:p>
                      <a:pPr algn="ctr"/>
                      <a:endParaRPr lang="fr-FR" sz="1600" b="1" dirty="0" smtClean="0">
                        <a:latin typeface="Calibri" pitchFamily="34" charset="0"/>
                      </a:endParaRPr>
                    </a:p>
                    <a:p>
                      <a:pPr algn="ctr"/>
                      <a:r>
                        <a:rPr lang="fr-FR" sz="1600" b="1" dirty="0" smtClean="0">
                          <a:latin typeface="Calibri" pitchFamily="34" charset="0"/>
                        </a:rPr>
                        <a:t>Solutions technologiques</a:t>
                      </a:r>
                      <a:endParaRPr lang="fr-FR" sz="1600" b="1" dirty="0">
                        <a:latin typeface="Calibri" pitchFamily="34" charset="0"/>
                      </a:endParaRPr>
                    </a:p>
                  </a:txBody>
                  <a:tcPr marL="0" marR="0" anchor="ctr"/>
                </a:tc>
                <a:tc>
                  <a:txBody>
                    <a:bodyPr/>
                    <a:lstStyle/>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Sol. Technologiques</a:t>
                      </a:r>
                    </a:p>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solidFill>
                            <a:srgbClr val="FF0000"/>
                          </a:solidFill>
                          <a:latin typeface="Arial Narrow" pitchFamily="34" charset="0"/>
                        </a:rPr>
                        <a:t>Amélioration performances</a:t>
                      </a:r>
                    </a:p>
                    <a:p>
                      <a:pPr marL="180975" indent="-180975" algn="l" defTabSz="457200" rtl="0" eaLnBrk="1" latinLnBrk="0" hangingPunct="1">
                        <a:buFont typeface="Wingdings" pitchFamily="2" charset="2"/>
                        <a:buChar char="Ø"/>
                      </a:pPr>
                      <a:endParaRPr lang="fr-FR" sz="1400" b="1" kern="1200" dirty="0" smtClean="0">
                        <a:solidFill>
                          <a:srgbClr val="FF0000"/>
                        </a:solidFill>
                        <a:latin typeface="Arial Narrow" pitchFamily="34" charset="0"/>
                      </a:endParaRPr>
                    </a:p>
                  </a:txBody>
                  <a:tcPr marL="36000" marR="36000"/>
                </a:tc>
                <a:tc>
                  <a:txBody>
                    <a:bodyPr/>
                    <a:lstStyle/>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Approche </a:t>
                      </a:r>
                      <a:r>
                        <a:rPr lang="fr-FR" sz="1400" b="1" kern="1200" dirty="0" err="1" smtClean="0">
                          <a:solidFill>
                            <a:srgbClr val="FF0000"/>
                          </a:solidFill>
                          <a:latin typeface="Arial Narrow" pitchFamily="34" charset="0"/>
                        </a:rPr>
                        <a:t>fonct</a:t>
                      </a:r>
                      <a:r>
                        <a:rPr lang="fr-FR" sz="1400" b="1" kern="1200" dirty="0" smtClean="0">
                          <a:solidFill>
                            <a:srgbClr val="FF0000"/>
                          </a:solidFill>
                          <a:latin typeface="Arial Narrow" pitchFamily="34" charset="0"/>
                        </a:rPr>
                        <a:t>. de</a:t>
                      </a:r>
                      <a:r>
                        <a:rPr lang="fr-FR" sz="1400" b="1" kern="1200" baseline="0" dirty="0" smtClean="0">
                          <a:solidFill>
                            <a:srgbClr val="FF0000"/>
                          </a:solidFill>
                          <a:latin typeface="Arial Narrow" pitchFamily="34" charset="0"/>
                        </a:rPr>
                        <a:t> W</a:t>
                      </a:r>
                      <a:endParaRPr lang="fr-FR" sz="1400" b="1" kern="1200" dirty="0" smtClean="0">
                        <a:solidFill>
                          <a:srgbClr val="FF0000"/>
                        </a:solidFill>
                        <a:latin typeface="Arial Narrow" pitchFamily="34" charset="0"/>
                      </a:endParaRP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Paramètres influents</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ea typeface="+mn-ea"/>
                          <a:cs typeface="+mn-cs"/>
                        </a:rPr>
                        <a:t>Critères de choix</a:t>
                      </a:r>
                    </a:p>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solidFill>
                            <a:srgbClr val="FF0000"/>
                          </a:solidFill>
                          <a:latin typeface="Arial Narrow" pitchFamily="34" charset="0"/>
                        </a:rPr>
                        <a:t>Production et transport</a:t>
                      </a:r>
                      <a:endParaRPr lang="fr-FR" sz="1400" b="1" kern="1200" dirty="0" smtClean="0">
                        <a:solidFill>
                          <a:srgbClr val="FF0000"/>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Conception des mécanismes</a:t>
                      </a:r>
                    </a:p>
                  </a:txBody>
                  <a:tcPr marL="36000"/>
                </a:tc>
                <a:tc>
                  <a:txBody>
                    <a:bodyPr/>
                    <a:lstStyle/>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Conception </a:t>
                      </a:r>
                      <a:r>
                        <a:rPr lang="fr-FR" sz="1400" b="1" kern="1200" dirty="0" err="1" smtClean="0">
                          <a:solidFill>
                            <a:srgbClr val="FF0000"/>
                          </a:solidFill>
                          <a:latin typeface="Arial Narrow" pitchFamily="34" charset="0"/>
                        </a:rPr>
                        <a:t>fonct</a:t>
                      </a:r>
                      <a:r>
                        <a:rPr lang="fr-FR" sz="1400" b="1" kern="1200" dirty="0" smtClean="0">
                          <a:solidFill>
                            <a:srgbClr val="FF0000"/>
                          </a:solidFill>
                          <a:latin typeface="Arial Narrow" pitchFamily="34" charset="0"/>
                        </a:rPr>
                        <a:t>. d’1 </a:t>
                      </a:r>
                      <a:r>
                        <a:rPr lang="fr-FR" sz="1400" b="1" kern="1200" dirty="0" err="1" smtClean="0">
                          <a:solidFill>
                            <a:srgbClr val="FF0000"/>
                          </a:solidFill>
                          <a:latin typeface="Arial Narrow" pitchFamily="34" charset="0"/>
                        </a:rPr>
                        <a:t>syst</a:t>
                      </a:r>
                      <a:r>
                        <a:rPr lang="fr-FR" sz="1400" b="1" kern="1200" dirty="0" smtClean="0">
                          <a:solidFill>
                            <a:srgbClr val="FF0000"/>
                          </a:solidFill>
                          <a:latin typeface="Arial Narrow" pitchFamily="34" charset="0"/>
                        </a:rPr>
                        <a:t>. Local</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Architecture </a:t>
                      </a:r>
                      <a:r>
                        <a:rPr lang="fr-FR" sz="1400" b="1" kern="1200" dirty="0" err="1" smtClean="0">
                          <a:solidFill>
                            <a:srgbClr val="FF0000"/>
                          </a:solidFill>
                          <a:latin typeface="Arial Narrow" pitchFamily="34" charset="0"/>
                        </a:rPr>
                        <a:t>fonct</a:t>
                      </a:r>
                      <a:r>
                        <a:rPr lang="fr-FR" sz="1400" b="1" kern="1200" dirty="0" smtClean="0">
                          <a:solidFill>
                            <a:srgbClr val="FF0000"/>
                          </a:solidFill>
                          <a:latin typeface="Arial Narrow" pitchFamily="34" charset="0"/>
                        </a:rPr>
                        <a:t>. d’1 </a:t>
                      </a:r>
                      <a:r>
                        <a:rPr lang="fr-FR" sz="1400" b="1" kern="1200" dirty="0" err="1" smtClean="0">
                          <a:solidFill>
                            <a:srgbClr val="FF0000"/>
                          </a:solidFill>
                          <a:latin typeface="Arial Narrow" pitchFamily="34" charset="0"/>
                        </a:rPr>
                        <a:t>syst</a:t>
                      </a:r>
                      <a:r>
                        <a:rPr lang="fr-FR" sz="1400" b="1" kern="1200" dirty="0" smtClean="0">
                          <a:solidFill>
                            <a:srgbClr val="FF0000"/>
                          </a:solidFill>
                          <a:latin typeface="Arial Narrow" pitchFamily="34" charset="0"/>
                        </a:rPr>
                        <a:t>. communicant</a:t>
                      </a:r>
                    </a:p>
                  </a:txBody>
                  <a:tcPr marL="36000"/>
                </a:tc>
              </a:tr>
            </a:tbl>
          </a:graphicData>
        </a:graphic>
      </p:graphicFrame>
      <p:sp>
        <p:nvSpPr>
          <p:cNvPr id="44056" name="ZoneTexte 8"/>
          <p:cNvSpPr txBox="1">
            <a:spLocks noChangeArrowheads="1"/>
          </p:cNvSpPr>
          <p:nvPr/>
        </p:nvSpPr>
        <p:spPr bwMode="auto">
          <a:xfrm>
            <a:off x="1498600" y="363538"/>
            <a:ext cx="7399338"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Renforcer les connaissances et compétences sur les solutions technologiques pour concevoir des systèmes techniques</a:t>
            </a:r>
          </a:p>
        </p:txBody>
      </p:sp>
      <p:graphicFrame>
        <p:nvGraphicFramePr>
          <p:cNvPr id="10" name="Diagramme 9"/>
          <p:cNvGraphicFramePr/>
          <p:nvPr/>
        </p:nvGraphicFramePr>
        <p:xfrm>
          <a:off x="-325438" y="-533400"/>
          <a:ext cx="7831695" cy="653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66" name="ZoneTexte 10"/>
          <p:cNvSpPr txBox="1">
            <a:spLocks noChangeArrowheads="1"/>
          </p:cNvSpPr>
          <p:nvPr/>
        </p:nvSpPr>
        <p:spPr bwMode="auto">
          <a:xfrm>
            <a:off x="6696075" y="1101725"/>
            <a:ext cx="2447925" cy="3786188"/>
          </a:xfrm>
          <a:prstGeom prst="rect">
            <a:avLst/>
          </a:prstGeom>
          <a:noFill/>
          <a:ln w="9525">
            <a:noFill/>
            <a:miter lim="800000"/>
            <a:headEnd/>
            <a:tailEnd/>
          </a:ln>
        </p:spPr>
        <p:txBody>
          <a:bodyPr>
            <a:spAutoFit/>
          </a:bodyPr>
          <a:lstStyle/>
          <a:p>
            <a:r>
              <a:rPr lang="fr-FR" sz="1600" b="1" dirty="0">
                <a:latin typeface="Calibri" pitchFamily="34" charset="0"/>
              </a:rPr>
              <a:t>AC : </a:t>
            </a:r>
            <a:r>
              <a:rPr lang="fr-FR" sz="1600" dirty="0">
                <a:latin typeface="Calibri" pitchFamily="34" charset="0"/>
              </a:rPr>
              <a:t>Identifier les paramètres participant à la conception d’une construction.</a:t>
            </a:r>
          </a:p>
          <a:p>
            <a:r>
              <a:rPr lang="fr-FR" sz="1600" b="1" dirty="0">
                <a:latin typeface="Calibri" pitchFamily="34" charset="0"/>
              </a:rPr>
              <a:t>EE : </a:t>
            </a:r>
            <a:r>
              <a:rPr lang="fr-FR" sz="1600" dirty="0">
                <a:latin typeface="Calibri" pitchFamily="34" charset="0"/>
              </a:rPr>
              <a:t>Définir tout ou partie des fonctions assurées par 1 chaine d’énergie et le </a:t>
            </a:r>
            <a:r>
              <a:rPr lang="fr-FR" sz="1600" dirty="0" err="1">
                <a:latin typeface="Calibri" pitchFamily="34" charset="0"/>
              </a:rPr>
              <a:t>syst</a:t>
            </a:r>
            <a:r>
              <a:rPr lang="fr-FR" sz="1600" dirty="0">
                <a:latin typeface="Calibri" pitchFamily="34" charset="0"/>
              </a:rPr>
              <a:t>. de gestion </a:t>
            </a:r>
            <a:r>
              <a:rPr lang="fr-FR" sz="1600" dirty="0" smtClean="0">
                <a:latin typeface="Calibri" pitchFamily="34" charset="0"/>
              </a:rPr>
              <a:t>associé.</a:t>
            </a:r>
            <a:endParaRPr lang="fr-FR" sz="1600" dirty="0">
              <a:latin typeface="Calibri" pitchFamily="34" charset="0"/>
            </a:endParaRPr>
          </a:p>
          <a:p>
            <a:r>
              <a:rPr lang="fr-FR" sz="1600" b="1" dirty="0">
                <a:latin typeface="Calibri" pitchFamily="34" charset="0"/>
              </a:rPr>
              <a:t>ITEC : </a:t>
            </a:r>
            <a:r>
              <a:rPr lang="fr-FR" sz="1600" dirty="0">
                <a:latin typeface="Calibri" pitchFamily="34" charset="0"/>
              </a:rPr>
              <a:t>Définir tout ou partie d’un mécanisme et anticiper son fonctionnement par simulation.</a:t>
            </a:r>
          </a:p>
          <a:p>
            <a:r>
              <a:rPr lang="fr-FR" sz="1600" b="1" dirty="0">
                <a:latin typeface="Calibri" pitchFamily="34" charset="0"/>
              </a:rPr>
              <a:t>SIN : </a:t>
            </a:r>
            <a:r>
              <a:rPr lang="fr-FR" sz="1600" dirty="0">
                <a:latin typeface="Calibri" pitchFamily="34" charset="0"/>
              </a:rPr>
              <a:t>définir et valider une solution par simulation.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58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solidFill>
              <a:srgbClr val="C00000"/>
            </a:soli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1028"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sp>
        <p:nvSpPr>
          <p:cNvPr id="10" name="ZoneTexte 29"/>
          <p:cNvSpPr txBox="1">
            <a:spLocks noChangeArrowheads="1"/>
          </p:cNvSpPr>
          <p:nvPr/>
        </p:nvSpPr>
        <p:spPr bwMode="auto">
          <a:xfrm>
            <a:off x="4922872" y="1606576"/>
            <a:ext cx="4221128" cy="1015663"/>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defRPr/>
            </a:pPr>
            <a:r>
              <a:rPr lang="fr-FR" sz="2000" b="1" dirty="0">
                <a:solidFill>
                  <a:srgbClr val="002060"/>
                </a:solidFill>
                <a:latin typeface="Calibri" pitchFamily="34" charset="0"/>
              </a:rPr>
              <a:t>Objectif : </a:t>
            </a:r>
            <a:r>
              <a:rPr lang="fr-FR" sz="2000" dirty="0">
                <a:solidFill>
                  <a:srgbClr val="002060"/>
                </a:solidFill>
                <a:latin typeface="Calibri" pitchFamily="34" charset="0"/>
              </a:rPr>
              <a:t>Définir les fonctions assurées par une chaine d’énergie et vérifier ses performances.</a:t>
            </a:r>
          </a:p>
        </p:txBody>
      </p:sp>
      <p:sp>
        <p:nvSpPr>
          <p:cNvPr id="12" name="ZoneTexte 29"/>
          <p:cNvSpPr txBox="1">
            <a:spLocks noChangeArrowheads="1"/>
          </p:cNvSpPr>
          <p:nvPr/>
        </p:nvSpPr>
        <p:spPr bwMode="auto">
          <a:xfrm>
            <a:off x="4922872" y="2739202"/>
            <a:ext cx="4221127" cy="3693319"/>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lgn="just">
              <a:defRPr/>
            </a:pPr>
            <a:r>
              <a:rPr lang="fr-FR" b="1" dirty="0">
                <a:solidFill>
                  <a:srgbClr val="002060"/>
                </a:solidFill>
                <a:latin typeface="Calibri" pitchFamily="34" charset="0"/>
              </a:rPr>
              <a:t>Modalités : </a:t>
            </a:r>
          </a:p>
          <a:p>
            <a:pPr marL="342900" indent="-342900" algn="just">
              <a:buFont typeface="+mj-lt"/>
              <a:buAutoNum type="arabicPeriod"/>
              <a:defRPr/>
            </a:pPr>
            <a:r>
              <a:rPr lang="fr-FR" b="1" dirty="0" smtClean="0">
                <a:solidFill>
                  <a:srgbClr val="002060"/>
                </a:solidFill>
                <a:latin typeface="Calibri" pitchFamily="34" charset="0"/>
              </a:rPr>
              <a:t> Etude </a:t>
            </a:r>
            <a:r>
              <a:rPr lang="fr-FR" b="1" dirty="0">
                <a:solidFill>
                  <a:srgbClr val="002060"/>
                </a:solidFill>
                <a:latin typeface="Calibri" pitchFamily="34" charset="0"/>
              </a:rPr>
              <a:t>de cas </a:t>
            </a:r>
            <a:r>
              <a:rPr lang="fr-FR" dirty="0">
                <a:solidFill>
                  <a:srgbClr val="002060"/>
                </a:solidFill>
                <a:latin typeface="Calibri" pitchFamily="34" charset="0"/>
              </a:rPr>
              <a:t>sur </a:t>
            </a:r>
            <a:r>
              <a:rPr lang="fr-FR" dirty="0" smtClean="0">
                <a:solidFill>
                  <a:srgbClr val="002060"/>
                </a:solidFill>
                <a:latin typeface="Calibri" pitchFamily="34" charset="0"/>
              </a:rPr>
              <a:t>une installation de </a:t>
            </a:r>
            <a:r>
              <a:rPr lang="fr-FR" dirty="0">
                <a:solidFill>
                  <a:srgbClr val="002060"/>
                </a:solidFill>
                <a:latin typeface="Calibri" pitchFamily="34" charset="0"/>
              </a:rPr>
              <a:t>panneaux photovoltaïques  à partir du DT. (CE)</a:t>
            </a:r>
          </a:p>
          <a:p>
            <a:pPr marL="342900" indent="-342900" algn="just">
              <a:buFont typeface="+mj-lt"/>
              <a:buAutoNum type="arabicPeriod"/>
              <a:defRPr/>
            </a:pPr>
            <a:r>
              <a:rPr lang="fr-FR" b="1" dirty="0" smtClean="0">
                <a:solidFill>
                  <a:srgbClr val="002060"/>
                </a:solidFill>
                <a:latin typeface="Calibri" pitchFamily="34" charset="0"/>
              </a:rPr>
              <a:t> Synthèse</a:t>
            </a:r>
            <a:r>
              <a:rPr lang="fr-FR" dirty="0" smtClean="0">
                <a:solidFill>
                  <a:srgbClr val="002060"/>
                </a:solidFill>
                <a:latin typeface="Calibri" pitchFamily="34" charset="0"/>
              </a:rPr>
              <a:t> </a:t>
            </a:r>
            <a:r>
              <a:rPr lang="fr-FR" dirty="0">
                <a:solidFill>
                  <a:srgbClr val="002060"/>
                </a:solidFill>
                <a:latin typeface="Calibri" pitchFamily="34" charset="0"/>
              </a:rPr>
              <a:t>en CE</a:t>
            </a:r>
          </a:p>
          <a:p>
            <a:pPr marL="342900" indent="-342900" algn="just">
              <a:buFont typeface="+mj-lt"/>
              <a:buAutoNum type="arabicPeriod"/>
              <a:defRPr/>
            </a:pPr>
            <a:r>
              <a:rPr lang="fr-FR" b="1" dirty="0" smtClean="0">
                <a:solidFill>
                  <a:srgbClr val="002060"/>
                </a:solidFill>
                <a:latin typeface="Calibri" pitchFamily="34" charset="0"/>
              </a:rPr>
              <a:t> </a:t>
            </a:r>
            <a:r>
              <a:rPr lang="fr-FR" dirty="0" smtClean="0">
                <a:solidFill>
                  <a:srgbClr val="002060"/>
                </a:solidFill>
                <a:latin typeface="Calibri" pitchFamily="34" charset="0"/>
              </a:rPr>
              <a:t>Approche </a:t>
            </a:r>
            <a:r>
              <a:rPr lang="fr-FR" dirty="0">
                <a:solidFill>
                  <a:srgbClr val="002060"/>
                </a:solidFill>
                <a:latin typeface="Calibri" pitchFamily="34" charset="0"/>
              </a:rPr>
              <a:t>fonctionnelle de la chaine d’énergie et approche du système de gestion de la chaine d’énergie par </a:t>
            </a:r>
            <a:r>
              <a:rPr lang="fr-FR" b="1" dirty="0">
                <a:solidFill>
                  <a:srgbClr val="002060"/>
                </a:solidFill>
                <a:latin typeface="Calibri" pitchFamily="34" charset="0"/>
              </a:rPr>
              <a:t>TP sur le système </a:t>
            </a:r>
            <a:r>
              <a:rPr lang="fr-FR" dirty="0">
                <a:solidFill>
                  <a:srgbClr val="002060"/>
                </a:solidFill>
                <a:latin typeface="Calibri" pitchFamily="34" charset="0"/>
              </a:rPr>
              <a:t>(Gr)</a:t>
            </a:r>
          </a:p>
          <a:p>
            <a:pPr marL="342900" indent="-342900" algn="just">
              <a:buFont typeface="+mj-lt"/>
              <a:buAutoNum type="arabicPeriod"/>
              <a:defRPr/>
            </a:pPr>
            <a:r>
              <a:rPr lang="fr-FR" b="1" dirty="0" smtClean="0">
                <a:solidFill>
                  <a:srgbClr val="002060"/>
                </a:solidFill>
                <a:latin typeface="Calibri" pitchFamily="34" charset="0"/>
              </a:rPr>
              <a:t> </a:t>
            </a:r>
            <a:r>
              <a:rPr lang="fr-FR" dirty="0" smtClean="0">
                <a:solidFill>
                  <a:srgbClr val="002060"/>
                </a:solidFill>
                <a:latin typeface="Calibri" pitchFamily="34" charset="0"/>
              </a:rPr>
              <a:t>Etude </a:t>
            </a:r>
            <a:r>
              <a:rPr lang="fr-FR" dirty="0">
                <a:solidFill>
                  <a:srgbClr val="002060"/>
                </a:solidFill>
                <a:latin typeface="Calibri" pitchFamily="34" charset="0"/>
              </a:rPr>
              <a:t>du comportement énergétique du système par </a:t>
            </a:r>
            <a:r>
              <a:rPr lang="fr-FR" b="1" dirty="0">
                <a:solidFill>
                  <a:srgbClr val="002060"/>
                </a:solidFill>
                <a:latin typeface="Calibri" pitchFamily="34" charset="0"/>
              </a:rPr>
              <a:t>TP de mesurage </a:t>
            </a:r>
            <a:r>
              <a:rPr lang="fr-FR" dirty="0">
                <a:solidFill>
                  <a:srgbClr val="002060"/>
                </a:solidFill>
                <a:latin typeface="Calibri" pitchFamily="34" charset="0"/>
              </a:rPr>
              <a:t>(Gr)</a:t>
            </a:r>
          </a:p>
          <a:p>
            <a:pPr marL="342900" indent="-342900" algn="just">
              <a:buFont typeface="+mj-lt"/>
              <a:buAutoNum type="arabicPeriod"/>
              <a:defRPr/>
            </a:pPr>
            <a:r>
              <a:rPr lang="fr-FR" b="1" dirty="0" smtClean="0">
                <a:solidFill>
                  <a:srgbClr val="002060"/>
                </a:solidFill>
                <a:latin typeface="Calibri" pitchFamily="34" charset="0"/>
              </a:rPr>
              <a:t> </a:t>
            </a:r>
            <a:r>
              <a:rPr lang="fr-FR" dirty="0" smtClean="0">
                <a:solidFill>
                  <a:srgbClr val="002060"/>
                </a:solidFill>
                <a:latin typeface="Calibri" pitchFamily="34" charset="0"/>
              </a:rPr>
              <a:t>Validation </a:t>
            </a:r>
            <a:r>
              <a:rPr lang="fr-FR" dirty="0">
                <a:solidFill>
                  <a:srgbClr val="002060"/>
                </a:solidFill>
                <a:latin typeface="Calibri" pitchFamily="34" charset="0"/>
              </a:rPr>
              <a:t>du choix des solutions technologiques + </a:t>
            </a:r>
            <a:r>
              <a:rPr lang="fr-FR" b="1" dirty="0">
                <a:solidFill>
                  <a:srgbClr val="002060"/>
                </a:solidFill>
                <a:latin typeface="Calibri" pitchFamily="34" charset="0"/>
              </a:rPr>
              <a:t>Compte rendu</a:t>
            </a:r>
            <a:r>
              <a:rPr lang="fr-FR" dirty="0">
                <a:solidFill>
                  <a:srgbClr val="002060"/>
                </a:solidFill>
                <a:latin typeface="Calibri" pitchFamily="34" charset="0"/>
              </a:rPr>
              <a:t> (Gr);</a:t>
            </a:r>
            <a:endParaRPr lang="fr-FR" b="1" dirty="0">
              <a:solidFill>
                <a:srgbClr val="002060"/>
              </a:solidFill>
              <a:latin typeface="Calibri" pitchFamily="34" charset="0"/>
            </a:endParaRPr>
          </a:p>
        </p:txBody>
      </p:sp>
      <p:pic>
        <p:nvPicPr>
          <p:cNvPr id="13" name="Image 12" descr="grand_soleotec.jpg"/>
          <p:cNvPicPr>
            <a:picLocks noChangeAspect="1"/>
          </p:cNvPicPr>
          <p:nvPr/>
        </p:nvPicPr>
        <p:blipFill>
          <a:blip r:embed="rId3"/>
          <a:srcRect l="46805"/>
          <a:stretch>
            <a:fillRect/>
          </a:stretch>
        </p:blipFill>
        <p:spPr bwMode="auto">
          <a:xfrm>
            <a:off x="1076325" y="979488"/>
            <a:ext cx="1250950" cy="1981200"/>
          </a:xfrm>
          <a:prstGeom prst="rect">
            <a:avLst/>
          </a:prstGeom>
          <a:noFill/>
          <a:ln w="9525">
            <a:noFill/>
            <a:miter lim="800000"/>
            <a:headEnd/>
            <a:tailEnd/>
          </a:ln>
        </p:spPr>
      </p:pic>
      <p:pic>
        <p:nvPicPr>
          <p:cNvPr id="36874" name="Picture 10"/>
          <p:cNvPicPr>
            <a:picLocks noChangeAspect="1" noChangeArrowheads="1"/>
          </p:cNvPicPr>
          <p:nvPr/>
        </p:nvPicPr>
        <p:blipFill>
          <a:blip r:embed="rId4"/>
          <a:srcRect l="32932" t="31720" r="18646" b="13866"/>
          <a:stretch>
            <a:fillRect/>
          </a:stretch>
        </p:blipFill>
        <p:spPr bwMode="auto">
          <a:xfrm>
            <a:off x="1211263" y="4906963"/>
            <a:ext cx="2778125" cy="1951037"/>
          </a:xfrm>
          <a:prstGeom prst="rect">
            <a:avLst/>
          </a:prstGeom>
          <a:noFill/>
          <a:ln w="9525">
            <a:noFill/>
            <a:miter lim="800000"/>
            <a:headEnd/>
            <a:tailEnd/>
          </a:ln>
        </p:spPr>
      </p:pic>
      <p:pic>
        <p:nvPicPr>
          <p:cNvPr id="36876" name="Picture 12"/>
          <p:cNvPicPr>
            <a:picLocks noChangeAspect="1" noChangeArrowheads="1"/>
          </p:cNvPicPr>
          <p:nvPr/>
        </p:nvPicPr>
        <p:blipFill>
          <a:blip r:embed="rId5"/>
          <a:srcRect/>
          <a:stretch>
            <a:fillRect/>
          </a:stretch>
        </p:blipFill>
        <p:spPr bwMode="auto">
          <a:xfrm>
            <a:off x="2667000" y="1201738"/>
            <a:ext cx="1968500" cy="552450"/>
          </a:xfrm>
          <a:prstGeom prst="rect">
            <a:avLst/>
          </a:prstGeom>
          <a:noFill/>
          <a:ln w="9525">
            <a:noFill/>
            <a:miter lim="800000"/>
            <a:headEnd/>
            <a:tailEnd/>
          </a:ln>
        </p:spPr>
      </p:pic>
      <p:sp>
        <p:nvSpPr>
          <p:cNvPr id="103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36877" name="Object 13"/>
          <p:cNvGraphicFramePr>
            <a:graphicFrameLocks noChangeAspect="1"/>
          </p:cNvGraphicFramePr>
          <p:nvPr/>
        </p:nvGraphicFramePr>
        <p:xfrm>
          <a:off x="633413" y="2738438"/>
          <a:ext cx="1827212" cy="2168525"/>
        </p:xfrm>
        <a:graphic>
          <a:graphicData uri="http://schemas.openxmlformats.org/presentationml/2006/ole">
            <p:oleObj spid="_x0000_s1026" name="Picture" r:id="rId6" imgW="2650409" imgH="3131876" progId="Word.Picture.8">
              <p:embed/>
            </p:oleObj>
          </a:graphicData>
        </a:graphic>
      </p:graphicFrame>
      <p:pic>
        <p:nvPicPr>
          <p:cNvPr id="36879" name="Picture 15" descr="Panneau"/>
          <p:cNvPicPr>
            <a:picLocks noChangeAspect="1" noChangeArrowheads="1"/>
          </p:cNvPicPr>
          <p:nvPr/>
        </p:nvPicPr>
        <p:blipFill>
          <a:blip r:embed="rId7"/>
          <a:srcRect/>
          <a:stretch>
            <a:fillRect/>
          </a:stretch>
        </p:blipFill>
        <p:spPr bwMode="auto">
          <a:xfrm>
            <a:off x="2667000" y="3033713"/>
            <a:ext cx="2036763" cy="1444625"/>
          </a:xfrm>
          <a:prstGeom prst="rect">
            <a:avLst/>
          </a:prstGeom>
          <a:noFill/>
          <a:ln w="9525">
            <a:noFill/>
            <a:miter lim="800000"/>
            <a:headEnd/>
            <a:tailEnd/>
          </a:ln>
        </p:spPr>
      </p:pic>
      <p:pic>
        <p:nvPicPr>
          <p:cNvPr id="36880" name="Picture 16"/>
          <p:cNvPicPr>
            <a:picLocks noChangeAspect="1" noChangeArrowheads="1"/>
          </p:cNvPicPr>
          <p:nvPr/>
        </p:nvPicPr>
        <p:blipFill>
          <a:blip r:embed="rId8"/>
          <a:srcRect/>
          <a:stretch>
            <a:fillRect/>
          </a:stretch>
        </p:blipFill>
        <p:spPr bwMode="auto">
          <a:xfrm>
            <a:off x="2968625" y="1774825"/>
            <a:ext cx="1263650" cy="1185863"/>
          </a:xfrm>
          <a:prstGeom prst="rect">
            <a:avLst/>
          </a:prstGeom>
          <a:noFill/>
          <a:ln w="9525">
            <a:noFill/>
            <a:miter lim="800000"/>
            <a:headEnd/>
            <a:tailEnd/>
          </a:ln>
        </p:spPr>
      </p:pic>
      <p:sp>
        <p:nvSpPr>
          <p:cNvPr id="1041" name="ZoneTexte 8"/>
          <p:cNvSpPr txBox="1">
            <a:spLocks noChangeArrowheads="1"/>
          </p:cNvSpPr>
          <p:nvPr/>
        </p:nvSpPr>
        <p:spPr bwMode="auto">
          <a:xfrm>
            <a:off x="1498600" y="363538"/>
            <a:ext cx="7399338"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Renforcer les connaissances et compétences sur les solutions technologiques pour concevoir des systèmes techniques</a:t>
            </a:r>
          </a:p>
        </p:txBody>
      </p:sp>
      <p:sp>
        <p:nvSpPr>
          <p:cNvPr id="22" name="ZoneTexte 21"/>
          <p:cNvSpPr txBox="1"/>
          <p:nvPr/>
        </p:nvSpPr>
        <p:spPr>
          <a:xfrm>
            <a:off x="4922872" y="1081057"/>
            <a:ext cx="4221127" cy="400110"/>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defRPr/>
            </a:pPr>
            <a:r>
              <a:rPr lang="fr-FR" sz="2000" b="1" dirty="0">
                <a:solidFill>
                  <a:srgbClr val="002060"/>
                </a:solidFill>
                <a:latin typeface="Calibri" pitchFamily="34" charset="0"/>
              </a:rPr>
              <a:t>EE 2 : </a:t>
            </a:r>
            <a:r>
              <a:rPr lang="fr-FR" sz="2000" dirty="0">
                <a:solidFill>
                  <a:srgbClr val="002060"/>
                </a:solidFill>
                <a:latin typeface="Calibri" pitchFamily="34" charset="0"/>
              </a:rPr>
              <a:t>Valider des sol. techniques</a:t>
            </a:r>
          </a:p>
        </p:txBody>
      </p:sp>
      <p:sp>
        <p:nvSpPr>
          <p:cNvPr id="1045" name="ZoneTexte 18"/>
          <p:cNvSpPr txBox="1">
            <a:spLocks noChangeArrowheads="1"/>
          </p:cNvSpPr>
          <p:nvPr/>
        </p:nvSpPr>
        <p:spPr bwMode="auto">
          <a:xfrm>
            <a:off x="4703763" y="6353175"/>
            <a:ext cx="4440237" cy="369888"/>
          </a:xfrm>
          <a:prstGeom prst="rect">
            <a:avLst/>
          </a:prstGeom>
          <a:noFill/>
          <a:ln w="9525">
            <a:noFill/>
            <a:miter lim="800000"/>
            <a:headEnd/>
            <a:tailEnd/>
          </a:ln>
        </p:spPr>
        <p:txBody>
          <a:bodyPr>
            <a:spAutoFit/>
          </a:bodyPr>
          <a:lstStyle/>
          <a:p>
            <a:pPr algn="ctr"/>
            <a:r>
              <a:rPr lang="fr-FR" i="1">
                <a:latin typeface="Calibri" pitchFamily="34" charset="0"/>
              </a:rPr>
              <a:t>Les élèves disposent du système réel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6876"/>
                                        </p:tgtEl>
                                        <p:attrNameLst>
                                          <p:attrName>style.visibility</p:attrName>
                                        </p:attrNameLst>
                                      </p:cBhvr>
                                      <p:to>
                                        <p:strVal val="visible"/>
                                      </p:to>
                                    </p:set>
                                    <p:anim calcmode="lin" valueType="num">
                                      <p:cBhvr>
                                        <p:cTn id="15" dur="500" fill="hold"/>
                                        <p:tgtEl>
                                          <p:spTgt spid="36876"/>
                                        </p:tgtEl>
                                        <p:attrNameLst>
                                          <p:attrName>ppt_w</p:attrName>
                                        </p:attrNameLst>
                                      </p:cBhvr>
                                      <p:tavLst>
                                        <p:tav tm="0">
                                          <p:val>
                                            <p:fltVal val="0"/>
                                          </p:val>
                                        </p:tav>
                                        <p:tav tm="100000">
                                          <p:val>
                                            <p:strVal val="#ppt_w"/>
                                          </p:val>
                                        </p:tav>
                                      </p:tavLst>
                                    </p:anim>
                                    <p:anim calcmode="lin" valueType="num">
                                      <p:cBhvr>
                                        <p:cTn id="16" dur="500" fill="hold"/>
                                        <p:tgtEl>
                                          <p:spTgt spid="3687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6880"/>
                                        </p:tgtEl>
                                        <p:attrNameLst>
                                          <p:attrName>style.visibility</p:attrName>
                                        </p:attrNameLst>
                                      </p:cBhvr>
                                      <p:to>
                                        <p:strVal val="visible"/>
                                      </p:to>
                                    </p:set>
                                    <p:anim calcmode="lin" valueType="num">
                                      <p:cBhvr>
                                        <p:cTn id="19" dur="500" fill="hold"/>
                                        <p:tgtEl>
                                          <p:spTgt spid="36880"/>
                                        </p:tgtEl>
                                        <p:attrNameLst>
                                          <p:attrName>ppt_w</p:attrName>
                                        </p:attrNameLst>
                                      </p:cBhvr>
                                      <p:tavLst>
                                        <p:tav tm="0">
                                          <p:val>
                                            <p:fltVal val="0"/>
                                          </p:val>
                                        </p:tav>
                                        <p:tav tm="100000">
                                          <p:val>
                                            <p:strVal val="#ppt_w"/>
                                          </p:val>
                                        </p:tav>
                                      </p:tavLst>
                                    </p:anim>
                                    <p:anim calcmode="lin" valueType="num">
                                      <p:cBhvr>
                                        <p:cTn id="20" dur="500" fill="hold"/>
                                        <p:tgtEl>
                                          <p:spTgt spid="3688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877"/>
                                        </p:tgtEl>
                                        <p:attrNameLst>
                                          <p:attrName>style.visibility</p:attrName>
                                        </p:attrNameLst>
                                      </p:cBhvr>
                                      <p:to>
                                        <p:strVal val="visible"/>
                                      </p:to>
                                    </p:set>
                                    <p:anim calcmode="lin" valueType="num">
                                      <p:cBhvr additive="base">
                                        <p:cTn id="29" dur="500" fill="hold"/>
                                        <p:tgtEl>
                                          <p:spTgt spid="36877"/>
                                        </p:tgtEl>
                                        <p:attrNameLst>
                                          <p:attrName>ppt_x</p:attrName>
                                        </p:attrNameLst>
                                      </p:cBhvr>
                                      <p:tavLst>
                                        <p:tav tm="0">
                                          <p:val>
                                            <p:strVal val="#ppt_x"/>
                                          </p:val>
                                        </p:tav>
                                        <p:tav tm="100000">
                                          <p:val>
                                            <p:strVal val="#ppt_x"/>
                                          </p:val>
                                        </p:tav>
                                      </p:tavLst>
                                    </p:anim>
                                    <p:anim calcmode="lin" valueType="num">
                                      <p:cBhvr additive="base">
                                        <p:cTn id="30" dur="500" fill="hold"/>
                                        <p:tgtEl>
                                          <p:spTgt spid="3687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879"/>
                                        </p:tgtEl>
                                        <p:attrNameLst>
                                          <p:attrName>style.visibility</p:attrName>
                                        </p:attrNameLst>
                                      </p:cBhvr>
                                      <p:to>
                                        <p:strVal val="visible"/>
                                      </p:to>
                                    </p:set>
                                    <p:anim calcmode="lin" valueType="num">
                                      <p:cBhvr additive="base">
                                        <p:cTn id="33" dur="500" fill="hold"/>
                                        <p:tgtEl>
                                          <p:spTgt spid="36879"/>
                                        </p:tgtEl>
                                        <p:attrNameLst>
                                          <p:attrName>ppt_x</p:attrName>
                                        </p:attrNameLst>
                                      </p:cBhvr>
                                      <p:tavLst>
                                        <p:tav tm="0">
                                          <p:val>
                                            <p:strVal val="#ppt_x"/>
                                          </p:val>
                                        </p:tav>
                                        <p:tav tm="100000">
                                          <p:val>
                                            <p:strVal val="#ppt_x"/>
                                          </p:val>
                                        </p:tav>
                                      </p:tavLst>
                                    </p:anim>
                                    <p:anim calcmode="lin" valueType="num">
                                      <p:cBhvr additive="base">
                                        <p:cTn id="34"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36874"/>
                                        </p:tgtEl>
                                        <p:attrNameLst>
                                          <p:attrName>style.visibility</p:attrName>
                                        </p:attrNameLst>
                                      </p:cBhvr>
                                      <p:to>
                                        <p:strVal val="visible"/>
                                      </p:to>
                                    </p:set>
                                    <p:animEffect transition="in" filter="wipe(up)">
                                      <p:cBhvr>
                                        <p:cTn id="42"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t="13437"/>
          <a:stretch>
            <a:fillRect/>
          </a:stretch>
        </p:blipFill>
        <p:spPr bwMode="auto">
          <a:xfrm>
            <a:off x="1203698" y="1477963"/>
            <a:ext cx="5523345" cy="3585874"/>
          </a:xfrm>
          <a:prstGeom prst="rect">
            <a:avLst/>
          </a:prstGeom>
          <a:noFill/>
          <a:ln w="9525">
            <a:noFill/>
            <a:miter lim="800000"/>
            <a:headEnd/>
            <a:tailEnd/>
          </a:ln>
        </p:spPr>
      </p:pic>
      <p:grpSp>
        <p:nvGrpSpPr>
          <p:cNvPr id="2"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5060"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graphicFrame>
        <p:nvGraphicFramePr>
          <p:cNvPr id="10" name="Tableau 9"/>
          <p:cNvGraphicFramePr>
            <a:graphicFrameLocks noGrp="1"/>
          </p:cNvGraphicFramePr>
          <p:nvPr/>
        </p:nvGraphicFramePr>
        <p:xfrm>
          <a:off x="36513" y="5456238"/>
          <a:ext cx="9106420" cy="1402080"/>
        </p:xfrm>
        <a:graphic>
          <a:graphicData uri="http://schemas.openxmlformats.org/drawingml/2006/table">
            <a:tbl>
              <a:tblPr firstRow="1" bandRow="1">
                <a:tableStyleId>{0505E3EF-67EA-436B-97B2-0124C06EBD24}</a:tableStyleId>
              </a:tblPr>
              <a:tblGrid>
                <a:gridCol w="1339702"/>
                <a:gridCol w="2302866"/>
                <a:gridCol w="1901946"/>
                <a:gridCol w="1850065"/>
                <a:gridCol w="1711841"/>
              </a:tblGrid>
              <a:tr h="367597">
                <a:tc>
                  <a:txBody>
                    <a:bodyPr/>
                    <a:lstStyle/>
                    <a:p>
                      <a:pPr algn="ctr"/>
                      <a:r>
                        <a:rPr lang="fr-FR" sz="1800" dirty="0" smtClean="0">
                          <a:latin typeface="Calibri" pitchFamily="34" charset="0"/>
                        </a:rPr>
                        <a:t>Spécialités</a:t>
                      </a:r>
                      <a:endParaRPr lang="fr-FR" sz="1800" dirty="0">
                        <a:latin typeface="Calibri" pitchFamily="34" charset="0"/>
                      </a:endParaRPr>
                    </a:p>
                  </a:txBody>
                  <a:tcPr marL="72000" marR="72000" anchor="ctr"/>
                </a:tc>
                <a:tc>
                  <a:txBody>
                    <a:bodyPr/>
                    <a:lstStyle/>
                    <a:p>
                      <a:pPr algn="ctr"/>
                      <a:r>
                        <a:rPr lang="fr-FR" sz="2400" dirty="0" smtClean="0">
                          <a:latin typeface="Calibri" pitchFamily="34" charset="0"/>
                        </a:rPr>
                        <a:t>AC</a:t>
                      </a:r>
                      <a:endParaRPr lang="fr-FR" sz="2400" dirty="0">
                        <a:latin typeface="Calibri" pitchFamily="34" charset="0"/>
                      </a:endParaRPr>
                    </a:p>
                  </a:txBody>
                  <a:tcPr anchor="ctr"/>
                </a:tc>
                <a:tc>
                  <a:txBody>
                    <a:bodyPr/>
                    <a:lstStyle/>
                    <a:p>
                      <a:pPr algn="ctr"/>
                      <a:r>
                        <a:rPr lang="fr-FR" sz="2400" dirty="0" smtClean="0">
                          <a:latin typeface="Calibri" pitchFamily="34" charset="0"/>
                        </a:rPr>
                        <a:t>EE</a:t>
                      </a:r>
                      <a:endParaRPr lang="fr-FR" sz="2400" dirty="0">
                        <a:latin typeface="Calibri" pitchFamily="34" charset="0"/>
                      </a:endParaRPr>
                    </a:p>
                  </a:txBody>
                  <a:tcPr anchor="ctr"/>
                </a:tc>
                <a:tc>
                  <a:txBody>
                    <a:bodyPr/>
                    <a:lstStyle/>
                    <a:p>
                      <a:pPr algn="ctr"/>
                      <a:r>
                        <a:rPr lang="fr-FR" sz="2400" dirty="0" smtClean="0">
                          <a:latin typeface="Calibri" pitchFamily="34" charset="0"/>
                        </a:rPr>
                        <a:t>ITEC</a:t>
                      </a:r>
                      <a:endParaRPr lang="fr-FR" sz="2400" dirty="0">
                        <a:latin typeface="Calibri" pitchFamily="34" charset="0"/>
                      </a:endParaRPr>
                    </a:p>
                  </a:txBody>
                  <a:tcPr anchor="ctr"/>
                </a:tc>
                <a:tc>
                  <a:txBody>
                    <a:bodyPr/>
                    <a:lstStyle/>
                    <a:p>
                      <a:pPr algn="ctr"/>
                      <a:r>
                        <a:rPr lang="fr-FR" sz="2400" dirty="0" smtClean="0">
                          <a:latin typeface="Calibri" pitchFamily="34" charset="0"/>
                        </a:rPr>
                        <a:t>SIN</a:t>
                      </a:r>
                      <a:endParaRPr lang="fr-FR" sz="2400" dirty="0">
                        <a:latin typeface="Calibri" pitchFamily="34" charset="0"/>
                      </a:endParaRPr>
                    </a:p>
                  </a:txBody>
                  <a:tcPr anchor="ctr"/>
                </a:tc>
              </a:tr>
              <a:tr h="938679">
                <a:tc>
                  <a:txBody>
                    <a:bodyPr/>
                    <a:lstStyle/>
                    <a:p>
                      <a:pPr algn="ctr"/>
                      <a:r>
                        <a:rPr lang="fr-FR" sz="1600" b="1" dirty="0" smtClean="0">
                          <a:latin typeface="Calibri" pitchFamily="34" charset="0"/>
                        </a:rPr>
                        <a:t>Projet technologique</a:t>
                      </a:r>
                      <a:endParaRPr lang="fr-FR" sz="1600" b="1" dirty="0">
                        <a:latin typeface="Calibri" pitchFamily="34" charset="0"/>
                      </a:endParaRPr>
                    </a:p>
                  </a:txBody>
                  <a:tcPr marL="36000" marR="36000" anchor="ctr"/>
                </a:tc>
                <a:tc>
                  <a:txBody>
                    <a:bodyPr/>
                    <a:lstStyle/>
                    <a:p>
                      <a:pPr marL="180975" indent="-180975" algn="l">
                        <a:buFont typeface="Wingdings" pitchFamily="2" charset="2"/>
                        <a:buChar char="Ø"/>
                      </a:pPr>
                      <a:r>
                        <a:rPr lang="fr-FR" sz="1400" b="1" dirty="0" smtClean="0">
                          <a:latin typeface="Arial Narrow" pitchFamily="34" charset="0"/>
                        </a:rPr>
                        <a:t>Environnement économique</a:t>
                      </a:r>
                    </a:p>
                    <a:p>
                      <a:pPr marL="180975" indent="-180975" algn="l">
                        <a:buFont typeface="Wingdings" pitchFamily="2" charset="2"/>
                        <a:buChar char="Ø"/>
                      </a:pPr>
                      <a:r>
                        <a:rPr lang="fr-FR" sz="1400" b="1" dirty="0" smtClean="0">
                          <a:latin typeface="Arial Narrow" pitchFamily="34" charset="0"/>
                        </a:rPr>
                        <a:t>Planification</a:t>
                      </a:r>
                    </a:p>
                    <a:p>
                      <a:pPr marL="180975" indent="-180975" algn="l">
                        <a:buFont typeface="Wingdings" pitchFamily="2" charset="2"/>
                        <a:buChar char="Ø"/>
                      </a:pPr>
                      <a:r>
                        <a:rPr lang="fr-FR" sz="1400" b="1" dirty="0" smtClean="0">
                          <a:solidFill>
                            <a:srgbClr val="FF0000"/>
                          </a:solidFill>
                          <a:latin typeface="Arial Narrow" pitchFamily="34" charset="0"/>
                        </a:rPr>
                        <a:t>Projet</a:t>
                      </a:r>
                      <a:r>
                        <a:rPr lang="fr-FR" sz="1400" b="1" baseline="0" dirty="0" smtClean="0">
                          <a:solidFill>
                            <a:srgbClr val="FF0000"/>
                          </a:solidFill>
                          <a:latin typeface="Arial Narrow" pitchFamily="34" charset="0"/>
                        </a:rPr>
                        <a:t> architectural</a:t>
                      </a:r>
                    </a:p>
                    <a:p>
                      <a:pPr marL="180975" indent="-180975" algn="l">
                        <a:buFont typeface="Wingdings" pitchFamily="2" charset="2"/>
                        <a:buChar char="Ø"/>
                      </a:pPr>
                      <a:r>
                        <a:rPr lang="fr-FR" sz="1400" b="1" baseline="0" dirty="0" smtClean="0">
                          <a:latin typeface="Arial Narrow" pitchFamily="34" charset="0"/>
                        </a:rPr>
                        <a:t>Organisation</a:t>
                      </a:r>
                      <a:endParaRPr lang="fr-FR" sz="1400" b="1" i="1" dirty="0">
                        <a:latin typeface="Arial Narrow" pitchFamily="34" charset="0"/>
                      </a:endParaRPr>
                    </a:p>
                  </a:txBody>
                  <a:tcPr marL="36000" marR="36000"/>
                </a:tc>
                <a:tc>
                  <a:txBody>
                    <a:bodyPr/>
                    <a:lstStyle/>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Compétitivité</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Vérif.</a:t>
                      </a:r>
                      <a:r>
                        <a:rPr lang="fr-FR" sz="1400" b="1" kern="1200" baseline="0" dirty="0" smtClean="0">
                          <a:solidFill>
                            <a:srgbClr val="FF0000"/>
                          </a:solidFill>
                          <a:latin typeface="Arial Narrow" pitchFamily="34" charset="0"/>
                        </a:rPr>
                        <a:t> performances</a:t>
                      </a:r>
                      <a:endParaRPr lang="fr-FR" sz="1400" b="1" kern="1200" dirty="0" smtClean="0">
                        <a:solidFill>
                          <a:srgbClr val="FF0000"/>
                        </a:solidFill>
                        <a:latin typeface="Arial Narrow" pitchFamily="34" charset="0"/>
                      </a:endParaRPr>
                    </a:p>
                    <a:p>
                      <a:pPr marL="180975" indent="-180975" algn="l" defTabSz="457200" rtl="0" eaLnBrk="1" latinLnBrk="0" hangingPunct="1">
                        <a:buFont typeface="Wingdings" pitchFamily="2" charset="2"/>
                        <a:buChar char="Ø"/>
                      </a:pPr>
                      <a:r>
                        <a:rPr lang="fr-FR" sz="1400" b="1" kern="1200" dirty="0" smtClean="0">
                          <a:latin typeface="Arial Narrow" pitchFamily="34" charset="0"/>
                        </a:rPr>
                        <a:t>Communication </a:t>
                      </a:r>
                      <a:r>
                        <a:rPr lang="fr-FR" sz="1400" b="1" kern="1200" dirty="0" err="1" smtClean="0">
                          <a:latin typeface="Arial Narrow" pitchFamily="34" charset="0"/>
                        </a:rPr>
                        <a:t>tech</a:t>
                      </a:r>
                      <a:r>
                        <a:rPr lang="fr-FR" sz="1400" b="1" kern="1200" dirty="0" smtClean="0">
                          <a:latin typeface="Arial Narrow" pitchFamily="34" charset="0"/>
                        </a:rPr>
                        <a:t>.</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solidFill>
                            <a:srgbClr val="FF0000"/>
                          </a:solidFill>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Créativité/</a:t>
                      </a:r>
                      <a:r>
                        <a:rPr lang="fr-FR" sz="1400" b="1" kern="1200" dirty="0" err="1" smtClean="0">
                          <a:solidFill>
                            <a:srgbClr val="FF0000"/>
                          </a:solidFill>
                          <a:latin typeface="Arial Narrow" pitchFamily="34" charset="0"/>
                        </a:rPr>
                        <a:t>innov</a:t>
                      </a:r>
                      <a:r>
                        <a:rPr lang="fr-FR" sz="1400" b="1" kern="1200" dirty="0" smtClean="0">
                          <a:solidFill>
                            <a:srgbClr val="FF0000"/>
                          </a:solidFill>
                          <a:latin typeface="Arial Narrow" pitchFamily="34" charset="0"/>
                        </a:rPr>
                        <a:t>.</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Description</a:t>
                      </a:r>
                      <a:r>
                        <a:rPr lang="fr-FR" sz="1400" b="1" kern="1200" baseline="0" dirty="0" smtClean="0">
                          <a:solidFill>
                            <a:srgbClr val="FF0000"/>
                          </a:solidFill>
                          <a:latin typeface="Arial Narrow" pitchFamily="34" charset="0"/>
                        </a:rPr>
                        <a:t> </a:t>
                      </a:r>
                      <a:r>
                        <a:rPr lang="fr-FR" sz="1400" b="1" kern="1200" dirty="0" smtClean="0">
                          <a:solidFill>
                            <a:srgbClr val="FF0000"/>
                          </a:solidFill>
                          <a:latin typeface="Arial Narrow" pitchFamily="34" charset="0"/>
                        </a:rPr>
                        <a:t>&amp; représentation</a:t>
                      </a:r>
                      <a:endParaRPr lang="fr-FR" sz="1400" b="1" kern="1200" dirty="0" smtClean="0">
                        <a:solidFill>
                          <a:srgbClr val="FF0000"/>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solidFill>
                            <a:srgbClr val="FF0000"/>
                          </a:solidFill>
                          <a:latin typeface="Arial Narrow" pitchFamily="34" charset="0"/>
                        </a:rPr>
                        <a:t>Démarche de projet</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Mise en œuvre</a:t>
                      </a:r>
                    </a:p>
                    <a:p>
                      <a:pPr marL="180975" indent="-180975" algn="l" defTabSz="457200" rtl="0" eaLnBrk="1" latinLnBrk="0" hangingPunct="1">
                        <a:buFont typeface="Wingdings" pitchFamily="2" charset="2"/>
                        <a:buChar char="Ø"/>
                      </a:pPr>
                      <a:r>
                        <a:rPr lang="fr-FR" sz="1400" b="1" kern="1200" dirty="0" smtClean="0">
                          <a:solidFill>
                            <a:srgbClr val="FF0000"/>
                          </a:solidFill>
                          <a:latin typeface="Arial Narrow" pitchFamily="34" charset="0"/>
                        </a:rPr>
                        <a:t>Description &amp; représentation</a:t>
                      </a:r>
                      <a:endParaRPr lang="fr-FR" sz="1400" b="1" kern="1200" dirty="0" smtClean="0">
                        <a:solidFill>
                          <a:srgbClr val="FF0000"/>
                        </a:solidFill>
                        <a:latin typeface="Arial Narrow" pitchFamily="34" charset="0"/>
                        <a:ea typeface="+mn-ea"/>
                        <a:cs typeface="+mn-cs"/>
                      </a:endParaRPr>
                    </a:p>
                  </a:txBody>
                  <a:tcPr marL="36000"/>
                </a:tc>
              </a:tr>
            </a:tbl>
          </a:graphicData>
        </a:graphic>
      </p:graphicFrame>
      <p:sp>
        <p:nvSpPr>
          <p:cNvPr id="45081" name="ZoneTexte 10"/>
          <p:cNvSpPr txBox="1">
            <a:spLocks noChangeArrowheads="1"/>
          </p:cNvSpPr>
          <p:nvPr/>
        </p:nvSpPr>
        <p:spPr bwMode="auto">
          <a:xfrm>
            <a:off x="1498600" y="403225"/>
            <a:ext cx="7312025"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Conduire les principales étapes d’un projet technologique justifié par la modification d’un système existant</a:t>
            </a:r>
          </a:p>
        </p:txBody>
      </p:sp>
      <p:graphicFrame>
        <p:nvGraphicFramePr>
          <p:cNvPr id="17" name="Diagramme 16"/>
          <p:cNvGraphicFramePr/>
          <p:nvPr/>
        </p:nvGraphicFramePr>
        <p:xfrm>
          <a:off x="-239713" y="-497104"/>
          <a:ext cx="8069692" cy="6751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915" name="ZoneTexte 17"/>
          <p:cNvSpPr txBox="1">
            <a:spLocks noChangeArrowheads="1"/>
          </p:cNvSpPr>
          <p:nvPr/>
        </p:nvSpPr>
        <p:spPr bwMode="auto">
          <a:xfrm>
            <a:off x="7135813" y="1231900"/>
            <a:ext cx="2008187" cy="4032250"/>
          </a:xfrm>
          <a:prstGeom prst="rect">
            <a:avLst/>
          </a:prstGeom>
          <a:noFill/>
          <a:ln w="9525">
            <a:noFill/>
            <a:miter lim="800000"/>
            <a:headEnd/>
            <a:tailEnd/>
          </a:ln>
        </p:spPr>
        <p:txBody>
          <a:bodyPr>
            <a:spAutoFit/>
          </a:bodyPr>
          <a:lstStyle/>
          <a:p>
            <a:r>
              <a:rPr lang="fr-FR" sz="1600" b="1" dirty="0">
                <a:latin typeface="Calibri" pitchFamily="34" charset="0"/>
              </a:rPr>
              <a:t>AC : </a:t>
            </a:r>
            <a:r>
              <a:rPr lang="fr-FR" sz="1600" dirty="0">
                <a:latin typeface="Calibri" pitchFamily="34" charset="0"/>
              </a:rPr>
              <a:t>projet de construction intégrant les contraintes sociales et culturelles.</a:t>
            </a:r>
          </a:p>
          <a:p>
            <a:r>
              <a:rPr lang="fr-FR" sz="1600" b="1" dirty="0">
                <a:latin typeface="Calibri" pitchFamily="34" charset="0"/>
              </a:rPr>
              <a:t>EE : </a:t>
            </a:r>
            <a:r>
              <a:rPr lang="fr-FR" sz="1600" dirty="0">
                <a:latin typeface="Calibri" pitchFamily="34" charset="0"/>
              </a:rPr>
              <a:t>modification d’une chaine d’énergie, amélioration de performances.</a:t>
            </a:r>
          </a:p>
          <a:p>
            <a:r>
              <a:rPr lang="fr-FR" sz="1600" b="1" dirty="0">
                <a:latin typeface="Calibri" pitchFamily="34" charset="0"/>
              </a:rPr>
              <a:t>ITEC : </a:t>
            </a:r>
            <a:r>
              <a:rPr lang="fr-FR" sz="1600" dirty="0">
                <a:latin typeface="Calibri" pitchFamily="34" charset="0"/>
              </a:rPr>
              <a:t>démarche de créativité.</a:t>
            </a:r>
          </a:p>
          <a:p>
            <a:r>
              <a:rPr lang="fr-FR" sz="1600" b="1" dirty="0">
                <a:latin typeface="Calibri" pitchFamily="34" charset="0"/>
              </a:rPr>
              <a:t>SIN : </a:t>
            </a:r>
            <a:r>
              <a:rPr lang="fr-FR" sz="1600" dirty="0">
                <a:latin typeface="Calibri" pitchFamily="34" charset="0"/>
              </a:rPr>
              <a:t>mise en œuvre, modification, amélioration d’un système existant.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8130"/>
                                        </p:tgtEl>
                                      </p:cBhvr>
                                    </p:animEffect>
                                    <p:set>
                                      <p:cBhvr>
                                        <p:cTn id="17" dur="1" fill="hold">
                                          <p:stCondLst>
                                            <p:cond delay="499"/>
                                          </p:stCondLst>
                                        </p:cTn>
                                        <p:tgtEl>
                                          <p:spTgt spid="48130"/>
                                        </p:tgtEl>
                                        <p:attrNameLst>
                                          <p:attrName>style.visibility</p:attrName>
                                        </p:attrNameLst>
                                      </p:cBhvr>
                                      <p:to>
                                        <p:strVal val="hidden"/>
                                      </p:to>
                                    </p:set>
                                  </p:childTnLst>
                                </p:cTn>
                              </p:par>
                              <p:par>
                                <p:cTn id="18" presetID="2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79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4" name="Picture 32" descr="tortue perspective à nu arrière"/>
          <p:cNvPicPr>
            <a:picLocks noChangeAspect="1" noChangeArrowheads="1"/>
          </p:cNvPicPr>
          <p:nvPr/>
        </p:nvPicPr>
        <p:blipFill>
          <a:blip r:embed="rId2"/>
          <a:srcRect/>
          <a:stretch>
            <a:fillRect/>
          </a:stretch>
        </p:blipFill>
        <p:spPr bwMode="auto">
          <a:xfrm>
            <a:off x="1203325" y="808038"/>
            <a:ext cx="2362200" cy="1339850"/>
          </a:xfrm>
          <a:prstGeom prst="rect">
            <a:avLst/>
          </a:prstGeom>
          <a:noFill/>
          <a:ln w="9525">
            <a:noFill/>
            <a:miter lim="800000"/>
            <a:headEnd/>
            <a:tailEnd/>
          </a:ln>
        </p:spPr>
      </p:pic>
      <p:grpSp>
        <p:nvGrpSpPr>
          <p:cNvPr id="46082"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solidFill>
              <a:srgbClr val="C00000"/>
            </a:soli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6083"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sp>
        <p:nvSpPr>
          <p:cNvPr id="9" name="ZoneTexte 29"/>
          <p:cNvSpPr txBox="1">
            <a:spLocks noChangeArrowheads="1"/>
          </p:cNvSpPr>
          <p:nvPr/>
        </p:nvSpPr>
        <p:spPr bwMode="auto">
          <a:xfrm>
            <a:off x="3871356" y="1685701"/>
            <a:ext cx="5272644" cy="923330"/>
          </a:xfrm>
          <a:prstGeom prst="rect">
            <a:avLst/>
          </a:prstGeom>
          <a:solidFill>
            <a:schemeClr val="accent3">
              <a:lumMod val="40000"/>
              <a:lumOff val="60000"/>
            </a:schemeClr>
          </a:solidFill>
          <a:ln w="9525">
            <a:noFill/>
            <a:miter lim="800000"/>
            <a:headEnd/>
            <a:tailEnd/>
          </a:ln>
          <a:effectLst>
            <a:glow rad="101600">
              <a:schemeClr val="accent3">
                <a:satMod val="175000"/>
                <a:alpha val="40000"/>
              </a:schemeClr>
            </a:glow>
          </a:effectLst>
        </p:spPr>
        <p:txBody>
          <a:bodyPr>
            <a:spAutoFit/>
          </a:bodyPr>
          <a:lstStyle/>
          <a:p>
            <a:pPr>
              <a:defRPr/>
            </a:pPr>
            <a:r>
              <a:rPr lang="fr-FR" b="1" dirty="0">
                <a:solidFill>
                  <a:srgbClr val="002060"/>
                </a:solidFill>
                <a:latin typeface="Calibri" pitchFamily="34" charset="0"/>
              </a:rPr>
              <a:t>Objectif : </a:t>
            </a:r>
            <a:r>
              <a:rPr lang="fr-FR" dirty="0">
                <a:solidFill>
                  <a:srgbClr val="002060"/>
                </a:solidFill>
                <a:latin typeface="Calibri" pitchFamily="34" charset="0"/>
              </a:rPr>
              <a:t>Concevoir le système de commande partiel pour orienter le chariot en fonction du besoin dans un contexte donné.</a:t>
            </a:r>
          </a:p>
        </p:txBody>
      </p:sp>
      <p:sp>
        <p:nvSpPr>
          <p:cNvPr id="10" name="ZoneTexte 29"/>
          <p:cNvSpPr txBox="1">
            <a:spLocks noChangeArrowheads="1"/>
          </p:cNvSpPr>
          <p:nvPr/>
        </p:nvSpPr>
        <p:spPr bwMode="auto">
          <a:xfrm>
            <a:off x="3871356" y="2744599"/>
            <a:ext cx="5272644" cy="3970318"/>
          </a:xfrm>
          <a:prstGeom prst="rect">
            <a:avLst/>
          </a:prstGeom>
          <a:solidFill>
            <a:schemeClr val="accent3">
              <a:lumMod val="40000"/>
              <a:lumOff val="60000"/>
            </a:schemeClr>
          </a:solidFill>
          <a:ln w="9525">
            <a:noFill/>
            <a:miter lim="800000"/>
            <a:headEnd/>
            <a:tailEnd/>
          </a:ln>
          <a:effectLst>
            <a:glow rad="101600">
              <a:schemeClr val="accent3">
                <a:satMod val="175000"/>
                <a:alpha val="40000"/>
              </a:schemeClr>
            </a:glow>
          </a:effectLst>
        </p:spPr>
        <p:txBody>
          <a:bodyPr>
            <a:spAutoFit/>
          </a:bodyPr>
          <a:lstStyle/>
          <a:p>
            <a:pPr>
              <a:defRPr/>
            </a:pPr>
            <a:r>
              <a:rPr lang="fr-FR" b="1" dirty="0">
                <a:solidFill>
                  <a:srgbClr val="002060"/>
                </a:solidFill>
                <a:latin typeface="Calibri" pitchFamily="34" charset="0"/>
              </a:rPr>
              <a:t>Modalités :</a:t>
            </a:r>
          </a:p>
          <a:p>
            <a:pPr marL="342900" indent="-342900">
              <a:buFontTx/>
              <a:buAutoNum type="arabicPeriod"/>
              <a:defRPr/>
            </a:pPr>
            <a:r>
              <a:rPr lang="fr-FR" b="1" dirty="0" smtClean="0">
                <a:solidFill>
                  <a:srgbClr val="002060"/>
                </a:solidFill>
                <a:latin typeface="Calibri" pitchFamily="34" charset="0"/>
              </a:rPr>
              <a:t> Etude </a:t>
            </a:r>
            <a:r>
              <a:rPr lang="fr-FR" b="1" dirty="0">
                <a:solidFill>
                  <a:srgbClr val="002060"/>
                </a:solidFill>
                <a:latin typeface="Calibri" pitchFamily="34" charset="0"/>
              </a:rPr>
              <a:t>de cas </a:t>
            </a:r>
            <a:r>
              <a:rPr lang="fr-FR" dirty="0">
                <a:solidFill>
                  <a:srgbClr val="002060"/>
                </a:solidFill>
                <a:latin typeface="Calibri" pitchFamily="34" charset="0"/>
              </a:rPr>
              <a:t>d’une problématique posée sur 1 installation industrielle (découverte de l’entreprise, des produits, du cycle de vie…) (CE)</a:t>
            </a:r>
          </a:p>
          <a:p>
            <a:pPr marL="342900" indent="-342900">
              <a:buFontTx/>
              <a:buAutoNum type="arabicPeriod"/>
              <a:defRPr/>
            </a:pPr>
            <a:r>
              <a:rPr lang="fr-FR" b="1" dirty="0" smtClean="0">
                <a:solidFill>
                  <a:srgbClr val="002060"/>
                </a:solidFill>
                <a:latin typeface="Calibri" pitchFamily="34" charset="0"/>
              </a:rPr>
              <a:t> TD </a:t>
            </a:r>
            <a:r>
              <a:rPr lang="fr-FR" b="1" dirty="0">
                <a:solidFill>
                  <a:srgbClr val="002060"/>
                </a:solidFill>
                <a:latin typeface="Calibri" pitchFamily="34" charset="0"/>
              </a:rPr>
              <a:t>: </a:t>
            </a:r>
            <a:r>
              <a:rPr lang="fr-FR" dirty="0">
                <a:solidFill>
                  <a:srgbClr val="002060"/>
                </a:solidFill>
                <a:latin typeface="Calibri" pitchFamily="34" charset="0"/>
              </a:rPr>
              <a:t>Etude et analyse du </a:t>
            </a:r>
            <a:r>
              <a:rPr lang="fr-FR" dirty="0" err="1">
                <a:solidFill>
                  <a:srgbClr val="002060"/>
                </a:solidFill>
                <a:latin typeface="Calibri" pitchFamily="34" charset="0"/>
              </a:rPr>
              <a:t>CdCf</a:t>
            </a:r>
            <a:r>
              <a:rPr lang="fr-FR" dirty="0">
                <a:solidFill>
                  <a:srgbClr val="002060"/>
                </a:solidFill>
                <a:latin typeface="Calibri" pitchFamily="34" charset="0"/>
              </a:rPr>
              <a:t> de la fonction à réaliser sur le chariot. (contraintes…) (CE)</a:t>
            </a:r>
          </a:p>
          <a:p>
            <a:pPr marL="342900" indent="-342900">
              <a:buFontTx/>
              <a:buAutoNum type="arabicPeriod"/>
              <a:defRPr/>
            </a:pPr>
            <a:r>
              <a:rPr lang="fr-FR" b="1" dirty="0" smtClean="0">
                <a:solidFill>
                  <a:srgbClr val="002060"/>
                </a:solidFill>
                <a:latin typeface="Calibri" pitchFamily="34" charset="0"/>
              </a:rPr>
              <a:t> Cours </a:t>
            </a:r>
            <a:r>
              <a:rPr lang="fr-FR" dirty="0">
                <a:solidFill>
                  <a:srgbClr val="002060"/>
                </a:solidFill>
                <a:latin typeface="Calibri" pitchFamily="34" charset="0"/>
              </a:rPr>
              <a:t>sur les technologies de commande par radiofréquence (approche technologique).</a:t>
            </a:r>
          </a:p>
          <a:p>
            <a:pPr marL="342900" indent="-342900">
              <a:buFontTx/>
              <a:buAutoNum type="arabicPeriod"/>
              <a:defRPr/>
            </a:pPr>
            <a:r>
              <a:rPr lang="fr-FR" b="1" dirty="0" smtClean="0">
                <a:solidFill>
                  <a:srgbClr val="002060"/>
                </a:solidFill>
                <a:latin typeface="Calibri" pitchFamily="34" charset="0"/>
              </a:rPr>
              <a:t> </a:t>
            </a:r>
            <a:r>
              <a:rPr lang="fr-FR" dirty="0" smtClean="0">
                <a:solidFill>
                  <a:srgbClr val="002060"/>
                </a:solidFill>
                <a:latin typeface="Calibri" pitchFamily="34" charset="0"/>
              </a:rPr>
              <a:t>Décodage </a:t>
            </a:r>
            <a:r>
              <a:rPr lang="fr-FR" dirty="0">
                <a:solidFill>
                  <a:srgbClr val="002060"/>
                </a:solidFill>
                <a:latin typeface="Calibri" pitchFamily="34" charset="0"/>
              </a:rPr>
              <a:t>des notice techniques (CE).</a:t>
            </a:r>
          </a:p>
          <a:p>
            <a:pPr marL="342900" indent="-342900">
              <a:buFontTx/>
              <a:buAutoNum type="arabicPeriod"/>
              <a:defRPr/>
            </a:pPr>
            <a:r>
              <a:rPr lang="fr-FR" b="1" dirty="0" smtClean="0">
                <a:solidFill>
                  <a:srgbClr val="002060"/>
                </a:solidFill>
                <a:latin typeface="Calibri" pitchFamily="34" charset="0"/>
              </a:rPr>
              <a:t> </a:t>
            </a:r>
            <a:r>
              <a:rPr lang="fr-FR" dirty="0" smtClean="0">
                <a:solidFill>
                  <a:srgbClr val="002060"/>
                </a:solidFill>
                <a:latin typeface="Calibri" pitchFamily="34" charset="0"/>
              </a:rPr>
              <a:t>Propositions </a:t>
            </a:r>
            <a:r>
              <a:rPr lang="fr-FR" dirty="0">
                <a:solidFill>
                  <a:srgbClr val="002060"/>
                </a:solidFill>
                <a:latin typeface="Calibri" pitchFamily="34" charset="0"/>
              </a:rPr>
              <a:t>de solutions. Descriptions et représentations. </a:t>
            </a:r>
            <a:r>
              <a:rPr lang="fr-FR" b="1" dirty="0">
                <a:solidFill>
                  <a:srgbClr val="002060"/>
                </a:solidFill>
                <a:latin typeface="Calibri" pitchFamily="34" charset="0"/>
              </a:rPr>
              <a:t>Simulation informationnelle (Gr).</a:t>
            </a:r>
          </a:p>
          <a:p>
            <a:pPr marL="342900" indent="-342900">
              <a:buFontTx/>
              <a:buAutoNum type="arabicPeriod"/>
              <a:defRPr/>
            </a:pPr>
            <a:r>
              <a:rPr lang="fr-FR" b="1" dirty="0" smtClean="0">
                <a:solidFill>
                  <a:srgbClr val="002060"/>
                </a:solidFill>
                <a:latin typeface="Calibri" pitchFamily="34" charset="0"/>
              </a:rPr>
              <a:t> Revue </a:t>
            </a:r>
            <a:r>
              <a:rPr lang="fr-FR" b="1" dirty="0">
                <a:solidFill>
                  <a:srgbClr val="002060"/>
                </a:solidFill>
                <a:latin typeface="Calibri" pitchFamily="34" charset="0"/>
              </a:rPr>
              <a:t>de projet</a:t>
            </a:r>
            <a:r>
              <a:rPr lang="fr-FR" dirty="0">
                <a:solidFill>
                  <a:srgbClr val="002060"/>
                </a:solidFill>
                <a:latin typeface="Calibri" pitchFamily="34" charset="0"/>
              </a:rPr>
              <a:t>, choix de la solution (Gr).</a:t>
            </a:r>
          </a:p>
          <a:p>
            <a:pPr marL="342900" indent="-342900">
              <a:buFontTx/>
              <a:buAutoNum type="arabicPeriod"/>
              <a:defRPr/>
            </a:pPr>
            <a:r>
              <a:rPr lang="fr-FR" b="1" dirty="0" smtClean="0">
                <a:solidFill>
                  <a:srgbClr val="002060"/>
                </a:solidFill>
                <a:latin typeface="Calibri" pitchFamily="34" charset="0"/>
              </a:rPr>
              <a:t> Réalisation </a:t>
            </a:r>
            <a:r>
              <a:rPr lang="fr-FR" b="1" dirty="0">
                <a:solidFill>
                  <a:srgbClr val="002060"/>
                </a:solidFill>
                <a:latin typeface="Calibri" pitchFamily="34" charset="0"/>
              </a:rPr>
              <a:t>de la maquette</a:t>
            </a:r>
            <a:r>
              <a:rPr lang="fr-FR" dirty="0">
                <a:solidFill>
                  <a:srgbClr val="002060"/>
                </a:solidFill>
                <a:latin typeface="Calibri" pitchFamily="34" charset="0"/>
              </a:rPr>
              <a:t>, essai , mise au point, validation du projet (Gr).</a:t>
            </a:r>
          </a:p>
        </p:txBody>
      </p:sp>
      <p:sp>
        <p:nvSpPr>
          <p:cNvPr id="46090" name="ZoneTexte 10"/>
          <p:cNvSpPr txBox="1">
            <a:spLocks noChangeArrowheads="1"/>
          </p:cNvSpPr>
          <p:nvPr/>
        </p:nvSpPr>
        <p:spPr bwMode="auto">
          <a:xfrm>
            <a:off x="1498600" y="403225"/>
            <a:ext cx="7312025"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Conduire les principales étapes d’un projet technologique justifié par la modification d’un système existant</a:t>
            </a:r>
          </a:p>
        </p:txBody>
      </p:sp>
      <p:sp>
        <p:nvSpPr>
          <p:cNvPr id="13" name="ZoneTexte 12"/>
          <p:cNvSpPr txBox="1"/>
          <p:nvPr/>
        </p:nvSpPr>
        <p:spPr>
          <a:xfrm>
            <a:off x="3871356" y="1112013"/>
            <a:ext cx="5272644" cy="369332"/>
          </a:xfrm>
          <a:prstGeom prst="rect">
            <a:avLst/>
          </a:prstGeom>
          <a:solidFill>
            <a:schemeClr val="accent3">
              <a:lumMod val="40000"/>
              <a:lumOff val="60000"/>
            </a:schemeClr>
          </a:solidFill>
          <a:ln w="9525">
            <a:noFill/>
            <a:miter lim="800000"/>
            <a:headEnd/>
            <a:tailEnd/>
          </a:ln>
          <a:effectLst>
            <a:glow rad="101600">
              <a:schemeClr val="accent3">
                <a:satMod val="175000"/>
                <a:alpha val="40000"/>
              </a:schemeClr>
            </a:glow>
          </a:effectLst>
        </p:spPr>
        <p:txBody>
          <a:bodyPr>
            <a:spAutoFit/>
          </a:bodyPr>
          <a:lstStyle/>
          <a:p>
            <a:pPr algn="just">
              <a:defRPr/>
            </a:pPr>
            <a:r>
              <a:rPr lang="fr-FR" b="1" dirty="0">
                <a:solidFill>
                  <a:srgbClr val="002060"/>
                </a:solidFill>
                <a:latin typeface="Calibri" pitchFamily="34" charset="0"/>
              </a:rPr>
              <a:t>SIN 1 : </a:t>
            </a:r>
            <a:r>
              <a:rPr lang="fr-FR" dirty="0">
                <a:solidFill>
                  <a:srgbClr val="002060"/>
                </a:solidFill>
                <a:latin typeface="Calibri" pitchFamily="34" charset="0"/>
              </a:rPr>
              <a:t>Imaginer une solution, répondre à un besoin.</a:t>
            </a:r>
          </a:p>
        </p:txBody>
      </p:sp>
      <p:graphicFrame>
        <p:nvGraphicFramePr>
          <p:cNvPr id="15" name="Tableau 14"/>
          <p:cNvGraphicFramePr>
            <a:graphicFrameLocks noGrp="1"/>
          </p:cNvGraphicFramePr>
          <p:nvPr/>
        </p:nvGraphicFramePr>
        <p:xfrm>
          <a:off x="852488" y="2744788"/>
          <a:ext cx="2808312" cy="2194071"/>
        </p:xfrm>
        <a:graphic>
          <a:graphicData uri="http://schemas.openxmlformats.org/drawingml/2006/table">
            <a:tbl>
              <a:tblPr/>
              <a:tblGrid>
                <a:gridCol w="694307"/>
                <a:gridCol w="485721"/>
                <a:gridCol w="620172"/>
                <a:gridCol w="129464"/>
                <a:gridCol w="302584"/>
                <a:gridCol w="576064"/>
              </a:tblGrid>
              <a:tr h="342747">
                <a:tc gridSpan="2">
                  <a:txBody>
                    <a:bodyPr/>
                    <a:lstStyle/>
                    <a:p>
                      <a:pPr algn="ctr">
                        <a:spcAft>
                          <a:spcPts val="0"/>
                        </a:spcAft>
                      </a:pPr>
                      <a:r>
                        <a:rPr lang="fr-FR" sz="900" b="1" dirty="0">
                          <a:latin typeface="Calibri" pitchFamily="34" charset="0"/>
                          <a:ea typeface="Times New Roman"/>
                          <a:cs typeface="Times New Roman"/>
                        </a:rPr>
                        <a:t>Armoire de commande </a:t>
                      </a:r>
                      <a:r>
                        <a:rPr lang="fr-FR" sz="900" b="1" dirty="0">
                          <a:latin typeface="Calibri" pitchFamily="34" charset="0"/>
                          <a:ea typeface="Times New Roman"/>
                          <a:cs typeface="Times New Roman"/>
                          <a:sym typeface="Wingdings"/>
                        </a:rPr>
                        <a:t></a:t>
                      </a:r>
                      <a:r>
                        <a:rPr lang="fr-FR" sz="900" b="1" dirty="0">
                          <a:latin typeface="Calibri" pitchFamily="34" charset="0"/>
                          <a:ea typeface="Times New Roman"/>
                          <a:cs typeface="Times New Roman"/>
                        </a:rPr>
                        <a:t> Chariot</a:t>
                      </a:r>
                      <a:endParaRPr lang="fr-FR" sz="900" dirty="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gridSpan="4">
                  <a:txBody>
                    <a:bodyPr/>
                    <a:lstStyle/>
                    <a:p>
                      <a:pPr algn="ctr">
                        <a:spcAft>
                          <a:spcPts val="0"/>
                        </a:spcAft>
                      </a:pPr>
                      <a:r>
                        <a:rPr lang="fr-FR" sz="900" b="1">
                          <a:latin typeface="Calibri" pitchFamily="34" charset="0"/>
                          <a:ea typeface="Times New Roman"/>
                          <a:cs typeface="Times New Roman"/>
                        </a:rPr>
                        <a:t>Chariot </a:t>
                      </a:r>
                      <a:r>
                        <a:rPr lang="fr-FR" sz="900" b="1">
                          <a:latin typeface="Calibri" pitchFamily="34" charset="0"/>
                          <a:ea typeface="Times New Roman"/>
                          <a:cs typeface="Times New Roman"/>
                          <a:sym typeface="Wingdings"/>
                        </a:rPr>
                        <a:t></a:t>
                      </a:r>
                      <a:r>
                        <a:rPr lang="fr-FR" sz="900" b="1">
                          <a:latin typeface="Calibri" pitchFamily="34" charset="0"/>
                          <a:ea typeface="Times New Roman"/>
                          <a:cs typeface="Times New Roman"/>
                        </a:rPr>
                        <a:t> Armoire de commande</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95742">
                <a:tc>
                  <a:txBody>
                    <a:bodyPr/>
                    <a:lstStyle/>
                    <a:p>
                      <a:pPr algn="ctr">
                        <a:spcAft>
                          <a:spcPts val="0"/>
                        </a:spcAft>
                      </a:pPr>
                      <a:r>
                        <a:rPr lang="fr-FR" sz="800">
                          <a:latin typeface="Calibri" pitchFamily="34" charset="0"/>
                          <a:ea typeface="Times New Roman"/>
                          <a:cs typeface="Times New Roman"/>
                        </a:rPr>
                        <a:t>Marche normale</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2280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800">
                          <a:latin typeface="Calibri" pitchFamily="34" charset="0"/>
                          <a:ea typeface="Times New Roman"/>
                          <a:cs typeface="Times New Roman"/>
                        </a:rPr>
                        <a:t>Présence chariot vide</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800">
                          <a:latin typeface="Calibri" pitchFamily="34" charset="0"/>
                          <a:ea typeface="Times New Roman"/>
                          <a:cs typeface="Times New Roman"/>
                        </a:rPr>
                        <a:t>F6</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48360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71">
                <a:tc>
                  <a:txBody>
                    <a:bodyPr/>
                    <a:lstStyle/>
                    <a:p>
                      <a:pPr algn="ctr">
                        <a:spcAft>
                          <a:spcPts val="0"/>
                        </a:spcAft>
                      </a:pPr>
                      <a:r>
                        <a:rPr lang="fr-FR" sz="800">
                          <a:latin typeface="Calibri" pitchFamily="34" charset="0"/>
                          <a:ea typeface="Times New Roman"/>
                          <a:cs typeface="Times New Roman"/>
                        </a:rPr>
                        <a:t>Arrêt</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1800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800">
                          <a:latin typeface="Calibri" pitchFamily="34" charset="0"/>
                          <a:ea typeface="Times New Roman"/>
                          <a:cs typeface="Times New Roman"/>
                        </a:rPr>
                        <a:t> chargé</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800">
                          <a:latin typeface="Calibri" pitchFamily="34" charset="0"/>
                          <a:ea typeface="Times New Roman"/>
                          <a:cs typeface="Times New Roman"/>
                        </a:rPr>
                        <a:t>F7</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51230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26">
                <a:tc>
                  <a:txBody>
                    <a:bodyPr/>
                    <a:lstStyle/>
                    <a:p>
                      <a:pPr algn="ctr">
                        <a:spcAft>
                          <a:spcPts val="0"/>
                        </a:spcAft>
                      </a:pPr>
                      <a:r>
                        <a:rPr lang="fr-FR" sz="800">
                          <a:latin typeface="Calibri" pitchFamily="34" charset="0"/>
                          <a:ea typeface="Times New Roman"/>
                          <a:cs typeface="Times New Roman"/>
                        </a:rPr>
                        <a:t>Ralenti</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2040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Unité technique </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1</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F0</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32190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55">
                <a:tc>
                  <a:txBody>
                    <a:bodyPr/>
                    <a:lstStyle/>
                    <a:p>
                      <a:pPr algn="ctr">
                        <a:spcAft>
                          <a:spcPts val="0"/>
                        </a:spcAft>
                      </a:pPr>
                      <a:r>
                        <a:rPr lang="fr-FR" sz="800">
                          <a:latin typeface="Calibri" pitchFamily="34" charset="0"/>
                          <a:ea typeface="Times New Roman"/>
                          <a:cs typeface="Times New Roman"/>
                        </a:rPr>
                        <a:t>Déchargement</a:t>
                      </a:r>
                      <a:endParaRPr lang="fr-FR" sz="9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2520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8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2</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F1</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35400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400">
                <a:tc rowSpan="4">
                  <a:txBody>
                    <a:bodyPr/>
                    <a:lstStyle/>
                    <a:p>
                      <a:pPr algn="ctr">
                        <a:spcAft>
                          <a:spcPts val="0"/>
                        </a:spcAft>
                      </a:pPr>
                      <a:endParaRPr lang="de-DE" sz="8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a:txBody>
                    <a:bodyPr/>
                    <a:lstStyle/>
                    <a:p>
                      <a:pPr algn="ctr">
                        <a:spcAft>
                          <a:spcPts val="0"/>
                        </a:spcAft>
                      </a:pPr>
                      <a:endParaRPr lang="de-DE" sz="8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endParaRPr lang="de-DE" sz="8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3</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F2</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37999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876">
                <a:tc vMerge="1">
                  <a:txBody>
                    <a:bodyPr/>
                    <a:lstStyle/>
                    <a:p>
                      <a:endParaRPr lang="fr-FR"/>
                    </a:p>
                  </a:txBody>
                  <a:tcPr/>
                </a:tc>
                <a:tc vMerge="1">
                  <a:txBody>
                    <a:bodyPr/>
                    <a:lstStyle/>
                    <a:p>
                      <a:endParaRPr lang="fr-FR"/>
                    </a:p>
                  </a:txBody>
                  <a:tcPr/>
                </a:tc>
                <a:tc>
                  <a:txBody>
                    <a:bodyPr/>
                    <a:lstStyle/>
                    <a:p>
                      <a:pPr algn="ctr">
                        <a:spcAft>
                          <a:spcPts val="0"/>
                        </a:spcAft>
                      </a:pPr>
                      <a:endParaRPr lang="de-DE" sz="8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4</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F3</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40320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vMerge="1">
                  <a:txBody>
                    <a:bodyPr/>
                    <a:lstStyle/>
                    <a:p>
                      <a:endParaRPr lang="fr-FR"/>
                    </a:p>
                  </a:txBody>
                  <a:tcPr/>
                </a:tc>
                <a:tc vMerge="1">
                  <a:txBody>
                    <a:bodyPr/>
                    <a:lstStyle/>
                    <a:p>
                      <a:endParaRPr lang="fr-FR"/>
                    </a:p>
                  </a:txBody>
                  <a:tcPr/>
                </a:tc>
                <a:tc>
                  <a:txBody>
                    <a:bodyPr/>
                    <a:lstStyle/>
                    <a:p>
                      <a:pPr algn="ctr">
                        <a:spcAft>
                          <a:spcPts val="0"/>
                        </a:spcAft>
                      </a:pPr>
                      <a:endParaRPr lang="de-DE" sz="80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5</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F4</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800">
                          <a:latin typeface="Calibri" pitchFamily="34" charset="0"/>
                          <a:ea typeface="Times New Roman"/>
                          <a:cs typeface="Times New Roman"/>
                        </a:rPr>
                        <a:t>42490 Hz</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938">
                <a:tc vMerge="1">
                  <a:txBody>
                    <a:bodyPr/>
                    <a:lstStyle/>
                    <a:p>
                      <a:endParaRPr lang="fr-FR"/>
                    </a:p>
                  </a:txBody>
                  <a:tcPr/>
                </a:tc>
                <a:tc vMerge="1">
                  <a:txBody>
                    <a:bodyPr/>
                    <a:lstStyle/>
                    <a:p>
                      <a:endParaRPr lang="fr-FR"/>
                    </a:p>
                  </a:txBody>
                  <a:tcPr/>
                </a:tc>
                <a:tc>
                  <a:txBody>
                    <a:bodyPr/>
                    <a:lstStyle/>
                    <a:p>
                      <a:pPr algn="ctr">
                        <a:spcAft>
                          <a:spcPts val="0"/>
                        </a:spcAft>
                      </a:pPr>
                      <a:endParaRPr lang="de-DE" sz="800" dirty="0">
                        <a:latin typeface="Calibri" pitchFamily="34" charset="0"/>
                        <a:ea typeface="Times New Roman"/>
                        <a:cs typeface="Times New Roman"/>
                      </a:endParaRPr>
                    </a:p>
                  </a:txBody>
                  <a:tcPr marL="34275" marR="3427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fr-FR" sz="800">
                          <a:latin typeface="Calibri" pitchFamily="34" charset="0"/>
                          <a:ea typeface="Times New Roman"/>
                          <a:cs typeface="Times New Roman"/>
                        </a:rPr>
                        <a:t>6</a:t>
                      </a:r>
                      <a:endParaRPr lang="fr-FR" sz="90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fr-FR" sz="800" dirty="0">
                          <a:latin typeface="Calibri" pitchFamily="34" charset="0"/>
                          <a:ea typeface="Times New Roman"/>
                          <a:cs typeface="Times New Roman"/>
                        </a:rPr>
                        <a:t>F5</a:t>
                      </a:r>
                      <a:endParaRPr lang="fr-FR" sz="900" dirty="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pPr>
                      <a:r>
                        <a:rPr lang="fr-FR" sz="800" dirty="0">
                          <a:latin typeface="Calibri" pitchFamily="34" charset="0"/>
                          <a:ea typeface="Times New Roman"/>
                          <a:cs typeface="Times New Roman"/>
                        </a:rPr>
                        <a:t>45750 Hz</a:t>
                      </a:r>
                      <a:endParaRPr lang="fr-FR" sz="900" dirty="0">
                        <a:latin typeface="Calibri" pitchFamily="34" charset="0"/>
                        <a:ea typeface="Times New Roman"/>
                        <a:cs typeface="Times New Roman"/>
                      </a:endParaRPr>
                    </a:p>
                  </a:txBody>
                  <a:tcPr marL="34275" marR="3427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46156" name="Picture 10"/>
          <p:cNvPicPr>
            <a:picLocks noChangeAspect="1" noChangeArrowheads="1"/>
          </p:cNvPicPr>
          <p:nvPr/>
        </p:nvPicPr>
        <p:blipFill>
          <a:blip r:embed="rId3"/>
          <a:srcRect l="29019"/>
          <a:stretch>
            <a:fillRect/>
          </a:stretch>
        </p:blipFill>
        <p:spPr bwMode="auto">
          <a:xfrm>
            <a:off x="646113" y="1660525"/>
            <a:ext cx="1116012" cy="974725"/>
          </a:xfrm>
          <a:prstGeom prst="rect">
            <a:avLst/>
          </a:prstGeom>
          <a:noFill/>
          <a:ln w="9525">
            <a:noFill/>
            <a:miter lim="800000"/>
            <a:headEnd/>
            <a:tailEnd/>
          </a:ln>
        </p:spPr>
      </p:pic>
      <p:pic>
        <p:nvPicPr>
          <p:cNvPr id="20" name="Picture 4" descr="..\photos\Photo 017.jpg"/>
          <p:cNvPicPr>
            <a:picLocks noChangeAspect="1" noChangeArrowheads="1"/>
          </p:cNvPicPr>
          <p:nvPr/>
        </p:nvPicPr>
        <p:blipFill>
          <a:blip r:embed="rId4"/>
          <a:srcRect l="20543" t="24510" r="7364" b="6383"/>
          <a:stretch>
            <a:fillRect/>
          </a:stretch>
        </p:blipFill>
        <p:spPr bwMode="auto">
          <a:xfrm>
            <a:off x="852488" y="2887663"/>
            <a:ext cx="2743200" cy="1981200"/>
          </a:xfrm>
          <a:prstGeom prst="rect">
            <a:avLst/>
          </a:prstGeom>
          <a:noFill/>
          <a:ln w="9525">
            <a:noFill/>
            <a:miter lim="800000"/>
            <a:headEnd/>
            <a:tailEnd/>
          </a:ln>
        </p:spPr>
      </p:pic>
      <p:pic>
        <p:nvPicPr>
          <p:cNvPr id="38924" name="Picture 12"/>
          <p:cNvPicPr>
            <a:picLocks noChangeAspect="1" noChangeArrowheads="1"/>
          </p:cNvPicPr>
          <p:nvPr/>
        </p:nvPicPr>
        <p:blipFill>
          <a:blip r:embed="rId5"/>
          <a:srcRect l="25774" t="28873" r="28120" b="16512"/>
          <a:stretch>
            <a:fillRect/>
          </a:stretch>
        </p:blipFill>
        <p:spPr bwMode="auto">
          <a:xfrm>
            <a:off x="909638" y="4962525"/>
            <a:ext cx="2559050" cy="1895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38924"/>
                                        </p:tgtEl>
                                        <p:attrNameLst>
                                          <p:attrName>style.visibility</p:attrName>
                                        </p:attrNameLst>
                                      </p:cBhvr>
                                      <p:to>
                                        <p:strVal val="visible"/>
                                      </p:to>
                                    </p:set>
                                    <p:animEffect transition="in" filter="wipe(up)">
                                      <p:cBhvr>
                                        <p:cTn id="24" dur="1000"/>
                                        <p:tgtEl>
                                          <p:spTgt spid="3892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3" descr="simul bat.jpg"/>
          <p:cNvPicPr>
            <a:picLocks noChangeAspect="1"/>
          </p:cNvPicPr>
          <p:nvPr/>
        </p:nvPicPr>
        <p:blipFill>
          <a:blip r:embed="rId2"/>
          <a:srcRect/>
          <a:stretch>
            <a:fillRect/>
          </a:stretch>
        </p:blipFill>
        <p:spPr bwMode="auto">
          <a:xfrm>
            <a:off x="3988454" y="3320449"/>
            <a:ext cx="2161148" cy="1267987"/>
          </a:xfrm>
          <a:prstGeom prst="rect">
            <a:avLst/>
          </a:prstGeom>
          <a:noFill/>
          <a:ln w="9525">
            <a:noFill/>
            <a:miter lim="800000"/>
            <a:headEnd/>
            <a:tailEnd/>
          </a:ln>
        </p:spPr>
      </p:pic>
      <p:pic>
        <p:nvPicPr>
          <p:cNvPr id="38948" name="Picture 36" descr="fermoir realisé01 - next picture"/>
          <p:cNvPicPr>
            <a:picLocks noChangeAspect="1" noChangeArrowheads="1"/>
          </p:cNvPicPr>
          <p:nvPr/>
        </p:nvPicPr>
        <p:blipFill>
          <a:blip r:embed="rId3"/>
          <a:srcRect/>
          <a:stretch>
            <a:fillRect/>
          </a:stretch>
        </p:blipFill>
        <p:spPr bwMode="auto">
          <a:xfrm>
            <a:off x="4176713" y="1873218"/>
            <a:ext cx="1778106" cy="1287681"/>
          </a:xfrm>
          <a:prstGeom prst="rect">
            <a:avLst/>
          </a:prstGeom>
          <a:noFill/>
          <a:ln w="9525">
            <a:noFill/>
            <a:miter lim="800000"/>
            <a:headEnd/>
            <a:tailEnd/>
          </a:ln>
        </p:spPr>
      </p:pic>
      <p:pic>
        <p:nvPicPr>
          <p:cNvPr id="17" name="Picture 4" descr="..\photos\Photo 017.jpg"/>
          <p:cNvPicPr>
            <a:picLocks noChangeAspect="1" noChangeArrowheads="1"/>
          </p:cNvPicPr>
          <p:nvPr/>
        </p:nvPicPr>
        <p:blipFill>
          <a:blip r:embed="rId4"/>
          <a:srcRect l="20543" t="24510" r="7364" b="6383"/>
          <a:stretch>
            <a:fillRect/>
          </a:stretch>
        </p:blipFill>
        <p:spPr bwMode="auto">
          <a:xfrm>
            <a:off x="1928158" y="1873219"/>
            <a:ext cx="1783137" cy="1287681"/>
          </a:xfrm>
          <a:prstGeom prst="rect">
            <a:avLst/>
          </a:prstGeom>
          <a:noFill/>
          <a:ln w="9525">
            <a:noFill/>
            <a:miter lim="800000"/>
            <a:headEnd/>
            <a:tailEnd/>
          </a:ln>
        </p:spPr>
      </p:pic>
      <p:pic>
        <p:nvPicPr>
          <p:cNvPr id="38950" name="Picture 38" descr="http://www.carnus.fr/local/cache-vignettes/L249xH249/elt-61d13.jpg"/>
          <p:cNvPicPr>
            <a:picLocks noChangeAspect="1" noChangeArrowheads="1"/>
          </p:cNvPicPr>
          <p:nvPr/>
        </p:nvPicPr>
        <p:blipFill>
          <a:blip r:embed="rId5"/>
          <a:srcRect b="24239"/>
          <a:stretch>
            <a:fillRect/>
          </a:stretch>
        </p:blipFill>
        <p:spPr bwMode="auto">
          <a:xfrm>
            <a:off x="1964578" y="3373438"/>
            <a:ext cx="1746717" cy="1214998"/>
          </a:xfrm>
          <a:prstGeom prst="rect">
            <a:avLst/>
          </a:prstGeom>
          <a:noFill/>
          <a:ln w="9525">
            <a:noFill/>
            <a:miter lim="800000"/>
            <a:headEnd/>
            <a:tailEnd/>
          </a:ln>
        </p:spPr>
      </p:pic>
      <p:graphicFrame>
        <p:nvGraphicFramePr>
          <p:cNvPr id="11" name="Tableau 10"/>
          <p:cNvGraphicFramePr>
            <a:graphicFrameLocks noGrp="1"/>
          </p:cNvGraphicFramePr>
          <p:nvPr/>
        </p:nvGraphicFramePr>
        <p:xfrm>
          <a:off x="0" y="5491163"/>
          <a:ext cx="9106420" cy="1367039"/>
        </p:xfrm>
        <a:graphic>
          <a:graphicData uri="http://schemas.openxmlformats.org/drawingml/2006/table">
            <a:tbl>
              <a:tblPr firstRow="1" bandRow="1">
                <a:tableStyleId>{0505E3EF-67EA-436B-97B2-0124C06EBD24}</a:tableStyleId>
              </a:tblPr>
              <a:tblGrid>
                <a:gridCol w="1339702"/>
                <a:gridCol w="2302866"/>
                <a:gridCol w="1901946"/>
                <a:gridCol w="1850065"/>
                <a:gridCol w="1711841"/>
              </a:tblGrid>
              <a:tr h="571680">
                <a:tc>
                  <a:txBody>
                    <a:bodyPr/>
                    <a:lstStyle/>
                    <a:p>
                      <a:pPr algn="ctr"/>
                      <a:r>
                        <a:rPr lang="fr-FR" sz="1800" dirty="0" smtClean="0">
                          <a:latin typeface="Calibri" pitchFamily="34" charset="0"/>
                        </a:rPr>
                        <a:t>Spécialités</a:t>
                      </a:r>
                      <a:endParaRPr lang="fr-FR" sz="1800" dirty="0">
                        <a:latin typeface="Calibri" pitchFamily="34" charset="0"/>
                      </a:endParaRPr>
                    </a:p>
                  </a:txBody>
                  <a:tcPr marL="72000" marR="72000" anchor="ctr"/>
                </a:tc>
                <a:tc>
                  <a:txBody>
                    <a:bodyPr/>
                    <a:lstStyle/>
                    <a:p>
                      <a:pPr algn="ctr"/>
                      <a:r>
                        <a:rPr lang="fr-FR" sz="2400" dirty="0" smtClean="0">
                          <a:latin typeface="Calibri" pitchFamily="34" charset="0"/>
                        </a:rPr>
                        <a:t>AC</a:t>
                      </a:r>
                      <a:endParaRPr lang="fr-FR" sz="2400" dirty="0">
                        <a:latin typeface="Calibri" pitchFamily="34" charset="0"/>
                      </a:endParaRPr>
                    </a:p>
                  </a:txBody>
                  <a:tcPr anchor="ctr"/>
                </a:tc>
                <a:tc>
                  <a:txBody>
                    <a:bodyPr/>
                    <a:lstStyle/>
                    <a:p>
                      <a:pPr algn="ctr"/>
                      <a:r>
                        <a:rPr lang="fr-FR" sz="2400" dirty="0" smtClean="0">
                          <a:latin typeface="Calibri" pitchFamily="34" charset="0"/>
                        </a:rPr>
                        <a:t>EE</a:t>
                      </a:r>
                      <a:endParaRPr lang="fr-FR" sz="2400" dirty="0">
                        <a:latin typeface="Calibri" pitchFamily="34" charset="0"/>
                      </a:endParaRPr>
                    </a:p>
                  </a:txBody>
                  <a:tcPr anchor="ctr"/>
                </a:tc>
                <a:tc>
                  <a:txBody>
                    <a:bodyPr/>
                    <a:lstStyle/>
                    <a:p>
                      <a:pPr algn="ctr"/>
                      <a:r>
                        <a:rPr lang="fr-FR" sz="2400" dirty="0" smtClean="0">
                          <a:latin typeface="Calibri" pitchFamily="34" charset="0"/>
                        </a:rPr>
                        <a:t>ITEC</a:t>
                      </a:r>
                      <a:endParaRPr lang="fr-FR" sz="2400" dirty="0">
                        <a:latin typeface="Calibri" pitchFamily="34" charset="0"/>
                      </a:endParaRPr>
                    </a:p>
                  </a:txBody>
                  <a:tcPr anchor="ctr"/>
                </a:tc>
                <a:tc>
                  <a:txBody>
                    <a:bodyPr/>
                    <a:lstStyle/>
                    <a:p>
                      <a:pPr algn="ctr"/>
                      <a:r>
                        <a:rPr lang="fr-FR" sz="2400" dirty="0" smtClean="0">
                          <a:latin typeface="Calibri" pitchFamily="34" charset="0"/>
                        </a:rPr>
                        <a:t>SIN</a:t>
                      </a:r>
                      <a:endParaRPr lang="fr-FR" sz="2400" dirty="0">
                        <a:latin typeface="Calibri" pitchFamily="34" charset="0"/>
                      </a:endParaRPr>
                    </a:p>
                  </a:txBody>
                  <a:tcPr anchor="ctr"/>
                </a:tc>
              </a:tr>
              <a:tr h="795359">
                <a:tc>
                  <a:txBody>
                    <a:bodyPr/>
                    <a:lstStyle/>
                    <a:p>
                      <a:pPr algn="ctr"/>
                      <a:r>
                        <a:rPr lang="fr-FR" sz="1600" b="1" dirty="0" smtClean="0">
                          <a:latin typeface="Calibri" pitchFamily="34" charset="0"/>
                        </a:rPr>
                        <a:t>Prototype</a:t>
                      </a:r>
                      <a:endParaRPr lang="fr-FR" sz="1600" b="1" dirty="0">
                        <a:latin typeface="Calibri" pitchFamily="34" charset="0"/>
                      </a:endParaRPr>
                    </a:p>
                  </a:txBody>
                  <a:tcPr anchor="ctr"/>
                </a:tc>
                <a:tc>
                  <a:txBody>
                    <a:bodyPr/>
                    <a:lstStyle/>
                    <a:p>
                      <a:pPr algn="l">
                        <a:buFont typeface="Wingdings" pitchFamily="2" charset="2"/>
                        <a:buChar char="Ø"/>
                      </a:pPr>
                      <a:r>
                        <a:rPr lang="fr-FR" sz="1400" b="1" i="1" dirty="0" smtClean="0">
                          <a:latin typeface="Arial Narrow" pitchFamily="34" charset="0"/>
                        </a:rPr>
                        <a:t>Maquette</a:t>
                      </a:r>
                    </a:p>
                    <a:p>
                      <a:pPr algn="l">
                        <a:buFont typeface="Wingdings" pitchFamily="2" charset="2"/>
                        <a:buChar char="Ø"/>
                      </a:pPr>
                      <a:r>
                        <a:rPr lang="fr-FR" sz="1400" b="1" i="1" dirty="0" smtClean="0">
                          <a:latin typeface="Arial Narrow" pitchFamily="34" charset="0"/>
                        </a:rPr>
                        <a:t>Représentation normalisée</a:t>
                      </a:r>
                    </a:p>
                    <a:p>
                      <a:pPr algn="l">
                        <a:buFont typeface="Wingdings" pitchFamily="2" charset="2"/>
                        <a:buChar char="Ø"/>
                      </a:pPr>
                      <a:r>
                        <a:rPr lang="fr-FR" sz="1400" b="1" i="1" dirty="0" smtClean="0">
                          <a:latin typeface="Arial Narrow" pitchFamily="34" charset="0"/>
                        </a:rPr>
                        <a:t>Modeleur volumique</a:t>
                      </a:r>
                      <a:endParaRPr lang="fr-FR" sz="1400" b="1" i="1" dirty="0">
                        <a:latin typeface="Arial Narrow" pitchFamily="34" charset="0"/>
                      </a:endParaRPr>
                    </a:p>
                  </a:txBody>
                  <a:tcPr/>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Réalisation proto.</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Sécurité</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Essais-réglages</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indent="-180975" algn="l" defTabSz="457200" rtl="0" eaLnBrk="1" latinLnBrk="0" hangingPunct="1">
                        <a:buFont typeface="Wingdings" pitchFamily="2" charset="2"/>
                        <a:buChar char="Ø"/>
                      </a:pPr>
                      <a:r>
                        <a:rPr lang="fr-FR" sz="1400" b="1" kern="1200" dirty="0" smtClean="0">
                          <a:latin typeface="Arial Narrow" pitchFamily="34" charset="0"/>
                        </a:rPr>
                        <a:t>Procédés</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Essais validation</a:t>
                      </a:r>
                      <a:endParaRPr lang="fr-FR" sz="1400" b="1" kern="1200" dirty="0" smtClean="0">
                        <a:solidFill>
                          <a:schemeClr val="dk1"/>
                        </a:solidFill>
                        <a:latin typeface="Arial Narrow" pitchFamily="34" charset="0"/>
                        <a:ea typeface="+mn-ea"/>
                        <a:cs typeface="+mn-cs"/>
                      </a:endParaRPr>
                    </a:p>
                  </a:txBody>
                  <a:tcPr marL="36000"/>
                </a:tc>
                <a:tc>
                  <a:txBody>
                    <a:bodyPr/>
                    <a:lstStyle/>
                    <a:p>
                      <a:pPr marL="180975" marR="0" indent="-180975" algn="l" defTabSz="457200" rtl="0" eaLnBrk="1" fontAlgn="auto" latinLnBrk="0" hangingPunct="1">
                        <a:lnSpc>
                          <a:spcPct val="100000"/>
                        </a:lnSpc>
                        <a:spcBef>
                          <a:spcPts val="0"/>
                        </a:spcBef>
                        <a:spcAft>
                          <a:spcPts val="0"/>
                        </a:spcAft>
                        <a:buClrTx/>
                        <a:buSzTx/>
                        <a:buFont typeface="Wingdings" pitchFamily="2" charset="2"/>
                        <a:buChar char="Ø"/>
                        <a:tabLst/>
                        <a:defRPr/>
                      </a:pPr>
                      <a:r>
                        <a:rPr lang="fr-FR" sz="1400" b="1" kern="1200" dirty="0" smtClean="0">
                          <a:latin typeface="Arial Narrow" pitchFamily="34" charset="0"/>
                        </a:rPr>
                        <a:t>Réalisation</a:t>
                      </a:r>
                    </a:p>
                    <a:p>
                      <a:pPr marL="180975" indent="-180975" algn="l" defTabSz="457200" rtl="0" eaLnBrk="1" latinLnBrk="0" hangingPunct="1">
                        <a:buFont typeface="Wingdings" pitchFamily="2" charset="2"/>
                        <a:buChar char="Ø"/>
                      </a:pPr>
                      <a:r>
                        <a:rPr lang="fr-FR" sz="1400" b="1" kern="1200" dirty="0" smtClean="0">
                          <a:latin typeface="Arial Narrow" pitchFamily="34" charset="0"/>
                        </a:rPr>
                        <a:t>Gestion de la vie d’1 système</a:t>
                      </a:r>
                      <a:endParaRPr lang="fr-FR" sz="1400" b="1" kern="1200" dirty="0" smtClean="0">
                        <a:solidFill>
                          <a:schemeClr val="dk1"/>
                        </a:solidFill>
                        <a:latin typeface="Arial Narrow" pitchFamily="34" charset="0"/>
                        <a:ea typeface="+mn-ea"/>
                        <a:cs typeface="+mn-cs"/>
                      </a:endParaRPr>
                    </a:p>
                  </a:txBody>
                  <a:tcPr marL="36000"/>
                </a:tc>
              </a:tr>
            </a:tbl>
          </a:graphicData>
        </a:graphic>
      </p:graphicFrame>
      <p:grpSp>
        <p:nvGrpSpPr>
          <p:cNvPr id="47130"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7131"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sp>
        <p:nvSpPr>
          <p:cNvPr id="47132" name="ZoneTexte 8"/>
          <p:cNvSpPr txBox="1">
            <a:spLocks noChangeArrowheads="1"/>
          </p:cNvSpPr>
          <p:nvPr/>
        </p:nvSpPr>
        <p:spPr bwMode="auto">
          <a:xfrm>
            <a:off x="1379538" y="403225"/>
            <a:ext cx="7121525"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Réaliser et qualifier un prototype ou une maquette dans le but de valider des solutions technologiques</a:t>
            </a:r>
          </a:p>
        </p:txBody>
      </p:sp>
      <p:graphicFrame>
        <p:nvGraphicFramePr>
          <p:cNvPr id="10" name="Diagramme 9"/>
          <p:cNvGraphicFramePr/>
          <p:nvPr/>
        </p:nvGraphicFramePr>
        <p:xfrm>
          <a:off x="-463724" y="-465412"/>
          <a:ext cx="7987930" cy="63234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9966" name="ZoneTexte 18"/>
          <p:cNvSpPr txBox="1">
            <a:spLocks noChangeArrowheads="1"/>
          </p:cNvSpPr>
          <p:nvPr/>
        </p:nvSpPr>
        <p:spPr bwMode="auto">
          <a:xfrm>
            <a:off x="6638925" y="1397000"/>
            <a:ext cx="2466975" cy="4031873"/>
          </a:xfrm>
          <a:prstGeom prst="rect">
            <a:avLst/>
          </a:prstGeom>
          <a:noFill/>
          <a:ln w="9525">
            <a:noFill/>
            <a:miter lim="800000"/>
            <a:headEnd/>
            <a:tailEnd/>
          </a:ln>
        </p:spPr>
        <p:txBody>
          <a:bodyPr>
            <a:spAutoFit/>
          </a:bodyPr>
          <a:lstStyle/>
          <a:p>
            <a:r>
              <a:rPr lang="fr-FR" sz="1600" b="1" dirty="0">
                <a:latin typeface="Calibri" pitchFamily="34" charset="0"/>
              </a:rPr>
              <a:t>EE : </a:t>
            </a:r>
            <a:r>
              <a:rPr lang="fr-FR" sz="1600" dirty="0">
                <a:latin typeface="Calibri" pitchFamily="34" charset="0"/>
              </a:rPr>
              <a:t>Réaliser un prototype, effectuer essais et réglages en vue d’une optimisation.</a:t>
            </a:r>
          </a:p>
          <a:p>
            <a:r>
              <a:rPr lang="fr-FR" sz="1600" b="1" dirty="0">
                <a:latin typeface="Calibri" pitchFamily="34" charset="0"/>
              </a:rPr>
              <a:t>ITEC : </a:t>
            </a:r>
            <a:r>
              <a:rPr lang="fr-FR" sz="1600" dirty="0">
                <a:latin typeface="Calibri" pitchFamily="34" charset="0"/>
              </a:rPr>
              <a:t>Découvrir par expérimentation les principes des procédés, réaliser une pièce par prototypage et la valider dans un mécanisme.</a:t>
            </a:r>
          </a:p>
          <a:p>
            <a:r>
              <a:rPr lang="fr-FR" sz="1600" b="1" dirty="0">
                <a:latin typeface="Calibri" pitchFamily="34" charset="0"/>
              </a:rPr>
              <a:t>SIN : </a:t>
            </a:r>
            <a:r>
              <a:rPr lang="fr-FR" sz="1600" dirty="0">
                <a:latin typeface="Calibri" pitchFamily="34" charset="0"/>
              </a:rPr>
              <a:t>Réaliser un prototype matériel et logiciel</a:t>
            </a:r>
            <a:r>
              <a:rPr lang="fr-FR" sz="1600" dirty="0" smtClean="0">
                <a:latin typeface="Calibri" pitchFamily="34" charset="0"/>
              </a:rPr>
              <a:t>.</a:t>
            </a:r>
          </a:p>
          <a:p>
            <a:r>
              <a:rPr lang="fr-FR" sz="1600" b="1" dirty="0" smtClean="0">
                <a:latin typeface="Calibri" pitchFamily="34" charset="0"/>
              </a:rPr>
              <a:t>AC : </a:t>
            </a:r>
            <a:r>
              <a:rPr lang="fr-FR" sz="1600" dirty="0" smtClean="0">
                <a:latin typeface="Calibri" pitchFamily="34" charset="0"/>
              </a:rPr>
              <a:t>Utiliser une maquette numérique pour simuler le comportement structurel, énergétique, informationnel</a:t>
            </a:r>
            <a:endParaRPr lang="fr-FR" sz="1600" dirty="0">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38948"/>
                                        </p:tgtEl>
                                      </p:cBhvr>
                                    </p:animEffect>
                                    <p:set>
                                      <p:cBhvr>
                                        <p:cTn id="24" dur="1" fill="hold">
                                          <p:stCondLst>
                                            <p:cond delay="499"/>
                                          </p:stCondLst>
                                        </p:cTn>
                                        <p:tgtEl>
                                          <p:spTgt spid="38948"/>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38950"/>
                                        </p:tgtEl>
                                      </p:cBhvr>
                                    </p:animEffect>
                                    <p:set>
                                      <p:cBhvr>
                                        <p:cTn id="27" dur="1" fill="hold">
                                          <p:stCondLst>
                                            <p:cond delay="499"/>
                                          </p:stCondLst>
                                        </p:cTn>
                                        <p:tgtEl>
                                          <p:spTgt spid="3895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2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99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e 1"/>
          <p:cNvGrpSpPr>
            <a:grpSpLocks/>
          </p:cNvGrpSpPr>
          <p:nvPr/>
        </p:nvGrpSpPr>
        <p:grpSpPr bwMode="auto">
          <a:xfrm>
            <a:off x="-239713" y="-44450"/>
            <a:ext cx="1738313" cy="1522413"/>
            <a:chOff x="-239078" y="-44964"/>
            <a:chExt cx="1738259" cy="1522879"/>
          </a:xfrm>
        </p:grpSpPr>
        <p:sp>
          <p:nvSpPr>
            <p:cNvPr id="3" name="Ellipse 2"/>
            <p:cNvSpPr>
              <a:spLocks/>
            </p:cNvSpPr>
            <p:nvPr/>
          </p:nvSpPr>
          <p:spPr bwMode="auto">
            <a:xfrm>
              <a:off x="37583" y="-4496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 name="Ellipse 3"/>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 name="Ellipse 4"/>
            <p:cNvSpPr>
              <a:spLocks/>
            </p:cNvSpPr>
            <p:nvPr/>
          </p:nvSpPr>
          <p:spPr bwMode="auto">
            <a:xfrm>
              <a:off x="331975" y="720182"/>
              <a:ext cx="872313" cy="757733"/>
            </a:xfrm>
            <a:prstGeom prst="ellipse">
              <a:avLst/>
            </a:prstGeom>
            <a:solidFill>
              <a:srgbClr val="C00000"/>
            </a:soli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6" name="Ellipse 5"/>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48131"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sp>
        <p:nvSpPr>
          <p:cNvPr id="48132" name="ZoneTexte 8"/>
          <p:cNvSpPr txBox="1">
            <a:spLocks noChangeArrowheads="1"/>
          </p:cNvSpPr>
          <p:nvPr/>
        </p:nvSpPr>
        <p:spPr bwMode="auto">
          <a:xfrm>
            <a:off x="1498600" y="403225"/>
            <a:ext cx="7121525" cy="708025"/>
          </a:xfrm>
          <a:prstGeom prst="rect">
            <a:avLst/>
          </a:prstGeom>
          <a:noFill/>
          <a:ln w="9525">
            <a:noFill/>
            <a:miter lim="800000"/>
            <a:headEnd/>
            <a:tailEnd/>
          </a:ln>
        </p:spPr>
        <p:txBody>
          <a:bodyPr>
            <a:spAutoFit/>
          </a:bodyPr>
          <a:lstStyle/>
          <a:p>
            <a:pPr algn="ctr"/>
            <a:r>
              <a:rPr lang="fr-FR" sz="2000" i="1">
                <a:solidFill>
                  <a:srgbClr val="C00000"/>
                </a:solidFill>
                <a:latin typeface="Calibri" pitchFamily="34" charset="0"/>
              </a:rPr>
              <a:t>Réaliser et qualifier un prototype ou une maquette dans le but de valider des solutions technologiques</a:t>
            </a:r>
          </a:p>
        </p:txBody>
      </p:sp>
      <p:sp>
        <p:nvSpPr>
          <p:cNvPr id="10" name="ZoneTexte 29"/>
          <p:cNvSpPr txBox="1">
            <a:spLocks noChangeArrowheads="1"/>
          </p:cNvSpPr>
          <p:nvPr/>
        </p:nvSpPr>
        <p:spPr bwMode="auto">
          <a:xfrm>
            <a:off x="4151386" y="1751626"/>
            <a:ext cx="4992613" cy="707886"/>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lgn="just">
              <a:defRPr/>
            </a:pPr>
            <a:r>
              <a:rPr lang="fr-FR" sz="2000" b="1" dirty="0">
                <a:solidFill>
                  <a:srgbClr val="002060"/>
                </a:solidFill>
                <a:latin typeface="Calibri" pitchFamily="34" charset="0"/>
              </a:rPr>
              <a:t>Objectif : </a:t>
            </a:r>
            <a:r>
              <a:rPr lang="fr-FR" sz="2000" dirty="0">
                <a:solidFill>
                  <a:srgbClr val="002060"/>
                </a:solidFill>
                <a:latin typeface="Calibri" pitchFamily="34" charset="0"/>
              </a:rPr>
              <a:t>Concevoir et réaliser le prototype d’une nouvelle structure du véhicule.</a:t>
            </a:r>
          </a:p>
        </p:txBody>
      </p:sp>
      <p:sp>
        <p:nvSpPr>
          <p:cNvPr id="11" name="ZoneTexte 29"/>
          <p:cNvSpPr txBox="1">
            <a:spLocks noChangeArrowheads="1"/>
          </p:cNvSpPr>
          <p:nvPr/>
        </p:nvSpPr>
        <p:spPr bwMode="auto">
          <a:xfrm>
            <a:off x="4151386" y="2612517"/>
            <a:ext cx="4992613" cy="2246769"/>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lgn="just">
              <a:defRPr/>
            </a:pPr>
            <a:r>
              <a:rPr lang="fr-FR" sz="2000" b="1" dirty="0">
                <a:solidFill>
                  <a:srgbClr val="002060"/>
                </a:solidFill>
                <a:latin typeface="Calibri" pitchFamily="34" charset="0"/>
              </a:rPr>
              <a:t>Démarche : </a:t>
            </a:r>
            <a:r>
              <a:rPr lang="fr-FR" sz="2000" dirty="0">
                <a:solidFill>
                  <a:srgbClr val="002060"/>
                </a:solidFill>
                <a:latin typeface="Calibri" pitchFamily="34" charset="0"/>
              </a:rPr>
              <a:t>Par petits groupes, les élèves proposent leur différentes solutions sous forme de croquis. La structure retenue sera numérisée pour, après validation (résistance, esthétique) par simulation, être réalisée sous forme d’une maquette obtenue par prototypage rapide.</a:t>
            </a:r>
          </a:p>
        </p:txBody>
      </p:sp>
      <p:pic>
        <p:nvPicPr>
          <p:cNvPr id="48139" name="Image 12" descr="e-solex_electrique.png"/>
          <p:cNvPicPr>
            <a:picLocks noChangeAspect="1"/>
          </p:cNvPicPr>
          <p:nvPr/>
        </p:nvPicPr>
        <p:blipFill>
          <a:blip r:embed="rId2"/>
          <a:srcRect/>
          <a:stretch>
            <a:fillRect/>
          </a:stretch>
        </p:blipFill>
        <p:spPr bwMode="auto">
          <a:xfrm>
            <a:off x="1498600" y="871538"/>
            <a:ext cx="1511300" cy="1404937"/>
          </a:xfrm>
          <a:prstGeom prst="rect">
            <a:avLst/>
          </a:prstGeom>
          <a:noFill/>
          <a:ln w="9525">
            <a:noFill/>
            <a:miter lim="800000"/>
            <a:headEnd/>
            <a:tailEnd/>
          </a:ln>
        </p:spPr>
      </p:pic>
      <p:sp>
        <p:nvSpPr>
          <p:cNvPr id="15" name="ZoneTexte 29"/>
          <p:cNvSpPr txBox="1">
            <a:spLocks noChangeArrowheads="1"/>
          </p:cNvSpPr>
          <p:nvPr/>
        </p:nvSpPr>
        <p:spPr bwMode="auto">
          <a:xfrm>
            <a:off x="4151386" y="5013047"/>
            <a:ext cx="4992613" cy="1477328"/>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defRPr/>
            </a:pPr>
            <a:r>
              <a:rPr lang="fr-FR" b="1" dirty="0">
                <a:solidFill>
                  <a:srgbClr val="002060"/>
                </a:solidFill>
                <a:latin typeface="Calibri" pitchFamily="34" charset="0"/>
              </a:rPr>
              <a:t>Modalités : </a:t>
            </a:r>
            <a:r>
              <a:rPr lang="fr-FR" dirty="0">
                <a:solidFill>
                  <a:srgbClr val="002060"/>
                </a:solidFill>
                <a:latin typeface="Calibri" pitchFamily="34" charset="0"/>
              </a:rPr>
              <a:t>Analyse comportementale (CAO, simulations de résistance, procédés…) (Gr) puis validation et réalisation par prototypage rapide. </a:t>
            </a:r>
          </a:p>
          <a:p>
            <a:pPr>
              <a:defRPr/>
            </a:pPr>
            <a:r>
              <a:rPr lang="fr-FR" dirty="0">
                <a:solidFill>
                  <a:srgbClr val="002060"/>
                </a:solidFill>
                <a:latin typeface="Calibri" pitchFamily="34" charset="0"/>
              </a:rPr>
              <a:t>Exposé et présentation de la solution par chaque équipe (CE).</a:t>
            </a:r>
          </a:p>
        </p:txBody>
      </p:sp>
      <p:pic>
        <p:nvPicPr>
          <p:cNvPr id="21" name="Image 20" descr="tqa3.jpg"/>
          <p:cNvPicPr>
            <a:picLocks noChangeAspect="1"/>
          </p:cNvPicPr>
          <p:nvPr/>
        </p:nvPicPr>
        <p:blipFill>
          <a:blip r:embed="rId3"/>
          <a:srcRect/>
          <a:stretch>
            <a:fillRect/>
          </a:stretch>
        </p:blipFill>
        <p:spPr bwMode="auto">
          <a:xfrm>
            <a:off x="633413" y="2276475"/>
            <a:ext cx="1470025" cy="920750"/>
          </a:xfrm>
          <a:prstGeom prst="rect">
            <a:avLst/>
          </a:prstGeom>
          <a:noFill/>
          <a:ln w="9525">
            <a:noFill/>
            <a:miter lim="800000"/>
            <a:headEnd/>
            <a:tailEnd/>
          </a:ln>
        </p:spPr>
      </p:pic>
      <p:pic>
        <p:nvPicPr>
          <p:cNvPr id="22" name="Image 21" descr="motorino copia.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54050" y="3197225"/>
            <a:ext cx="1689100" cy="1204913"/>
          </a:xfrm>
          <a:prstGeom prst="rect">
            <a:avLst/>
          </a:prstGeom>
          <a:noFill/>
          <a:ln w="9525">
            <a:noFill/>
            <a:miter lim="800000"/>
            <a:headEnd/>
            <a:tailEnd/>
          </a:ln>
        </p:spPr>
      </p:pic>
      <p:pic>
        <p:nvPicPr>
          <p:cNvPr id="40973" name="Picture 13" descr="http://www.wisibility.com/wisi/images/2007/decembre/t_iv.jpg"/>
          <p:cNvPicPr>
            <a:picLocks noChangeAspect="1" noChangeArrowheads="1"/>
          </p:cNvPicPr>
          <p:nvPr/>
        </p:nvPicPr>
        <p:blipFill>
          <a:blip r:embed="rId5"/>
          <a:srcRect/>
          <a:stretch>
            <a:fillRect/>
          </a:stretch>
        </p:blipFill>
        <p:spPr bwMode="auto">
          <a:xfrm>
            <a:off x="2659063" y="2459038"/>
            <a:ext cx="1239837" cy="1655762"/>
          </a:xfrm>
          <a:prstGeom prst="rect">
            <a:avLst/>
          </a:prstGeom>
          <a:noFill/>
          <a:ln w="9525">
            <a:noFill/>
            <a:miter lim="800000"/>
            <a:headEnd/>
            <a:tailEnd/>
          </a:ln>
        </p:spPr>
      </p:pic>
      <p:pic>
        <p:nvPicPr>
          <p:cNvPr id="40974" name="Picture 14"/>
          <p:cNvPicPr>
            <a:picLocks noChangeAspect="1" noChangeArrowheads="1"/>
          </p:cNvPicPr>
          <p:nvPr/>
        </p:nvPicPr>
        <p:blipFill>
          <a:blip r:embed="rId6"/>
          <a:srcRect l="33102" t="24593" r="18819" b="15508"/>
          <a:stretch>
            <a:fillRect/>
          </a:stretch>
        </p:blipFill>
        <p:spPr bwMode="auto">
          <a:xfrm>
            <a:off x="654050" y="4305300"/>
            <a:ext cx="3244850" cy="2527300"/>
          </a:xfrm>
          <a:prstGeom prst="rect">
            <a:avLst/>
          </a:prstGeom>
          <a:noFill/>
          <a:ln w="9525">
            <a:noFill/>
            <a:miter lim="800000"/>
            <a:headEnd/>
            <a:tailEnd/>
          </a:ln>
        </p:spPr>
      </p:pic>
      <p:sp>
        <p:nvSpPr>
          <p:cNvPr id="26" name="ZoneTexte 25"/>
          <p:cNvSpPr txBox="1"/>
          <p:nvPr/>
        </p:nvSpPr>
        <p:spPr>
          <a:xfrm>
            <a:off x="4151386" y="1231900"/>
            <a:ext cx="4992613" cy="400110"/>
          </a:xfrm>
          <a:prstGeom prst="rect">
            <a:avLst/>
          </a:prstGeom>
          <a:solidFill>
            <a:schemeClr val="accent4">
              <a:lumMod val="60000"/>
              <a:lumOff val="40000"/>
              <a:alpha val="22000"/>
            </a:schemeClr>
          </a:solidFill>
          <a:ln w="9525">
            <a:noFill/>
            <a:miter lim="800000"/>
            <a:headEnd/>
            <a:tailEnd/>
          </a:ln>
          <a:effectLst>
            <a:glow rad="63500">
              <a:schemeClr val="accent3">
                <a:satMod val="175000"/>
                <a:alpha val="40000"/>
              </a:schemeClr>
            </a:glow>
          </a:effectLst>
        </p:spPr>
        <p:txBody>
          <a:bodyPr>
            <a:spAutoFit/>
          </a:bodyPr>
          <a:lstStyle/>
          <a:p>
            <a:pPr algn="just">
              <a:defRPr/>
            </a:pPr>
            <a:r>
              <a:rPr lang="fr-FR" sz="2000" b="1" dirty="0">
                <a:solidFill>
                  <a:srgbClr val="002060"/>
                </a:solidFill>
                <a:latin typeface="Calibri" pitchFamily="34" charset="0"/>
              </a:rPr>
              <a:t>ITEC 3 : </a:t>
            </a:r>
            <a:r>
              <a:rPr lang="fr-FR" sz="2000" dirty="0">
                <a:solidFill>
                  <a:srgbClr val="002060"/>
                </a:solidFill>
                <a:latin typeface="Calibri" pitchFamily="34" charset="0"/>
              </a:rPr>
              <a:t>Gérer la vie du produit.</a:t>
            </a:r>
          </a:p>
        </p:txBody>
      </p:sp>
      <p:sp>
        <p:nvSpPr>
          <p:cNvPr id="48150" name="ZoneTexte 17"/>
          <p:cNvSpPr txBox="1">
            <a:spLocks noChangeArrowheads="1"/>
          </p:cNvSpPr>
          <p:nvPr/>
        </p:nvSpPr>
        <p:spPr bwMode="auto">
          <a:xfrm>
            <a:off x="4489450" y="6488113"/>
            <a:ext cx="4440238" cy="369887"/>
          </a:xfrm>
          <a:prstGeom prst="rect">
            <a:avLst/>
          </a:prstGeom>
          <a:noFill/>
          <a:ln w="9525">
            <a:noFill/>
            <a:miter lim="800000"/>
            <a:headEnd/>
            <a:tailEnd/>
          </a:ln>
        </p:spPr>
        <p:txBody>
          <a:bodyPr>
            <a:spAutoFit/>
          </a:bodyPr>
          <a:lstStyle/>
          <a:p>
            <a:pPr algn="ctr"/>
            <a:r>
              <a:rPr lang="fr-FR" i="1">
                <a:latin typeface="Calibri" pitchFamily="34" charset="0"/>
              </a:rPr>
              <a:t>Les élèves disposent du système réel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40973"/>
                                        </p:tgtEl>
                                        <p:attrNameLst>
                                          <p:attrName>style.visibility</p:attrName>
                                        </p:attrNameLst>
                                      </p:cBhvr>
                                      <p:to>
                                        <p:strVal val="visible"/>
                                      </p:to>
                                    </p:set>
                                    <p:animEffect transition="in" filter="wipe(up)">
                                      <p:cBhvr>
                                        <p:cTn id="17" dur="500"/>
                                        <p:tgtEl>
                                          <p:spTgt spid="40973"/>
                                        </p:tgtEl>
                                      </p:cBhvr>
                                    </p:animEffect>
                                  </p:childTnLst>
                                </p:cTn>
                              </p:par>
                              <p:par>
                                <p:cTn id="18" presetID="2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74"/>
                                        </p:tgtEl>
                                        <p:attrNameLst>
                                          <p:attrName>style.visibility</p:attrName>
                                        </p:attrNameLst>
                                      </p:cBhvr>
                                      <p:to>
                                        <p:strVal val="visible"/>
                                      </p:to>
                                    </p:set>
                                    <p:anim calcmode="lin" valueType="num">
                                      <p:cBhvr additive="base">
                                        <p:cTn id="25" dur="500" fill="hold"/>
                                        <p:tgtEl>
                                          <p:spTgt spid="40974"/>
                                        </p:tgtEl>
                                        <p:attrNameLst>
                                          <p:attrName>ppt_x</p:attrName>
                                        </p:attrNameLst>
                                      </p:cBhvr>
                                      <p:tavLst>
                                        <p:tav tm="0">
                                          <p:val>
                                            <p:strVal val="#ppt_x"/>
                                          </p:val>
                                        </p:tav>
                                        <p:tav tm="100000">
                                          <p:val>
                                            <p:strVal val="#ppt_x"/>
                                          </p:val>
                                        </p:tav>
                                      </p:tavLst>
                                    </p:anim>
                                    <p:anim calcmode="lin" valueType="num">
                                      <p:cBhvr additive="base">
                                        <p:cTn id="26" dur="500" fill="hold"/>
                                        <p:tgtEl>
                                          <p:spTgt spid="4097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l="19701" t="44778" r="43022" b="18929"/>
          <a:stretch>
            <a:fillRect/>
          </a:stretch>
        </p:blipFill>
        <p:spPr bwMode="auto">
          <a:xfrm>
            <a:off x="588963" y="1125538"/>
            <a:ext cx="9020175" cy="5489575"/>
          </a:xfrm>
          <a:prstGeom prst="rect">
            <a:avLst/>
          </a:prstGeom>
          <a:noFill/>
          <a:ln w="9525">
            <a:noFill/>
            <a:miter lim="800000"/>
            <a:headEnd/>
            <a:tailEnd/>
          </a:ln>
        </p:spPr>
      </p:pic>
      <p:grpSp>
        <p:nvGrpSpPr>
          <p:cNvPr id="49155" name="Group 46"/>
          <p:cNvGrpSpPr>
            <a:grpSpLocks/>
          </p:cNvGrpSpPr>
          <p:nvPr/>
        </p:nvGrpSpPr>
        <p:grpSpPr bwMode="auto">
          <a:xfrm>
            <a:off x="77788" y="1409700"/>
            <a:ext cx="9066212" cy="6105525"/>
            <a:chOff x="-56" y="818"/>
            <a:chExt cx="5711" cy="3846"/>
          </a:xfrm>
        </p:grpSpPr>
        <p:sp>
          <p:nvSpPr>
            <p:cNvPr id="60" name="Arc 59"/>
            <p:cNvSpPr/>
            <p:nvPr/>
          </p:nvSpPr>
          <p:spPr>
            <a:xfrm rot="1267347">
              <a:off x="1505" y="955"/>
              <a:ext cx="1718" cy="3693"/>
            </a:xfrm>
            <a:prstGeom prst="arc">
              <a:avLst>
                <a:gd name="adj1" fmla="val 18587169"/>
                <a:gd name="adj2" fmla="val 3594568"/>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6" name="Arc 15"/>
            <p:cNvSpPr/>
            <p:nvPr/>
          </p:nvSpPr>
          <p:spPr>
            <a:xfrm rot="2027827">
              <a:off x="-56" y="971"/>
              <a:ext cx="1717" cy="3693"/>
            </a:xfrm>
            <a:prstGeom prst="arc">
              <a:avLst>
                <a:gd name="adj1" fmla="val 17038967"/>
                <a:gd name="adj2" fmla="val 4194351"/>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grpSp>
          <p:nvGrpSpPr>
            <p:cNvPr id="49162" name="Grouper 46"/>
            <p:cNvGrpSpPr>
              <a:grpSpLocks/>
            </p:cNvGrpSpPr>
            <p:nvPr/>
          </p:nvGrpSpPr>
          <p:grpSpPr bwMode="auto">
            <a:xfrm>
              <a:off x="584" y="1770"/>
              <a:ext cx="1536" cy="2455"/>
              <a:chOff x="927229" y="2376782"/>
              <a:chExt cx="2438271" cy="3897018"/>
            </a:xfrm>
          </p:grpSpPr>
          <p:sp>
            <p:nvSpPr>
              <p:cNvPr id="17" name="Ellipse 16"/>
              <p:cNvSpPr>
                <a:spLocks noChangeAspect="1"/>
              </p:cNvSpPr>
              <p:nvPr/>
            </p:nvSpPr>
            <p:spPr>
              <a:xfrm>
                <a:off x="3162300" y="2376782"/>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18" name="Ellipse 17"/>
              <p:cNvSpPr>
                <a:spLocks noChangeAspect="1"/>
              </p:cNvSpPr>
              <p:nvPr/>
            </p:nvSpPr>
            <p:spPr>
              <a:xfrm>
                <a:off x="3073400" y="3041646"/>
                <a:ext cx="203200" cy="203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a:p>
            </p:txBody>
          </p:sp>
          <p:sp>
            <p:nvSpPr>
              <p:cNvPr id="23" name="Ellipse 22"/>
              <p:cNvSpPr>
                <a:spLocks noChangeAspect="1"/>
              </p:cNvSpPr>
              <p:nvPr/>
            </p:nvSpPr>
            <p:spPr>
              <a:xfrm>
                <a:off x="2813079" y="3837171"/>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4" name="Ellipse 23"/>
              <p:cNvSpPr>
                <a:spLocks noChangeAspect="1"/>
              </p:cNvSpPr>
              <p:nvPr/>
            </p:nvSpPr>
            <p:spPr>
              <a:xfrm>
                <a:off x="2457498" y="4502284"/>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5" name="Ellipse 24"/>
              <p:cNvSpPr>
                <a:spLocks noChangeAspect="1"/>
              </p:cNvSpPr>
              <p:nvPr/>
            </p:nvSpPr>
            <p:spPr>
              <a:xfrm>
                <a:off x="1955875" y="5148347"/>
                <a:ext cx="203189" cy="20318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6" name="Ellipse 25"/>
              <p:cNvSpPr>
                <a:spLocks noChangeAspect="1"/>
              </p:cNvSpPr>
              <p:nvPr/>
            </p:nvSpPr>
            <p:spPr>
              <a:xfrm>
                <a:off x="927229" y="6070615"/>
                <a:ext cx="203189" cy="20318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49163" name="Grouper 45"/>
            <p:cNvGrpSpPr>
              <a:grpSpLocks/>
            </p:cNvGrpSpPr>
            <p:nvPr/>
          </p:nvGrpSpPr>
          <p:grpSpPr bwMode="auto">
            <a:xfrm>
              <a:off x="2774" y="818"/>
              <a:ext cx="1394" cy="1439"/>
              <a:chOff x="5329566" y="868702"/>
              <a:chExt cx="2213326" cy="2278183"/>
            </a:xfrm>
          </p:grpSpPr>
          <p:sp>
            <p:nvSpPr>
              <p:cNvPr id="34" name="Ellipse 33"/>
              <p:cNvSpPr>
                <a:spLocks/>
              </p:cNvSpPr>
              <p:nvPr/>
            </p:nvSpPr>
            <p:spPr bwMode="auto">
              <a:xfrm>
                <a:off x="5858216" y="868702"/>
                <a:ext cx="1016024" cy="1013606"/>
              </a:xfrm>
              <a:prstGeom prst="ellipse">
                <a:avLst/>
              </a:prstGeom>
              <a:solidFill>
                <a:srgbClr val="FF0000"/>
              </a:solidFill>
              <a:ln>
                <a:solidFill>
                  <a:srgbClr val="FF0000"/>
                </a:solidFill>
              </a:ln>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49" name="Ellipse 48"/>
              <p:cNvSpPr>
                <a:spLocks/>
              </p:cNvSpPr>
              <p:nvPr/>
            </p:nvSpPr>
            <p:spPr bwMode="auto">
              <a:xfrm>
                <a:off x="5329566" y="1785877"/>
                <a:ext cx="1016050" cy="101391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52" name="Ellipse 51"/>
              <p:cNvSpPr>
                <a:spLocks/>
              </p:cNvSpPr>
              <p:nvPr/>
            </p:nvSpPr>
            <p:spPr bwMode="auto">
              <a:xfrm>
                <a:off x="5955093" y="2132690"/>
                <a:ext cx="1016477" cy="1014195"/>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55" name="Ellipse 54"/>
              <p:cNvSpPr>
                <a:spLocks/>
              </p:cNvSpPr>
              <p:nvPr/>
            </p:nvSpPr>
            <p:spPr bwMode="auto">
              <a:xfrm>
                <a:off x="6526552" y="1147720"/>
                <a:ext cx="1016340" cy="1013604"/>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304800" h="19685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grpSp>
          <p:nvGrpSpPr>
            <p:cNvPr id="49164" name="Grouper 70"/>
            <p:cNvGrpSpPr>
              <a:grpSpLocks/>
            </p:cNvGrpSpPr>
            <p:nvPr/>
          </p:nvGrpSpPr>
          <p:grpSpPr bwMode="auto">
            <a:xfrm>
              <a:off x="3289" y="2291"/>
              <a:ext cx="2360" cy="404"/>
              <a:chOff x="5219700" y="3205199"/>
              <a:chExt cx="3746500" cy="641567"/>
            </a:xfrm>
          </p:grpSpPr>
          <p:sp>
            <p:nvSpPr>
              <p:cNvPr id="30743" name="ZoneTexte 19"/>
              <p:cNvSpPr txBox="1">
                <a:spLocks noChangeArrowheads="1"/>
              </p:cNvSpPr>
              <p:nvPr/>
            </p:nvSpPr>
            <p:spPr bwMode="auto">
              <a:xfrm>
                <a:off x="5600015" y="3205199"/>
                <a:ext cx="3366185" cy="641567"/>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
            <p:nvSpPr>
              <p:cNvPr id="57" name="Ellipse 56"/>
              <p:cNvSpPr>
                <a:spLocks/>
              </p:cNvSpPr>
              <p:nvPr/>
            </p:nvSpPr>
            <p:spPr>
              <a:xfrm>
                <a:off x="5219700" y="3275049"/>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grpSp>
          <p:nvGrpSpPr>
            <p:cNvPr id="49165" name="Grouper 72"/>
            <p:cNvGrpSpPr>
              <a:grpSpLocks/>
            </p:cNvGrpSpPr>
            <p:nvPr/>
          </p:nvGrpSpPr>
          <p:grpSpPr bwMode="auto">
            <a:xfrm>
              <a:off x="2695" y="3714"/>
              <a:ext cx="2960" cy="231"/>
              <a:chOff x="4279900" y="5483124"/>
              <a:chExt cx="4699244" cy="367041"/>
            </a:xfrm>
          </p:grpSpPr>
          <p:sp>
            <p:nvSpPr>
              <p:cNvPr id="30739" name="ZoneTexte 21"/>
              <p:cNvSpPr txBox="1">
                <a:spLocks noChangeArrowheads="1"/>
              </p:cNvSpPr>
              <p:nvPr/>
            </p:nvSpPr>
            <p:spPr bwMode="auto">
              <a:xfrm>
                <a:off x="4846041" y="5483124"/>
                <a:ext cx="4133103" cy="367041"/>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Gérer la vie du produit</a:t>
                </a:r>
                <a:r>
                  <a:rPr lang="fr-FR" dirty="0">
                    <a:latin typeface="Calibri" pitchFamily="34" charset="0"/>
                  </a:rPr>
                  <a:t> </a:t>
                </a:r>
              </a:p>
            </p:txBody>
          </p:sp>
          <p:sp>
            <p:nvSpPr>
              <p:cNvPr id="58" name="Ellipse 57"/>
              <p:cNvSpPr>
                <a:spLocks/>
              </p:cNvSpPr>
              <p:nvPr/>
            </p:nvSpPr>
            <p:spPr>
              <a:xfrm>
                <a:off x="4279900" y="556671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grpSp>
          <p:nvGrpSpPr>
            <p:cNvPr id="49166" name="Grouper 71"/>
            <p:cNvGrpSpPr>
              <a:grpSpLocks/>
            </p:cNvGrpSpPr>
            <p:nvPr/>
          </p:nvGrpSpPr>
          <p:grpSpPr bwMode="auto">
            <a:xfrm>
              <a:off x="3051" y="3085"/>
              <a:ext cx="2604" cy="231"/>
              <a:chOff x="4845050" y="4474588"/>
              <a:chExt cx="4134055" cy="366207"/>
            </a:xfrm>
          </p:grpSpPr>
          <p:sp>
            <p:nvSpPr>
              <p:cNvPr id="30735" name="ZoneTexte 20"/>
              <p:cNvSpPr txBox="1">
                <a:spLocks noChangeArrowheads="1"/>
              </p:cNvSpPr>
              <p:nvPr/>
            </p:nvSpPr>
            <p:spPr bwMode="auto">
              <a:xfrm>
                <a:off x="5220855" y="4474588"/>
                <a:ext cx="3758250" cy="366207"/>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Valider des solutions techniques</a:t>
                </a:r>
                <a:r>
                  <a:rPr lang="fr-FR" dirty="0">
                    <a:latin typeface="Calibri" pitchFamily="34" charset="0"/>
                  </a:rPr>
                  <a:t> </a:t>
                </a:r>
              </a:p>
            </p:txBody>
          </p:sp>
          <p:sp>
            <p:nvSpPr>
              <p:cNvPr id="59" name="Ellipse 58"/>
              <p:cNvSpPr>
                <a:spLocks/>
              </p:cNvSpPr>
              <p:nvPr/>
            </p:nvSpPr>
            <p:spPr>
              <a:xfrm>
                <a:off x="4845050" y="4537668"/>
                <a:ext cx="241300" cy="241300"/>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grpSp>
        <p:sp>
          <p:nvSpPr>
            <p:cNvPr id="68" name="Ellipse 67"/>
            <p:cNvSpPr>
              <a:spLocks noChangeAspect="1"/>
            </p:cNvSpPr>
            <p:nvPr/>
          </p:nvSpPr>
          <p:spPr bwMode="auto">
            <a:xfrm>
              <a:off x="1956" y="2053"/>
              <a:ext cx="1475" cy="1475"/>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228600" h="2730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700" b="1" dirty="0">
                  <a:solidFill>
                    <a:schemeClr val="tx1"/>
                  </a:solidFill>
                  <a:latin typeface="Calibri" pitchFamily="34" charset="0"/>
                </a:rPr>
                <a:t>Conception</a:t>
              </a:r>
            </a:p>
          </p:txBody>
        </p:sp>
      </p:grpSp>
      <p:sp>
        <p:nvSpPr>
          <p:cNvPr id="49156" name="Text Box 5"/>
          <p:cNvSpPr txBox="1">
            <a:spLocks noChangeArrowheads="1"/>
          </p:cNvSpPr>
          <p:nvPr/>
        </p:nvSpPr>
        <p:spPr bwMode="auto">
          <a:xfrm>
            <a:off x="546100" y="133350"/>
            <a:ext cx="8637588" cy="588963"/>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3200" b="1">
                <a:solidFill>
                  <a:srgbClr val="002060"/>
                </a:solidFill>
                <a:latin typeface="Calibri" pitchFamily="34" charset="0"/>
              </a:rPr>
              <a:t>L’enseignement technologique de spécialité</a:t>
            </a:r>
          </a:p>
        </p:txBody>
      </p:sp>
      <p:sp>
        <p:nvSpPr>
          <p:cNvPr id="50" name="Ellipse 49"/>
          <p:cNvSpPr/>
          <p:nvPr/>
        </p:nvSpPr>
        <p:spPr bwMode="auto">
          <a:xfrm>
            <a:off x="1962600" y="2190395"/>
            <a:ext cx="1715462" cy="1611930"/>
          </a:xfrm>
          <a:prstGeom prst="ellipse">
            <a:avLst/>
          </a:prstGeom>
          <a:solidFill>
            <a:srgbClr val="CCFF99"/>
          </a:solidFill>
          <a:scene3d>
            <a:camera prst="isometricRightUp"/>
            <a:lightRig rig="threePt" dir="t">
              <a:rot lat="0" lon="0" rev="1200000"/>
            </a:lightRig>
          </a:scene3d>
          <a:sp3d>
            <a:bevelT w="234950" h="285750"/>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fr-FR" b="1" dirty="0">
                <a:solidFill>
                  <a:schemeClr val="tx1"/>
                </a:solidFill>
                <a:latin typeface="Calibri" pitchFamily="34" charset="0"/>
              </a:rPr>
              <a:t>Société et Développement durable</a:t>
            </a:r>
          </a:p>
        </p:txBody>
      </p:sp>
      <p:sp>
        <p:nvSpPr>
          <p:cNvPr id="51" name="Ellipse 50"/>
          <p:cNvSpPr/>
          <p:nvPr/>
        </p:nvSpPr>
        <p:spPr bwMode="auto">
          <a:xfrm>
            <a:off x="1454449" y="3770426"/>
            <a:ext cx="1873250" cy="1660960"/>
          </a:xfrm>
          <a:prstGeom prst="ellipse">
            <a:avLst/>
          </a:prstGeom>
          <a:scene3d>
            <a:camera prst="isometricRightUp"/>
            <a:lightRig rig="threePt" dir="t">
              <a:rot lat="0" lon="0" rev="1200000"/>
            </a:lightRig>
          </a:scene3d>
          <a:sp3d>
            <a:bevelT w="234950" h="285750"/>
          </a:sp3d>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fr-FR" sz="2000" b="1" dirty="0">
                <a:solidFill>
                  <a:schemeClr val="tx1"/>
                </a:solidFill>
                <a:latin typeface="Calibri" pitchFamily="34" charset="0"/>
              </a:rPr>
              <a:t>Technologie</a:t>
            </a:r>
          </a:p>
        </p:txBody>
      </p:sp>
      <p:sp>
        <p:nvSpPr>
          <p:cNvPr id="53" name="Ellipse 52"/>
          <p:cNvSpPr/>
          <p:nvPr/>
        </p:nvSpPr>
        <p:spPr bwMode="auto">
          <a:xfrm>
            <a:off x="605252" y="2786946"/>
            <a:ext cx="1706117" cy="1981629"/>
          </a:xfrm>
          <a:prstGeom prst="ellipse">
            <a:avLst/>
          </a:prstGeom>
          <a:scene3d>
            <a:camera prst="isometricRightUp"/>
            <a:lightRig rig="threePt" dir="t">
              <a:rot lat="0" lon="0" rev="1200000"/>
            </a:lightRig>
          </a:scene3d>
          <a:sp3d>
            <a:bevelT w="234950" h="285750"/>
          </a:sp3d>
        </p:spPr>
        <p:style>
          <a:lnRef idx="0">
            <a:schemeClr val="accent1"/>
          </a:lnRef>
          <a:fillRef idx="3">
            <a:schemeClr val="accent1"/>
          </a:fillRef>
          <a:effectRef idx="3">
            <a:schemeClr val="accent1"/>
          </a:effectRef>
          <a:fontRef idx="minor">
            <a:schemeClr val="lt1"/>
          </a:fontRef>
        </p:style>
        <p:txBody>
          <a:bodyPr lIns="36000" rIns="0" anchor="ctr"/>
          <a:lstStyle/>
          <a:p>
            <a:pPr algn="ctr" fontAlgn="auto">
              <a:spcBef>
                <a:spcPts val="0"/>
              </a:spcBef>
              <a:spcAft>
                <a:spcPts val="0"/>
              </a:spcAft>
              <a:defRPr/>
            </a:pPr>
            <a:r>
              <a:rPr lang="fr-FR" b="1" dirty="0">
                <a:solidFill>
                  <a:schemeClr val="tx1"/>
                </a:solidFill>
                <a:latin typeface="Calibri" pitchFamily="34" charset="0"/>
              </a:rPr>
              <a:t>Communication</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64" name="Ellipse 63"/>
          <p:cNvSpPr/>
          <p:nvPr/>
        </p:nvSpPr>
        <p:spPr>
          <a:xfrm>
            <a:off x="1259654" y="2280718"/>
            <a:ext cx="1992312" cy="1237362"/>
          </a:xfrm>
          <a:prstGeom prst="ellipse">
            <a:avLst/>
          </a:prstGeom>
          <a:solidFill>
            <a:srgbClr val="92D050"/>
          </a:solidFill>
          <a:ln>
            <a:noFill/>
          </a:ln>
          <a:scene3d>
            <a:camera prst="isometricOffAxis1Right">
              <a:rot lat="1200000" lon="20400000" rev="0"/>
            </a:camera>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Eco-Conception</a:t>
            </a:r>
          </a:p>
        </p:txBody>
      </p:sp>
      <p:sp>
        <p:nvSpPr>
          <p:cNvPr id="66" name="Text Box 5"/>
          <p:cNvSpPr txBox="1">
            <a:spLocks noChangeArrowheads="1"/>
          </p:cNvSpPr>
          <p:nvPr/>
        </p:nvSpPr>
        <p:spPr bwMode="auto">
          <a:xfrm>
            <a:off x="655638"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cxnSp>
        <p:nvCxnSpPr>
          <p:cNvPr id="67" name="Connecteur droit avec flèche 66"/>
          <p:cNvCxnSpPr/>
          <p:nvPr/>
        </p:nvCxnSpPr>
        <p:spPr>
          <a:xfrm rot="5400000">
            <a:off x="2055528" y="3628229"/>
            <a:ext cx="373063" cy="158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68" name="Pentagone 67"/>
          <p:cNvSpPr/>
          <p:nvPr/>
        </p:nvSpPr>
        <p:spPr>
          <a:xfrm rot="19064873" flipH="1">
            <a:off x="2729668" y="3064016"/>
            <a:ext cx="1590675" cy="535588"/>
          </a:xfrm>
          <a:prstGeom prst="homePlate">
            <a:avLst>
              <a:gd name="adj" fmla="val 23683"/>
            </a:avLst>
          </a:prstGeom>
          <a:solidFill>
            <a:schemeClr val="accent5">
              <a:lumMod val="60000"/>
              <a:lumOff val="40000"/>
            </a:schemeClr>
          </a:solidFill>
          <a:ln>
            <a:noFill/>
          </a:ln>
          <a:scene3d>
            <a:camera prst="orthographicFront"/>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Compétitivité</a:t>
            </a:r>
          </a:p>
        </p:txBody>
      </p:sp>
      <p:sp>
        <p:nvSpPr>
          <p:cNvPr id="69" name="Pentagone 68"/>
          <p:cNvSpPr/>
          <p:nvPr/>
        </p:nvSpPr>
        <p:spPr>
          <a:xfrm rot="18155544">
            <a:off x="723900" y="5463469"/>
            <a:ext cx="1130300" cy="505405"/>
          </a:xfrm>
          <a:prstGeom prst="homePlate">
            <a:avLst>
              <a:gd name="adj" fmla="val 28572"/>
            </a:avLst>
          </a:prstGeom>
          <a:solidFill>
            <a:schemeClr val="accent5">
              <a:lumMod val="60000"/>
              <a:lumOff val="40000"/>
            </a:schemeClr>
          </a:solidFill>
          <a:ln>
            <a:noFill/>
          </a:ln>
          <a:scene3d>
            <a:camera prst="orthographicFront">
              <a:rot lat="0" lon="900000"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Coûts</a:t>
            </a:r>
          </a:p>
        </p:txBody>
      </p:sp>
      <p:sp>
        <p:nvSpPr>
          <p:cNvPr id="70" name="Pentagone 69"/>
          <p:cNvSpPr/>
          <p:nvPr/>
        </p:nvSpPr>
        <p:spPr>
          <a:xfrm rot="20788388" flipH="1">
            <a:off x="3027180" y="4772992"/>
            <a:ext cx="1374775" cy="455020"/>
          </a:xfrm>
          <a:prstGeom prst="homePlate">
            <a:avLst>
              <a:gd name="adj" fmla="val 23865"/>
            </a:avLst>
          </a:prstGeom>
          <a:solidFill>
            <a:schemeClr val="accent5">
              <a:lumMod val="60000"/>
              <a:lumOff val="40000"/>
            </a:schemeClr>
          </a:solidFill>
          <a:ln>
            <a:noFill/>
          </a:ln>
          <a:scene3d>
            <a:camera prst="orthographicFront">
              <a:rot lat="324139" lon="1145447" rev="1980000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Esthétique</a:t>
            </a:r>
          </a:p>
        </p:txBody>
      </p:sp>
      <p:sp>
        <p:nvSpPr>
          <p:cNvPr id="71" name="Pentagone 70"/>
          <p:cNvSpPr/>
          <p:nvPr/>
        </p:nvSpPr>
        <p:spPr>
          <a:xfrm rot="20863675">
            <a:off x="124857" y="4422354"/>
            <a:ext cx="1141373" cy="587375"/>
          </a:xfrm>
          <a:prstGeom prst="homePlate">
            <a:avLst>
              <a:gd name="adj" fmla="val 21331"/>
            </a:avLst>
          </a:prstGeom>
          <a:solidFill>
            <a:schemeClr val="accent5">
              <a:lumMod val="60000"/>
              <a:lumOff val="40000"/>
            </a:schemeClr>
          </a:solidFill>
          <a:ln>
            <a:noFill/>
          </a:ln>
          <a:scene3d>
            <a:camera prst="orthographicFront">
              <a:rot lat="600003" lon="0" rev="21293991"/>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Besoin</a:t>
            </a:r>
          </a:p>
        </p:txBody>
      </p:sp>
      <p:sp>
        <p:nvSpPr>
          <p:cNvPr id="72" name="Pentagone 71"/>
          <p:cNvSpPr/>
          <p:nvPr/>
        </p:nvSpPr>
        <p:spPr>
          <a:xfrm rot="2753007">
            <a:off x="488982" y="3361509"/>
            <a:ext cx="1130300" cy="571794"/>
          </a:xfrm>
          <a:prstGeom prst="homePlate">
            <a:avLst>
              <a:gd name="adj" fmla="val 28058"/>
            </a:avLst>
          </a:prstGeom>
          <a:solidFill>
            <a:schemeClr val="accent5">
              <a:lumMod val="60000"/>
              <a:lumOff val="40000"/>
            </a:schemeClr>
          </a:solidFill>
          <a:ln>
            <a:noFill/>
          </a:ln>
          <a:scene3d>
            <a:camera prst="orthographicFront">
              <a:rot lat="900000" lon="300002"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Réalisation</a:t>
            </a:r>
          </a:p>
        </p:txBody>
      </p:sp>
      <p:sp>
        <p:nvSpPr>
          <p:cNvPr id="73" name="Pentagone 72"/>
          <p:cNvSpPr/>
          <p:nvPr/>
        </p:nvSpPr>
        <p:spPr>
          <a:xfrm rot="502292" flipH="1">
            <a:off x="2288718" y="5454114"/>
            <a:ext cx="1024801" cy="557218"/>
          </a:xfrm>
          <a:prstGeom prst="homePlate">
            <a:avLst>
              <a:gd name="adj" fmla="val 32509"/>
            </a:avLst>
          </a:prstGeom>
          <a:solidFill>
            <a:schemeClr val="accent5">
              <a:lumMod val="60000"/>
              <a:lumOff val="40000"/>
            </a:schemeClr>
          </a:solidFill>
          <a:scene3d>
            <a:camera prst="isometricLeftDown">
              <a:rot lat="0" lon="21161396" rev="18259115"/>
            </a:camera>
            <a:lightRig rig="threePt" dir="t"/>
          </a:scene3d>
          <a:sp3d>
            <a:bevelT w="177800" h="177800"/>
            <a:bevelB/>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Normes</a:t>
            </a:r>
          </a:p>
        </p:txBody>
      </p:sp>
      <p:sp>
        <p:nvSpPr>
          <p:cNvPr id="83" name="ZoneTexte 19"/>
          <p:cNvSpPr txBox="1">
            <a:spLocks noChangeArrowheads="1"/>
          </p:cNvSpPr>
          <p:nvPr/>
        </p:nvSpPr>
        <p:spPr bwMode="auto">
          <a:xfrm>
            <a:off x="5346910" y="130175"/>
            <a:ext cx="3366185" cy="641350"/>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ZoneTexte 13"/>
          <p:cNvSpPr txBox="1">
            <a:spLocks noChangeArrowheads="1"/>
          </p:cNvSpPr>
          <p:nvPr/>
        </p:nvSpPr>
        <p:spPr bwMode="auto">
          <a:xfrm>
            <a:off x="1509923" y="1073756"/>
            <a:ext cx="7380312" cy="2185214"/>
          </a:xfrm>
          <a:prstGeom prst="rect">
            <a:avLst/>
          </a:prstGeom>
          <a:solidFill>
            <a:srgbClr val="FFC000"/>
          </a:solidFill>
          <a:ln w="9525">
            <a:solidFill>
              <a:schemeClr val="bg1"/>
            </a:solidFill>
            <a:miter lim="800000"/>
            <a:headEnd/>
            <a:tailEnd/>
          </a:ln>
          <a:scene3d>
            <a:camera prst="obliqueTopRight"/>
            <a:lightRig rig="threePt" dir="t"/>
          </a:scene3d>
          <a:sp3d>
            <a:bevelT/>
          </a:sp3d>
        </p:spPr>
        <p:txBody>
          <a:bodyPr>
            <a:spAutoFit/>
          </a:bodyPr>
          <a:lstStyle/>
          <a:p>
            <a:pPr algn="r">
              <a:defRPr/>
            </a:pPr>
            <a:r>
              <a:rPr lang="fr-FR" sz="2400" dirty="0">
                <a:latin typeface="Calibri" pitchFamily="34" charset="0"/>
              </a:rPr>
              <a:t>Architecture</a:t>
            </a:r>
          </a:p>
          <a:p>
            <a:pPr algn="r">
              <a:defRPr/>
            </a:pPr>
            <a:r>
              <a:rPr lang="fr-FR" sz="2400" dirty="0">
                <a:latin typeface="Calibri" pitchFamily="34" charset="0"/>
              </a:rPr>
              <a:t>Urbanisme</a:t>
            </a:r>
          </a:p>
          <a:p>
            <a:pPr algn="r">
              <a:defRPr/>
            </a:pPr>
            <a:r>
              <a:rPr lang="fr-FR" sz="2400" dirty="0">
                <a:latin typeface="Calibri" pitchFamily="34" charset="0"/>
              </a:rPr>
              <a:t>Confort (Thermique, acoustique, visuel, domotique,…)</a:t>
            </a:r>
          </a:p>
          <a:p>
            <a:pPr algn="r">
              <a:defRPr/>
            </a:pPr>
            <a:r>
              <a:rPr lang="fr-FR" sz="2400" dirty="0" smtClean="0">
                <a:latin typeface="Calibri" pitchFamily="34" charset="0"/>
              </a:rPr>
              <a:t>Définition </a:t>
            </a:r>
            <a:r>
              <a:rPr lang="fr-FR" sz="2400" dirty="0">
                <a:latin typeface="Calibri" pitchFamily="34" charset="0"/>
              </a:rPr>
              <a:t>du besoin en logement</a:t>
            </a:r>
          </a:p>
          <a:p>
            <a:pPr algn="r">
              <a:defRPr/>
            </a:pPr>
            <a:r>
              <a:rPr lang="fr-FR" sz="2400" dirty="0">
                <a:latin typeface="Calibri" pitchFamily="34" charset="0"/>
              </a:rPr>
              <a:t>Budget</a:t>
            </a:r>
          </a:p>
          <a:p>
            <a:pPr>
              <a:defRPr/>
            </a:pPr>
            <a:endParaRPr lang="fr-FR" sz="1600" dirty="0">
              <a:latin typeface="Calibri" pitchFamily="34" charset="0"/>
            </a:endParaRPr>
          </a:p>
        </p:txBody>
      </p:sp>
      <p:sp>
        <p:nvSpPr>
          <p:cNvPr id="33" name="Ellipse 32"/>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64" name="Ellipse 63"/>
          <p:cNvSpPr/>
          <p:nvPr/>
        </p:nvSpPr>
        <p:spPr>
          <a:xfrm>
            <a:off x="1259654" y="2280718"/>
            <a:ext cx="1992312" cy="1237362"/>
          </a:xfrm>
          <a:prstGeom prst="ellipse">
            <a:avLst/>
          </a:prstGeom>
          <a:solidFill>
            <a:srgbClr val="92D050"/>
          </a:solidFill>
          <a:ln>
            <a:noFill/>
          </a:ln>
          <a:scene3d>
            <a:camera prst="isometricOffAxis1Right">
              <a:rot lat="1200000" lon="20400000" rev="0"/>
            </a:camera>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Eco-Conception</a:t>
            </a:r>
          </a:p>
        </p:txBody>
      </p:sp>
      <p:sp>
        <p:nvSpPr>
          <p:cNvPr id="66" name="Text Box 5"/>
          <p:cNvSpPr txBox="1">
            <a:spLocks noChangeArrowheads="1"/>
          </p:cNvSpPr>
          <p:nvPr/>
        </p:nvSpPr>
        <p:spPr bwMode="auto">
          <a:xfrm>
            <a:off x="655638"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cxnSp>
        <p:nvCxnSpPr>
          <p:cNvPr id="67" name="Connecteur droit avec flèche 66"/>
          <p:cNvCxnSpPr/>
          <p:nvPr/>
        </p:nvCxnSpPr>
        <p:spPr>
          <a:xfrm rot="5400000">
            <a:off x="2055528" y="3628229"/>
            <a:ext cx="373063" cy="158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68" name="Pentagone 67"/>
          <p:cNvSpPr/>
          <p:nvPr/>
        </p:nvSpPr>
        <p:spPr>
          <a:xfrm rot="19064873" flipH="1">
            <a:off x="2729668" y="3064016"/>
            <a:ext cx="1590675" cy="535588"/>
          </a:xfrm>
          <a:prstGeom prst="homePlate">
            <a:avLst>
              <a:gd name="adj" fmla="val 23683"/>
            </a:avLst>
          </a:prstGeom>
          <a:solidFill>
            <a:srgbClr val="FFC000"/>
          </a:solidFill>
          <a:ln>
            <a:noFill/>
          </a:ln>
          <a:scene3d>
            <a:camera prst="orthographicFront"/>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Compétitivité</a:t>
            </a:r>
          </a:p>
        </p:txBody>
      </p:sp>
      <p:sp>
        <p:nvSpPr>
          <p:cNvPr id="69" name="Pentagone 68"/>
          <p:cNvSpPr/>
          <p:nvPr/>
        </p:nvSpPr>
        <p:spPr>
          <a:xfrm rot="18155544">
            <a:off x="723900" y="5463469"/>
            <a:ext cx="1130300" cy="505405"/>
          </a:xfrm>
          <a:prstGeom prst="homePlate">
            <a:avLst>
              <a:gd name="adj" fmla="val 28572"/>
            </a:avLst>
          </a:prstGeom>
          <a:solidFill>
            <a:srgbClr val="FFC000"/>
          </a:solidFill>
          <a:ln>
            <a:noFill/>
          </a:ln>
          <a:scene3d>
            <a:camera prst="orthographicFront">
              <a:rot lat="0" lon="900000"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Coûts</a:t>
            </a:r>
          </a:p>
        </p:txBody>
      </p:sp>
      <p:sp>
        <p:nvSpPr>
          <p:cNvPr id="70" name="Pentagone 69"/>
          <p:cNvSpPr/>
          <p:nvPr/>
        </p:nvSpPr>
        <p:spPr>
          <a:xfrm rot="20788388" flipH="1">
            <a:off x="3027180" y="4772992"/>
            <a:ext cx="1374775" cy="455020"/>
          </a:xfrm>
          <a:prstGeom prst="homePlate">
            <a:avLst>
              <a:gd name="adj" fmla="val 23865"/>
            </a:avLst>
          </a:prstGeom>
          <a:solidFill>
            <a:srgbClr val="FFC000"/>
          </a:solidFill>
          <a:ln>
            <a:noFill/>
          </a:ln>
          <a:scene3d>
            <a:camera prst="orthographicFront">
              <a:rot lat="324139" lon="1145447" rev="1980000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Esthétique</a:t>
            </a:r>
          </a:p>
        </p:txBody>
      </p:sp>
      <p:sp>
        <p:nvSpPr>
          <p:cNvPr id="71" name="Pentagone 70"/>
          <p:cNvSpPr/>
          <p:nvPr/>
        </p:nvSpPr>
        <p:spPr>
          <a:xfrm rot="20863675">
            <a:off x="124857" y="4422354"/>
            <a:ext cx="1141373" cy="587375"/>
          </a:xfrm>
          <a:prstGeom prst="homePlate">
            <a:avLst>
              <a:gd name="adj" fmla="val 21331"/>
            </a:avLst>
          </a:prstGeom>
          <a:solidFill>
            <a:srgbClr val="FFC000"/>
          </a:solidFill>
          <a:ln>
            <a:noFill/>
          </a:ln>
          <a:scene3d>
            <a:camera prst="orthographicFront">
              <a:rot lat="600003" lon="0" rev="21293991"/>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Besoin</a:t>
            </a:r>
          </a:p>
        </p:txBody>
      </p:sp>
      <p:sp>
        <p:nvSpPr>
          <p:cNvPr id="72" name="Pentagone 71"/>
          <p:cNvSpPr/>
          <p:nvPr/>
        </p:nvSpPr>
        <p:spPr>
          <a:xfrm rot="2753007">
            <a:off x="488982" y="3361509"/>
            <a:ext cx="1130300" cy="571794"/>
          </a:xfrm>
          <a:prstGeom prst="homePlate">
            <a:avLst>
              <a:gd name="adj" fmla="val 28058"/>
            </a:avLst>
          </a:prstGeom>
          <a:solidFill>
            <a:srgbClr val="FFC000"/>
          </a:solidFill>
          <a:ln>
            <a:noFill/>
          </a:ln>
          <a:scene3d>
            <a:camera prst="orthographicFront">
              <a:rot lat="900000" lon="300002"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Réalisation</a:t>
            </a:r>
          </a:p>
        </p:txBody>
      </p:sp>
      <p:sp>
        <p:nvSpPr>
          <p:cNvPr id="73" name="Pentagone 72"/>
          <p:cNvSpPr/>
          <p:nvPr/>
        </p:nvSpPr>
        <p:spPr>
          <a:xfrm rot="502292" flipH="1">
            <a:off x="2288718" y="5454114"/>
            <a:ext cx="1024801" cy="557218"/>
          </a:xfrm>
          <a:prstGeom prst="homePlate">
            <a:avLst>
              <a:gd name="adj" fmla="val 32509"/>
            </a:avLst>
          </a:prstGeom>
          <a:solidFill>
            <a:schemeClr val="accent5">
              <a:lumMod val="60000"/>
              <a:lumOff val="40000"/>
            </a:schemeClr>
          </a:solidFill>
          <a:scene3d>
            <a:camera prst="isometricLeftDown">
              <a:rot lat="0" lon="21161396" rev="18259115"/>
            </a:camera>
            <a:lightRig rig="threePt" dir="t"/>
          </a:scene3d>
          <a:sp3d>
            <a:bevelT w="177800" h="177800"/>
            <a:bevelB/>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Normes</a:t>
            </a:r>
          </a:p>
        </p:txBody>
      </p:sp>
      <p:sp>
        <p:nvSpPr>
          <p:cNvPr id="83" name="ZoneTexte 19"/>
          <p:cNvSpPr txBox="1">
            <a:spLocks noChangeArrowheads="1"/>
          </p:cNvSpPr>
          <p:nvPr/>
        </p:nvSpPr>
        <p:spPr bwMode="auto">
          <a:xfrm>
            <a:off x="5346910" y="130175"/>
            <a:ext cx="3366185" cy="641350"/>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3"/>
          <p:cNvSpPr txBox="1">
            <a:spLocks noChangeArrowheads="1"/>
          </p:cNvSpPr>
          <p:nvPr/>
        </p:nvSpPr>
        <p:spPr bwMode="auto">
          <a:xfrm>
            <a:off x="1346069" y="1418571"/>
            <a:ext cx="7367026" cy="1938992"/>
          </a:xfrm>
          <a:prstGeom prst="rect">
            <a:avLst/>
          </a:prstGeom>
          <a:solidFill>
            <a:srgbClr val="FFC000"/>
          </a:solidFill>
          <a:ln w="9525">
            <a:solidFill>
              <a:schemeClr val="bg1"/>
            </a:solidFill>
            <a:miter lim="800000"/>
            <a:headEnd/>
            <a:tailEnd/>
          </a:ln>
          <a:scene3d>
            <a:camera prst="obliqueTopRight"/>
            <a:lightRig rig="threePt" dir="t"/>
          </a:scene3d>
          <a:sp3d>
            <a:bevelT/>
          </a:sp3d>
        </p:spPr>
        <p:txBody>
          <a:bodyPr wrap="square">
            <a:spAutoFit/>
          </a:bodyPr>
          <a:lstStyle/>
          <a:p>
            <a:pPr algn="r">
              <a:defRPr/>
            </a:pPr>
            <a:r>
              <a:rPr lang="fr-FR" sz="2000" dirty="0">
                <a:latin typeface="Calibri" pitchFamily="34" charset="0"/>
              </a:rPr>
              <a:t>Grenelle de l’environnement </a:t>
            </a:r>
            <a:r>
              <a:rPr lang="fr-FR" sz="2000" dirty="0">
                <a:latin typeface="Calibri" pitchFamily="34" charset="0"/>
                <a:sym typeface="Wingdings" pitchFamily="2" charset="2"/>
              </a:rPr>
              <a:t></a:t>
            </a:r>
          </a:p>
          <a:p>
            <a:pPr algn="r">
              <a:defRPr/>
            </a:pPr>
            <a:r>
              <a:rPr lang="fr-FR" sz="2000" dirty="0">
                <a:latin typeface="Calibri" pitchFamily="34" charset="0"/>
                <a:sym typeface="Wingdings" pitchFamily="2" charset="2"/>
              </a:rPr>
              <a:t>Evolution de la Règlementation Thermique des bâtiments</a:t>
            </a:r>
          </a:p>
          <a:p>
            <a:pPr algn="r">
              <a:defRPr/>
            </a:pPr>
            <a:r>
              <a:rPr lang="fr-FR" sz="2000" dirty="0">
                <a:latin typeface="Calibri" pitchFamily="34" charset="0"/>
                <a:sym typeface="Wingdings" pitchFamily="2" charset="2"/>
              </a:rPr>
              <a:t>RT 2000 ; RT 2005 ; RT 2012</a:t>
            </a:r>
          </a:p>
          <a:p>
            <a:pPr algn="r">
              <a:defRPr/>
            </a:pPr>
            <a:r>
              <a:rPr lang="fr-FR" sz="2000" dirty="0">
                <a:latin typeface="Calibri" pitchFamily="34" charset="0"/>
                <a:sym typeface="Wingdings" pitchFamily="2" charset="2"/>
              </a:rPr>
              <a:t>Labels de performance énergétique : </a:t>
            </a:r>
          </a:p>
          <a:p>
            <a:pPr algn="r">
              <a:defRPr/>
            </a:pPr>
            <a:r>
              <a:rPr lang="fr-FR" sz="2000" dirty="0">
                <a:latin typeface="Calibri" pitchFamily="34" charset="0"/>
                <a:sym typeface="Wingdings" pitchFamily="2" charset="2"/>
              </a:rPr>
              <a:t>HPE ; THPE ; BBC ; BPOS</a:t>
            </a:r>
          </a:p>
          <a:p>
            <a:pPr>
              <a:defRPr/>
            </a:pPr>
            <a:endParaRPr lang="fr-FR" sz="2000" dirty="0">
              <a:latin typeface="Calibri" pitchFamily="34" charset="0"/>
            </a:endParaRPr>
          </a:p>
        </p:txBody>
      </p:sp>
      <p:sp>
        <p:nvSpPr>
          <p:cNvPr id="17" name="ZoneTexte 13"/>
          <p:cNvSpPr txBox="1">
            <a:spLocks noChangeArrowheads="1"/>
          </p:cNvSpPr>
          <p:nvPr/>
        </p:nvSpPr>
        <p:spPr bwMode="auto">
          <a:xfrm>
            <a:off x="1346069" y="4761397"/>
            <a:ext cx="7380312" cy="1877437"/>
          </a:xfrm>
          <a:prstGeom prst="rect">
            <a:avLst/>
          </a:prstGeom>
          <a:solidFill>
            <a:srgbClr val="FFC000"/>
          </a:solidFill>
          <a:ln w="9525">
            <a:solidFill>
              <a:schemeClr val="bg1"/>
            </a:solidFill>
            <a:miter lim="800000"/>
            <a:headEnd/>
            <a:tailEnd/>
          </a:ln>
          <a:scene3d>
            <a:camera prst="obliqueTopRight"/>
            <a:lightRig rig="threePt" dir="t"/>
          </a:scene3d>
          <a:sp3d>
            <a:bevelT/>
          </a:sp3d>
        </p:spPr>
        <p:txBody>
          <a:bodyPr wrap="square">
            <a:spAutoFit/>
          </a:bodyPr>
          <a:lstStyle/>
          <a:p>
            <a:pPr algn="r">
              <a:defRPr/>
            </a:pPr>
            <a:r>
              <a:rPr lang="fr-FR" sz="2000" dirty="0">
                <a:latin typeface="Calibri" pitchFamily="34" charset="0"/>
              </a:rPr>
              <a:t>Règlementations en vigueur </a:t>
            </a:r>
          </a:p>
          <a:p>
            <a:pPr algn="r">
              <a:defRPr/>
            </a:pPr>
            <a:r>
              <a:rPr lang="fr-FR" sz="2000" dirty="0">
                <a:latin typeface="Calibri" pitchFamily="34" charset="0"/>
              </a:rPr>
              <a:t>(parasismique, incendie, </a:t>
            </a:r>
            <a:endParaRPr lang="fr-FR" sz="2000" dirty="0" smtClean="0">
              <a:latin typeface="Calibri" pitchFamily="34" charset="0"/>
            </a:endParaRPr>
          </a:p>
          <a:p>
            <a:pPr algn="r">
              <a:defRPr/>
            </a:pPr>
            <a:r>
              <a:rPr lang="fr-FR" sz="2000" dirty="0" smtClean="0">
                <a:latin typeface="Calibri" pitchFamily="34" charset="0"/>
              </a:rPr>
              <a:t>accessibilité </a:t>
            </a:r>
            <a:r>
              <a:rPr lang="fr-FR" sz="2000" dirty="0">
                <a:latin typeface="Calibri" pitchFamily="34" charset="0"/>
              </a:rPr>
              <a:t>/ handicap, thermique, acoustique…)</a:t>
            </a:r>
          </a:p>
          <a:p>
            <a:pPr algn="r">
              <a:defRPr/>
            </a:pPr>
            <a:r>
              <a:rPr lang="fr-FR" sz="2000" dirty="0">
                <a:latin typeface="Calibri" pitchFamily="34" charset="0"/>
              </a:rPr>
              <a:t>Impact environnemental</a:t>
            </a:r>
          </a:p>
          <a:p>
            <a:pPr algn="r">
              <a:defRPr/>
            </a:pPr>
            <a:r>
              <a:rPr lang="fr-FR" sz="2000" dirty="0">
                <a:latin typeface="Calibri" pitchFamily="34" charset="0"/>
              </a:rPr>
              <a:t>Développement Durable, cycle de vie du bâtiment</a:t>
            </a:r>
          </a:p>
          <a:p>
            <a:pPr>
              <a:defRPr/>
            </a:pPr>
            <a:endParaRPr lang="fr-FR" sz="1600" dirty="0">
              <a:latin typeface="Calibri" pitchFamily="34" charset="0"/>
            </a:endParaRPr>
          </a:p>
        </p:txBody>
      </p:sp>
      <p:sp>
        <p:nvSpPr>
          <p:cNvPr id="33" name="Ellipse 32"/>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64" name="Ellipse 63"/>
          <p:cNvSpPr/>
          <p:nvPr/>
        </p:nvSpPr>
        <p:spPr>
          <a:xfrm>
            <a:off x="1259654" y="2280718"/>
            <a:ext cx="1992312" cy="1237362"/>
          </a:xfrm>
          <a:prstGeom prst="ellipse">
            <a:avLst/>
          </a:prstGeom>
          <a:solidFill>
            <a:srgbClr val="FFC000"/>
          </a:solidFill>
          <a:ln>
            <a:noFill/>
          </a:ln>
          <a:scene3d>
            <a:camera prst="isometricOffAxis1Right">
              <a:rot lat="1200000" lon="20400000" rev="0"/>
            </a:camera>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Eco-Conception</a:t>
            </a:r>
          </a:p>
        </p:txBody>
      </p:sp>
      <p:sp>
        <p:nvSpPr>
          <p:cNvPr id="66" name="Text Box 5"/>
          <p:cNvSpPr txBox="1">
            <a:spLocks noChangeArrowheads="1"/>
          </p:cNvSpPr>
          <p:nvPr/>
        </p:nvSpPr>
        <p:spPr bwMode="auto">
          <a:xfrm>
            <a:off x="655638"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cxnSp>
        <p:nvCxnSpPr>
          <p:cNvPr id="67" name="Connecteur droit avec flèche 66"/>
          <p:cNvCxnSpPr/>
          <p:nvPr/>
        </p:nvCxnSpPr>
        <p:spPr>
          <a:xfrm rot="5400000">
            <a:off x="2055528" y="3628229"/>
            <a:ext cx="373063" cy="158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68" name="Pentagone 67"/>
          <p:cNvSpPr/>
          <p:nvPr/>
        </p:nvSpPr>
        <p:spPr>
          <a:xfrm rot="19064873" flipH="1">
            <a:off x="2729668" y="3064016"/>
            <a:ext cx="1590675" cy="535588"/>
          </a:xfrm>
          <a:prstGeom prst="homePlate">
            <a:avLst>
              <a:gd name="adj" fmla="val 23683"/>
            </a:avLst>
          </a:prstGeom>
          <a:solidFill>
            <a:schemeClr val="accent5">
              <a:lumMod val="60000"/>
              <a:lumOff val="40000"/>
            </a:schemeClr>
          </a:solidFill>
          <a:ln>
            <a:noFill/>
          </a:ln>
          <a:scene3d>
            <a:camera prst="orthographicFront"/>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Compétitivité</a:t>
            </a:r>
          </a:p>
        </p:txBody>
      </p:sp>
      <p:sp>
        <p:nvSpPr>
          <p:cNvPr id="70" name="Pentagone 69"/>
          <p:cNvSpPr/>
          <p:nvPr/>
        </p:nvSpPr>
        <p:spPr>
          <a:xfrm rot="20788388" flipH="1">
            <a:off x="3027180" y="4772992"/>
            <a:ext cx="1374775" cy="455020"/>
          </a:xfrm>
          <a:prstGeom prst="homePlate">
            <a:avLst>
              <a:gd name="adj" fmla="val 23865"/>
            </a:avLst>
          </a:prstGeom>
          <a:solidFill>
            <a:schemeClr val="accent5">
              <a:lumMod val="60000"/>
              <a:lumOff val="40000"/>
            </a:schemeClr>
          </a:solidFill>
          <a:ln>
            <a:noFill/>
          </a:ln>
          <a:scene3d>
            <a:camera prst="orthographicFront">
              <a:rot lat="324139" lon="1145447" rev="1980000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Esthétique</a:t>
            </a:r>
          </a:p>
        </p:txBody>
      </p:sp>
      <p:sp>
        <p:nvSpPr>
          <p:cNvPr id="71" name="Pentagone 70"/>
          <p:cNvSpPr/>
          <p:nvPr/>
        </p:nvSpPr>
        <p:spPr>
          <a:xfrm rot="20863675">
            <a:off x="124857" y="4422354"/>
            <a:ext cx="1141373" cy="587375"/>
          </a:xfrm>
          <a:prstGeom prst="homePlate">
            <a:avLst>
              <a:gd name="adj" fmla="val 21331"/>
            </a:avLst>
          </a:prstGeom>
          <a:solidFill>
            <a:schemeClr val="accent5">
              <a:lumMod val="60000"/>
              <a:lumOff val="40000"/>
            </a:schemeClr>
          </a:solidFill>
          <a:ln>
            <a:noFill/>
          </a:ln>
          <a:scene3d>
            <a:camera prst="orthographicFront">
              <a:rot lat="600003" lon="0" rev="21293991"/>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Besoin</a:t>
            </a:r>
          </a:p>
        </p:txBody>
      </p:sp>
      <p:sp>
        <p:nvSpPr>
          <p:cNvPr id="72" name="Pentagone 71"/>
          <p:cNvSpPr/>
          <p:nvPr/>
        </p:nvSpPr>
        <p:spPr>
          <a:xfrm rot="2753007">
            <a:off x="488982" y="3361509"/>
            <a:ext cx="1130300" cy="571794"/>
          </a:xfrm>
          <a:prstGeom prst="homePlate">
            <a:avLst>
              <a:gd name="adj" fmla="val 28058"/>
            </a:avLst>
          </a:prstGeom>
          <a:solidFill>
            <a:schemeClr val="accent5">
              <a:lumMod val="60000"/>
              <a:lumOff val="40000"/>
            </a:schemeClr>
          </a:solidFill>
          <a:ln>
            <a:noFill/>
          </a:ln>
          <a:scene3d>
            <a:camera prst="orthographicFront">
              <a:rot lat="900000" lon="300002"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Réalisation</a:t>
            </a:r>
          </a:p>
        </p:txBody>
      </p:sp>
      <p:sp>
        <p:nvSpPr>
          <p:cNvPr id="73" name="Pentagone 72"/>
          <p:cNvSpPr/>
          <p:nvPr/>
        </p:nvSpPr>
        <p:spPr>
          <a:xfrm rot="571362" flipH="1">
            <a:off x="2288720" y="5445486"/>
            <a:ext cx="1024801" cy="557218"/>
          </a:xfrm>
          <a:prstGeom prst="homePlate">
            <a:avLst>
              <a:gd name="adj" fmla="val 32509"/>
            </a:avLst>
          </a:prstGeom>
          <a:solidFill>
            <a:srgbClr val="FFC000"/>
          </a:solidFill>
          <a:scene3d>
            <a:camera prst="isometricLeftDown">
              <a:rot lat="0" lon="21161396" rev="18259115"/>
            </a:camera>
            <a:lightRig rig="threePt" dir="t"/>
          </a:scene3d>
          <a:sp3d>
            <a:bevelT w="177800" h="177800"/>
            <a:bevelB/>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Normes</a:t>
            </a:r>
          </a:p>
        </p:txBody>
      </p:sp>
      <p:sp>
        <p:nvSpPr>
          <p:cNvPr id="83" name="ZoneTexte 19"/>
          <p:cNvSpPr txBox="1">
            <a:spLocks noChangeArrowheads="1"/>
          </p:cNvSpPr>
          <p:nvPr/>
        </p:nvSpPr>
        <p:spPr bwMode="auto">
          <a:xfrm>
            <a:off x="5346910" y="130175"/>
            <a:ext cx="3366185" cy="641350"/>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
        <p:nvSpPr>
          <p:cNvPr id="18" name="Flèche vers le bas 17"/>
          <p:cNvSpPr/>
          <p:nvPr/>
        </p:nvSpPr>
        <p:spPr>
          <a:xfrm>
            <a:off x="5003800" y="3442491"/>
            <a:ext cx="1081088" cy="1176031"/>
          </a:xfrm>
          <a:prstGeom prst="downArrow">
            <a:avLst/>
          </a:prstGeom>
          <a:solidFill>
            <a:srgbClr val="FFC000"/>
          </a:solidFill>
          <a:ln>
            <a:solidFill>
              <a:srgbClr val="FFC000"/>
            </a:solidFill>
          </a:ln>
          <a:scene3d>
            <a:camera prst="orthographicFront"/>
            <a:lightRig rig="threePt" dir="t"/>
          </a:scene3d>
          <a:sp3d>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Pentagone 18"/>
          <p:cNvSpPr/>
          <p:nvPr/>
        </p:nvSpPr>
        <p:spPr>
          <a:xfrm rot="18155544">
            <a:off x="723900" y="5463469"/>
            <a:ext cx="1130300" cy="505405"/>
          </a:xfrm>
          <a:prstGeom prst="homePlate">
            <a:avLst>
              <a:gd name="adj" fmla="val 28572"/>
            </a:avLst>
          </a:prstGeom>
          <a:solidFill>
            <a:schemeClr val="accent5">
              <a:lumMod val="60000"/>
              <a:lumOff val="40000"/>
            </a:schemeClr>
          </a:solidFill>
          <a:ln>
            <a:noFill/>
          </a:ln>
          <a:scene3d>
            <a:camera prst="orthographicFront">
              <a:rot lat="0" lon="900000"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Coûts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64" grpId="0" animBg="1"/>
      <p:bldP spid="7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8"/>
          <p:cNvSpPr>
            <a:spLocks noChangeArrowheads="1"/>
          </p:cNvSpPr>
          <p:nvPr/>
        </p:nvSpPr>
        <p:spPr bwMode="auto">
          <a:xfrm>
            <a:off x="1987550" y="5681289"/>
            <a:ext cx="1268413" cy="401637"/>
          </a:xfrm>
          <a:prstGeom prst="rect">
            <a:avLst/>
          </a:prstGeom>
          <a:solidFill>
            <a:schemeClr val="bg1"/>
          </a:solidFill>
          <a:ln w="9525">
            <a:noFill/>
            <a:miter lim="800000"/>
            <a:headEnd/>
            <a:tailEnd/>
          </a:ln>
        </p:spPr>
        <p:txBody>
          <a:bodyPr wrap="none" anchor="ctr"/>
          <a:lstStyle/>
          <a:p>
            <a:pPr algn="ctr"/>
            <a:r>
              <a:rPr lang="fr-FR" sz="2400" b="1" dirty="0">
                <a:solidFill>
                  <a:srgbClr val="FF0000"/>
                </a:solidFill>
                <a:latin typeface="Calibri" pitchFamily="34" charset="0"/>
              </a:rPr>
              <a:t>Matière</a:t>
            </a:r>
          </a:p>
        </p:txBody>
      </p:sp>
      <p:sp>
        <p:nvSpPr>
          <p:cNvPr id="17425" name="Rectangle 27"/>
          <p:cNvSpPr>
            <a:spLocks noChangeArrowheads="1"/>
          </p:cNvSpPr>
          <p:nvPr/>
        </p:nvSpPr>
        <p:spPr bwMode="auto">
          <a:xfrm>
            <a:off x="4356847" y="5480470"/>
            <a:ext cx="2063750" cy="401637"/>
          </a:xfrm>
          <a:prstGeom prst="rect">
            <a:avLst/>
          </a:prstGeom>
          <a:solidFill>
            <a:schemeClr val="bg1"/>
          </a:solidFill>
          <a:ln w="9525">
            <a:noFill/>
            <a:miter lim="800000"/>
            <a:headEnd/>
            <a:tailEnd/>
          </a:ln>
        </p:spPr>
        <p:txBody>
          <a:bodyPr wrap="none" anchor="ctr"/>
          <a:lstStyle/>
          <a:p>
            <a:pPr algn="ctr"/>
            <a:r>
              <a:rPr lang="fr-FR" sz="2400" b="1" dirty="0" smtClean="0">
                <a:solidFill>
                  <a:srgbClr val="FF0000"/>
                </a:solidFill>
                <a:latin typeface="Calibri" pitchFamily="34" charset="0"/>
              </a:rPr>
              <a:t>Information : régulation </a:t>
            </a:r>
            <a:endParaRPr lang="fr-FR" sz="2400" b="1" dirty="0">
              <a:solidFill>
                <a:srgbClr val="FF0000"/>
              </a:solidFill>
              <a:latin typeface="Calibri" pitchFamily="34" charset="0"/>
            </a:endParaRPr>
          </a:p>
        </p:txBody>
      </p:sp>
      <p:sp>
        <p:nvSpPr>
          <p:cNvPr id="17428" name="ZoneTexte 31"/>
          <p:cNvSpPr txBox="1">
            <a:spLocks noChangeArrowheads="1"/>
          </p:cNvSpPr>
          <p:nvPr/>
        </p:nvSpPr>
        <p:spPr bwMode="auto">
          <a:xfrm>
            <a:off x="5651500" y="6157913"/>
            <a:ext cx="3155950" cy="338554"/>
          </a:xfrm>
          <a:prstGeom prst="rect">
            <a:avLst/>
          </a:prstGeom>
          <a:noFill/>
          <a:ln w="9525">
            <a:noFill/>
            <a:miter lim="800000"/>
            <a:headEnd/>
            <a:tailEnd/>
          </a:ln>
        </p:spPr>
        <p:txBody>
          <a:bodyPr>
            <a:spAutoFit/>
          </a:bodyPr>
          <a:lstStyle/>
          <a:p>
            <a:pPr algn="ctr"/>
            <a:r>
              <a:rPr lang="fr-FR" sz="1600" dirty="0" smtClean="0"/>
              <a:t>Barrage Hydro électrique</a:t>
            </a:r>
            <a:endParaRPr lang="fr-FR" sz="1600" dirty="0"/>
          </a:p>
        </p:txBody>
      </p:sp>
      <p:sp>
        <p:nvSpPr>
          <p:cNvPr id="2" name="Text Box 5"/>
          <p:cNvSpPr txBox="1">
            <a:spLocks noChangeArrowheads="1"/>
          </p:cNvSpPr>
          <p:nvPr/>
        </p:nvSpPr>
        <p:spPr bwMode="auto">
          <a:xfrm>
            <a:off x="481573" y="260816"/>
            <a:ext cx="8556625" cy="1384300"/>
          </a:xfrm>
          <a:prstGeom prst="rect">
            <a:avLst/>
          </a:prstGeom>
          <a:solidFill>
            <a:srgbClr val="000000">
              <a:alpha val="0"/>
            </a:srgbClr>
          </a:solidFill>
          <a:ln w="9525">
            <a:noFill/>
            <a:miter lim="800000"/>
            <a:headEnd/>
            <a:tailEnd/>
          </a:ln>
        </p:spPr>
        <p:txBody>
          <a:bodyPr>
            <a:spAutoFit/>
          </a:bodyPr>
          <a:lstStyle/>
          <a:p>
            <a:pPr algn="ctr"/>
            <a:r>
              <a:rPr lang="fr-FR" sz="2800" b="1" dirty="0">
                <a:solidFill>
                  <a:srgbClr val="002060"/>
                </a:solidFill>
                <a:latin typeface="Calibri" pitchFamily="34" charset="0"/>
              </a:rPr>
              <a:t>La conception simultanée et </a:t>
            </a:r>
            <a:r>
              <a:rPr lang="fr-FR" sz="2800" b="1" dirty="0" err="1">
                <a:solidFill>
                  <a:srgbClr val="002060"/>
                </a:solidFill>
                <a:latin typeface="Calibri" pitchFamily="34" charset="0"/>
              </a:rPr>
              <a:t>pluritechnologique</a:t>
            </a:r>
            <a:r>
              <a:rPr lang="fr-FR" sz="2800" b="1" dirty="0">
                <a:solidFill>
                  <a:srgbClr val="002060"/>
                </a:solidFill>
                <a:latin typeface="Calibri" pitchFamily="34" charset="0"/>
              </a:rPr>
              <a:t> « M.E.I.» </a:t>
            </a:r>
          </a:p>
          <a:p>
            <a:pPr algn="ctr"/>
            <a:r>
              <a:rPr lang="fr-FR" sz="2800" b="1" dirty="0">
                <a:solidFill>
                  <a:srgbClr val="002060"/>
                </a:solidFill>
                <a:latin typeface="Calibri" pitchFamily="34" charset="0"/>
              </a:rPr>
              <a:t>des produits et ouvrages (systèmes techniques)</a:t>
            </a:r>
          </a:p>
        </p:txBody>
      </p:sp>
      <p:pic>
        <p:nvPicPr>
          <p:cNvPr id="28673" name="Picture 1"/>
          <p:cNvPicPr>
            <a:picLocks noChangeAspect="1" noChangeArrowheads="1"/>
          </p:cNvPicPr>
          <p:nvPr/>
        </p:nvPicPr>
        <p:blipFill>
          <a:blip r:embed="rId2"/>
          <a:srcRect l="36397" t="47294" r="29301" b="16854"/>
          <a:stretch>
            <a:fillRect/>
          </a:stretch>
        </p:blipFill>
        <p:spPr bwMode="auto">
          <a:xfrm>
            <a:off x="577850" y="2368970"/>
            <a:ext cx="4182036" cy="2731901"/>
          </a:xfrm>
          <a:prstGeom prst="rect">
            <a:avLst/>
          </a:prstGeom>
          <a:noFill/>
          <a:ln w="9525">
            <a:noFill/>
            <a:miter lim="800000"/>
            <a:headEnd/>
            <a:tailEnd/>
          </a:ln>
        </p:spPr>
      </p:pic>
      <p:pic>
        <p:nvPicPr>
          <p:cNvPr id="28675" name="Picture 3"/>
          <p:cNvPicPr>
            <a:picLocks noChangeAspect="1" noChangeArrowheads="1"/>
          </p:cNvPicPr>
          <p:nvPr/>
        </p:nvPicPr>
        <p:blipFill>
          <a:blip r:embed="rId3"/>
          <a:srcRect l="36728" t="45706" r="29191" b="22167"/>
          <a:stretch>
            <a:fillRect/>
          </a:stretch>
        </p:blipFill>
        <p:spPr bwMode="auto">
          <a:xfrm>
            <a:off x="4759886" y="2650144"/>
            <a:ext cx="4155141" cy="2448112"/>
          </a:xfrm>
          <a:prstGeom prst="rect">
            <a:avLst/>
          </a:prstGeom>
          <a:noFill/>
          <a:ln w="9525">
            <a:noFill/>
            <a:miter lim="800000"/>
            <a:headEnd/>
            <a:tailEnd/>
          </a:ln>
        </p:spPr>
      </p:pic>
      <p:sp>
        <p:nvSpPr>
          <p:cNvPr id="17417" name="Line 17"/>
          <p:cNvSpPr>
            <a:spLocks noChangeShapeType="1"/>
          </p:cNvSpPr>
          <p:nvPr/>
        </p:nvSpPr>
        <p:spPr bwMode="auto">
          <a:xfrm flipV="1">
            <a:off x="3255963" y="4568031"/>
            <a:ext cx="444500" cy="1060450"/>
          </a:xfrm>
          <a:prstGeom prst="line">
            <a:avLst/>
          </a:prstGeom>
          <a:noFill/>
          <a:ln w="38100">
            <a:solidFill>
              <a:srgbClr val="FF0000"/>
            </a:solidFill>
            <a:round/>
            <a:headEnd/>
            <a:tailEnd type="triangle" w="lg" len="lg"/>
          </a:ln>
        </p:spPr>
        <p:txBody>
          <a:bodyPr/>
          <a:lstStyle/>
          <a:p>
            <a:endParaRPr lang="fr-FR"/>
          </a:p>
        </p:txBody>
      </p:sp>
      <p:sp>
        <p:nvSpPr>
          <p:cNvPr id="23" name="Line 17"/>
          <p:cNvSpPr>
            <a:spLocks noChangeShapeType="1"/>
          </p:cNvSpPr>
          <p:nvPr/>
        </p:nvSpPr>
        <p:spPr bwMode="auto">
          <a:xfrm flipH="1" flipV="1">
            <a:off x="1987550" y="4373329"/>
            <a:ext cx="248397" cy="1255152"/>
          </a:xfrm>
          <a:prstGeom prst="line">
            <a:avLst/>
          </a:prstGeom>
          <a:noFill/>
          <a:ln w="38100">
            <a:solidFill>
              <a:srgbClr val="FF0000"/>
            </a:solidFill>
            <a:round/>
            <a:headEnd/>
            <a:tailEnd type="triangle" w="lg" len="lg"/>
          </a:ln>
        </p:spPr>
        <p:txBody>
          <a:bodyPr/>
          <a:lstStyle/>
          <a:p>
            <a:endParaRPr lang="fr-FR"/>
          </a:p>
        </p:txBody>
      </p:sp>
      <p:sp>
        <p:nvSpPr>
          <p:cNvPr id="17421" name="Line 13"/>
          <p:cNvSpPr>
            <a:spLocks noChangeShapeType="1"/>
          </p:cNvSpPr>
          <p:nvPr/>
        </p:nvSpPr>
        <p:spPr bwMode="auto">
          <a:xfrm flipH="1">
            <a:off x="1801906" y="3051781"/>
            <a:ext cx="632012" cy="1321548"/>
          </a:xfrm>
          <a:prstGeom prst="line">
            <a:avLst/>
          </a:prstGeom>
          <a:noFill/>
          <a:ln w="38100">
            <a:solidFill>
              <a:srgbClr val="FF0000"/>
            </a:solidFill>
            <a:round/>
            <a:headEnd/>
            <a:tailEnd type="triangle" w="lg" len="lg"/>
          </a:ln>
        </p:spPr>
        <p:txBody>
          <a:bodyPr/>
          <a:lstStyle/>
          <a:p>
            <a:endParaRPr lang="fr-FR"/>
          </a:p>
        </p:txBody>
      </p:sp>
      <p:sp>
        <p:nvSpPr>
          <p:cNvPr id="17410" name="Rectangle 14"/>
          <p:cNvSpPr>
            <a:spLocks noChangeArrowheads="1"/>
          </p:cNvSpPr>
          <p:nvPr/>
        </p:nvSpPr>
        <p:spPr bwMode="auto">
          <a:xfrm flipH="1">
            <a:off x="1627094" y="2650144"/>
            <a:ext cx="2063750" cy="401637"/>
          </a:xfrm>
          <a:prstGeom prst="rect">
            <a:avLst/>
          </a:prstGeom>
          <a:solidFill>
            <a:schemeClr val="bg1"/>
          </a:solidFill>
          <a:ln w="9525">
            <a:noFill/>
            <a:miter lim="800000"/>
            <a:headEnd/>
            <a:tailEnd/>
          </a:ln>
        </p:spPr>
        <p:txBody>
          <a:bodyPr wrap="none" anchor="ctr"/>
          <a:lstStyle/>
          <a:p>
            <a:pPr algn="ctr"/>
            <a:r>
              <a:rPr lang="fr-FR" sz="2400" b="1" dirty="0">
                <a:solidFill>
                  <a:srgbClr val="FF0000"/>
                </a:solidFill>
                <a:latin typeface="Calibri" pitchFamily="34" charset="0"/>
                <a:cs typeface="Arial" pitchFamily="34" charset="0"/>
              </a:rPr>
              <a:t>É</a:t>
            </a:r>
            <a:r>
              <a:rPr lang="fr-FR" sz="2400" b="1" dirty="0">
                <a:solidFill>
                  <a:srgbClr val="FF0000"/>
                </a:solidFill>
                <a:latin typeface="Calibri" pitchFamily="34" charset="0"/>
              </a:rPr>
              <a:t>nergie</a:t>
            </a:r>
          </a:p>
        </p:txBody>
      </p:sp>
      <p:sp>
        <p:nvSpPr>
          <p:cNvPr id="24" name="Line 13"/>
          <p:cNvSpPr>
            <a:spLocks noChangeShapeType="1"/>
          </p:cNvSpPr>
          <p:nvPr/>
        </p:nvSpPr>
        <p:spPr bwMode="auto">
          <a:xfrm flipH="1">
            <a:off x="941294" y="2837330"/>
            <a:ext cx="1046256" cy="214452"/>
          </a:xfrm>
          <a:prstGeom prst="line">
            <a:avLst/>
          </a:prstGeom>
          <a:noFill/>
          <a:ln w="38100">
            <a:solidFill>
              <a:srgbClr val="FF0000"/>
            </a:solidFill>
            <a:round/>
            <a:headEnd/>
            <a:tailEnd type="triangle" w="lg" len="lg"/>
          </a:ln>
        </p:spPr>
        <p:txBody>
          <a:bodyPr/>
          <a:lstStyle/>
          <a:p>
            <a:endParaRPr lang="fr-FR"/>
          </a:p>
        </p:txBody>
      </p:sp>
      <p:sp>
        <p:nvSpPr>
          <p:cNvPr id="25" name="Line 13"/>
          <p:cNvSpPr>
            <a:spLocks noChangeShapeType="1"/>
          </p:cNvSpPr>
          <p:nvPr/>
        </p:nvSpPr>
        <p:spPr bwMode="auto">
          <a:xfrm>
            <a:off x="3255963" y="2837330"/>
            <a:ext cx="1100884" cy="214451"/>
          </a:xfrm>
          <a:prstGeom prst="line">
            <a:avLst/>
          </a:prstGeom>
          <a:noFill/>
          <a:ln w="38100">
            <a:solidFill>
              <a:srgbClr val="FF0000"/>
            </a:solidFill>
            <a:round/>
            <a:headEnd/>
            <a:tailEnd type="triangle" w="lg" len="lg"/>
          </a:ln>
        </p:spPr>
        <p:txBody>
          <a:bodyP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428"/>
                                        </p:tgtEl>
                                        <p:attrNameLst>
                                          <p:attrName>style.visibility</p:attrName>
                                        </p:attrNameLst>
                                      </p:cBhvr>
                                      <p:to>
                                        <p:strVal val="visible"/>
                                      </p:to>
                                    </p:set>
                                    <p:anim calcmode="lin" valueType="num">
                                      <p:cBhvr>
                                        <p:cTn id="7" dur="500" fill="hold"/>
                                        <p:tgtEl>
                                          <p:spTgt spid="17428"/>
                                        </p:tgtEl>
                                        <p:attrNameLst>
                                          <p:attrName>ppt_w</p:attrName>
                                        </p:attrNameLst>
                                      </p:cBhvr>
                                      <p:tavLst>
                                        <p:tav tm="0">
                                          <p:val>
                                            <p:fltVal val="0"/>
                                          </p:val>
                                        </p:tav>
                                        <p:tav tm="100000">
                                          <p:val>
                                            <p:strVal val="#ppt_w"/>
                                          </p:val>
                                        </p:tav>
                                      </p:tavLst>
                                    </p:anim>
                                    <p:anim calcmode="lin" valueType="num">
                                      <p:cBhvr>
                                        <p:cTn id="8" dur="500" fill="hold"/>
                                        <p:tgtEl>
                                          <p:spTgt spid="17428"/>
                                        </p:tgtEl>
                                        <p:attrNameLst>
                                          <p:attrName>ppt_h</p:attrName>
                                        </p:attrNameLst>
                                      </p:cBhvr>
                                      <p:tavLst>
                                        <p:tav tm="0">
                                          <p:val>
                                            <p:strVal val="#ppt_h"/>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17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25" grpId="0" animBg="1"/>
      <p:bldP spid="17428" grpId="0"/>
      <p:bldP spid="17417" grpId="0" animBg="1"/>
      <p:bldP spid="23" grpId="0" animBg="1"/>
      <p:bldP spid="17421" grpId="0" animBg="1"/>
      <p:bldP spid="17410"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l="44168" t="34276" r="24844" b="20779"/>
          <a:stretch>
            <a:fillRect/>
          </a:stretch>
        </p:blipFill>
        <p:spPr bwMode="auto">
          <a:xfrm>
            <a:off x="4293774" y="775573"/>
            <a:ext cx="4865228" cy="4410372"/>
          </a:xfrm>
          <a:prstGeom prst="rect">
            <a:avLst/>
          </a:prstGeom>
          <a:noFill/>
          <a:ln w="9525">
            <a:noFill/>
            <a:miter lim="800000"/>
            <a:headEnd/>
            <a:tailEnd/>
          </a:ln>
        </p:spPr>
      </p:pic>
      <p:sp>
        <p:nvSpPr>
          <p:cNvPr id="6" name="Ellipse 5"/>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7" name="Ellipse 6"/>
          <p:cNvSpPr/>
          <p:nvPr/>
        </p:nvSpPr>
        <p:spPr>
          <a:xfrm>
            <a:off x="3539998" y="3608434"/>
            <a:ext cx="1601495" cy="1114424"/>
          </a:xfrm>
          <a:prstGeom prst="ellipse">
            <a:avLst/>
          </a:prstGeom>
          <a:solidFill>
            <a:schemeClr val="bg2">
              <a:lumMod val="50000"/>
            </a:schemeClr>
          </a:solidFill>
          <a:ln>
            <a:noFill/>
          </a:ln>
          <a:effectLst>
            <a:innerShdw blurRad="63500" dist="50800" dir="16200000">
              <a:prstClr val="black">
                <a:alpha val="50000"/>
              </a:prstClr>
            </a:innerShdw>
          </a:effectLst>
          <a:scene3d>
            <a:camera prst="isometricOffAxis1Right"/>
            <a:lightRig rig="threePt" dir="t"/>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Fonctions techniques</a:t>
            </a:r>
          </a:p>
        </p:txBody>
      </p:sp>
      <p:cxnSp>
        <p:nvCxnSpPr>
          <p:cNvPr id="11" name="Connecteur droit avec flèche 10"/>
          <p:cNvCxnSpPr/>
          <p:nvPr/>
        </p:nvCxnSpPr>
        <p:spPr>
          <a:xfrm flipV="1">
            <a:off x="3140258" y="4239635"/>
            <a:ext cx="370944" cy="80656"/>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2" name="Ellipse 11"/>
          <p:cNvSpPr/>
          <p:nvPr/>
        </p:nvSpPr>
        <p:spPr>
          <a:xfrm>
            <a:off x="1259654" y="2280718"/>
            <a:ext cx="1992312" cy="1237362"/>
          </a:xfrm>
          <a:prstGeom prst="ellipse">
            <a:avLst/>
          </a:prstGeom>
          <a:solidFill>
            <a:srgbClr val="92D050"/>
          </a:solidFill>
          <a:ln>
            <a:noFill/>
          </a:ln>
          <a:scene3d>
            <a:camera prst="isometricOffAxis1Right">
              <a:rot lat="1200000" lon="20400000" rev="0"/>
            </a:camera>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Eco-Conception</a:t>
            </a:r>
          </a:p>
        </p:txBody>
      </p:sp>
      <p:sp>
        <p:nvSpPr>
          <p:cNvPr id="8" name="Ellipse 7"/>
          <p:cNvSpPr/>
          <p:nvPr/>
        </p:nvSpPr>
        <p:spPr>
          <a:xfrm>
            <a:off x="5350937" y="2980759"/>
            <a:ext cx="1679066" cy="1318413"/>
          </a:xfrm>
          <a:prstGeom prst="ellipse">
            <a:avLst/>
          </a:prstGeom>
          <a:solidFill>
            <a:schemeClr val="accent6"/>
          </a:solidFill>
          <a:ln>
            <a:noFill/>
          </a:ln>
          <a:effectLst>
            <a:innerShdw blurRad="63500" dist="50800" dir="16200000">
              <a:prstClr val="black">
                <a:alpha val="50000"/>
              </a:prstClr>
            </a:innerShdw>
          </a:effectLst>
          <a:scene3d>
            <a:camera prst="isometricOffAxis1Right"/>
            <a:lightRig rig="threePt" dir="t"/>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Solutions techniques</a:t>
            </a:r>
          </a:p>
        </p:txBody>
      </p:sp>
      <p:cxnSp>
        <p:nvCxnSpPr>
          <p:cNvPr id="15" name="Connecteur droit avec flèche 14"/>
          <p:cNvCxnSpPr/>
          <p:nvPr/>
        </p:nvCxnSpPr>
        <p:spPr>
          <a:xfrm rot="5400000">
            <a:off x="2055528" y="3628229"/>
            <a:ext cx="373063" cy="1587"/>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6" name="Pentagone 15"/>
          <p:cNvSpPr/>
          <p:nvPr/>
        </p:nvSpPr>
        <p:spPr>
          <a:xfrm rot="19064873" flipH="1">
            <a:off x="2729668" y="3064016"/>
            <a:ext cx="1590675" cy="535588"/>
          </a:xfrm>
          <a:prstGeom prst="homePlate">
            <a:avLst>
              <a:gd name="adj" fmla="val 23683"/>
            </a:avLst>
          </a:prstGeom>
          <a:solidFill>
            <a:schemeClr val="accent4">
              <a:lumMod val="40000"/>
              <a:lumOff val="60000"/>
            </a:schemeClr>
          </a:solidFill>
          <a:ln>
            <a:noFill/>
          </a:ln>
          <a:scene3d>
            <a:camera prst="orthographicFront"/>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Compétitivité</a:t>
            </a:r>
          </a:p>
        </p:txBody>
      </p:sp>
      <p:sp>
        <p:nvSpPr>
          <p:cNvPr id="17" name="Pentagone 16"/>
          <p:cNvSpPr/>
          <p:nvPr/>
        </p:nvSpPr>
        <p:spPr>
          <a:xfrm rot="18489450">
            <a:off x="694504" y="5472129"/>
            <a:ext cx="1130300" cy="505405"/>
          </a:xfrm>
          <a:prstGeom prst="homePlate">
            <a:avLst>
              <a:gd name="adj" fmla="val 28572"/>
            </a:avLst>
          </a:prstGeom>
          <a:solidFill>
            <a:schemeClr val="accent1">
              <a:lumMod val="40000"/>
              <a:lumOff val="60000"/>
            </a:schemeClr>
          </a:solidFill>
          <a:ln>
            <a:noFill/>
          </a:ln>
          <a:scene3d>
            <a:camera prst="orthographicFront">
              <a:rot lat="0" lon="900000"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Coûts</a:t>
            </a:r>
          </a:p>
        </p:txBody>
      </p:sp>
      <p:sp>
        <p:nvSpPr>
          <p:cNvPr id="18" name="Pentagone 17"/>
          <p:cNvSpPr/>
          <p:nvPr/>
        </p:nvSpPr>
        <p:spPr>
          <a:xfrm rot="21386304" flipH="1">
            <a:off x="2906192" y="4896808"/>
            <a:ext cx="1374775" cy="455020"/>
          </a:xfrm>
          <a:prstGeom prst="homePlate">
            <a:avLst>
              <a:gd name="adj" fmla="val 23865"/>
            </a:avLst>
          </a:prstGeom>
          <a:solidFill>
            <a:schemeClr val="bg1">
              <a:lumMod val="85000"/>
            </a:schemeClr>
          </a:solidFill>
          <a:ln>
            <a:noFill/>
          </a:ln>
          <a:scene3d>
            <a:camera prst="orthographicFront">
              <a:rot lat="324139" lon="1145447" rev="1980000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Esthétique</a:t>
            </a:r>
          </a:p>
        </p:txBody>
      </p:sp>
      <p:sp>
        <p:nvSpPr>
          <p:cNvPr id="19" name="Pentagone 18"/>
          <p:cNvSpPr/>
          <p:nvPr/>
        </p:nvSpPr>
        <p:spPr>
          <a:xfrm rot="20863675">
            <a:off x="76067" y="4434882"/>
            <a:ext cx="1141373" cy="587375"/>
          </a:xfrm>
          <a:prstGeom prst="homePlate">
            <a:avLst>
              <a:gd name="adj" fmla="val 21331"/>
            </a:avLst>
          </a:prstGeom>
          <a:solidFill>
            <a:schemeClr val="bg1"/>
          </a:solidFill>
          <a:ln>
            <a:noFill/>
          </a:ln>
          <a:scene3d>
            <a:camera prst="orthographicFront">
              <a:rot lat="600003" lon="0" rev="21293991"/>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Besoin</a:t>
            </a:r>
          </a:p>
        </p:txBody>
      </p:sp>
      <p:sp>
        <p:nvSpPr>
          <p:cNvPr id="20" name="Pentagone 19"/>
          <p:cNvSpPr/>
          <p:nvPr/>
        </p:nvSpPr>
        <p:spPr>
          <a:xfrm rot="2753007">
            <a:off x="488982" y="3361509"/>
            <a:ext cx="1130300" cy="571794"/>
          </a:xfrm>
          <a:prstGeom prst="homePlate">
            <a:avLst>
              <a:gd name="adj" fmla="val 28058"/>
            </a:avLst>
          </a:prstGeom>
          <a:solidFill>
            <a:schemeClr val="bg2">
              <a:lumMod val="90000"/>
            </a:schemeClr>
          </a:solidFill>
          <a:ln>
            <a:noFill/>
          </a:ln>
          <a:scene3d>
            <a:camera prst="orthographicFront">
              <a:rot lat="900000" lon="300002" rev="0"/>
            </a:camera>
            <a:lightRig rig="balanced" dir="t">
              <a:rot lat="0" lon="0" rev="8400000"/>
            </a:lightRig>
          </a:scene3d>
          <a:sp3d>
            <a:bevelT w="177800" h="177800"/>
          </a:sp3d>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fr-FR" sz="1600" b="1" dirty="0">
                <a:solidFill>
                  <a:schemeClr val="tx1"/>
                </a:solidFill>
                <a:effectLst>
                  <a:outerShdw blurRad="38100" dist="38100" dir="2700000" algn="tl">
                    <a:srgbClr val="000000">
                      <a:alpha val="43137"/>
                    </a:srgbClr>
                  </a:outerShdw>
                </a:effectLst>
                <a:latin typeface="Calibri" pitchFamily="34" charset="0"/>
              </a:rPr>
              <a:t>Réalisation</a:t>
            </a:r>
          </a:p>
        </p:txBody>
      </p:sp>
      <p:sp>
        <p:nvSpPr>
          <p:cNvPr id="21" name="Pentagone 20"/>
          <p:cNvSpPr/>
          <p:nvPr/>
        </p:nvSpPr>
        <p:spPr>
          <a:xfrm rot="684685" flipH="1">
            <a:off x="2257464" y="5430545"/>
            <a:ext cx="1024801" cy="557218"/>
          </a:xfrm>
          <a:prstGeom prst="homePlate">
            <a:avLst>
              <a:gd name="adj" fmla="val 32509"/>
            </a:avLst>
          </a:prstGeom>
          <a:solidFill>
            <a:schemeClr val="accent5">
              <a:lumMod val="60000"/>
              <a:lumOff val="40000"/>
            </a:schemeClr>
          </a:solidFill>
          <a:scene3d>
            <a:camera prst="isometricLeftDown">
              <a:rot lat="0" lon="21161396" rev="18259115"/>
            </a:camera>
            <a:lightRig rig="threePt" dir="t"/>
          </a:scene3d>
          <a:sp3d>
            <a:bevelT w="177800" h="177800"/>
            <a:bevelB/>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tx1"/>
                </a:solidFill>
                <a:effectLst>
                  <a:outerShdw blurRad="38100" dist="38100" dir="2700000" algn="tl">
                    <a:srgbClr val="000000">
                      <a:alpha val="43137"/>
                    </a:srgbClr>
                  </a:outerShdw>
                </a:effectLst>
                <a:latin typeface="Calibri" pitchFamily="34" charset="0"/>
              </a:rPr>
              <a:t>Normes</a:t>
            </a:r>
          </a:p>
        </p:txBody>
      </p:sp>
      <p:cxnSp>
        <p:nvCxnSpPr>
          <p:cNvPr id="29" name="Connecteur droit avec flèche 28"/>
          <p:cNvCxnSpPr/>
          <p:nvPr/>
        </p:nvCxnSpPr>
        <p:spPr>
          <a:xfrm flipV="1">
            <a:off x="5015593" y="3859837"/>
            <a:ext cx="372922" cy="78830"/>
          </a:xfrm>
          <a:prstGeom prst="straightConnector1">
            <a:avLst/>
          </a:prstGeom>
          <a:ln w="5715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31" name="ZoneTexte 19"/>
          <p:cNvSpPr txBox="1">
            <a:spLocks noChangeArrowheads="1"/>
          </p:cNvSpPr>
          <p:nvPr/>
        </p:nvSpPr>
        <p:spPr bwMode="auto">
          <a:xfrm>
            <a:off x="5346910" y="130175"/>
            <a:ext cx="3366185" cy="641350"/>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
        <p:nvSpPr>
          <p:cNvPr id="33" name="Text Box 5"/>
          <p:cNvSpPr txBox="1">
            <a:spLocks noChangeArrowheads="1"/>
          </p:cNvSpPr>
          <p:nvPr/>
        </p:nvSpPr>
        <p:spPr bwMode="auto">
          <a:xfrm>
            <a:off x="269419"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44168" t="34276" r="24844" b="20779"/>
          <a:stretch>
            <a:fillRect/>
          </a:stretch>
        </p:blipFill>
        <p:spPr bwMode="auto">
          <a:xfrm>
            <a:off x="504825" y="771525"/>
            <a:ext cx="4377451" cy="3968198"/>
          </a:xfrm>
          <a:prstGeom prst="rect">
            <a:avLst/>
          </a:prstGeom>
          <a:noFill/>
          <a:ln w="9525">
            <a:noFill/>
            <a:miter lim="800000"/>
            <a:headEnd/>
            <a:tailEnd/>
          </a:ln>
        </p:spPr>
      </p:pic>
      <p:sp>
        <p:nvSpPr>
          <p:cNvPr id="3" name="Ellipse 2"/>
          <p:cNvSpPr/>
          <p:nvPr/>
        </p:nvSpPr>
        <p:spPr>
          <a:xfrm>
            <a:off x="3667844" y="2295525"/>
            <a:ext cx="1679066" cy="1318413"/>
          </a:xfrm>
          <a:prstGeom prst="ellipse">
            <a:avLst/>
          </a:prstGeom>
          <a:solidFill>
            <a:schemeClr val="accent6"/>
          </a:solidFill>
          <a:ln>
            <a:noFill/>
          </a:ln>
          <a:effectLst>
            <a:innerShdw blurRad="63500" dist="50800" dir="16200000">
              <a:prstClr val="black">
                <a:alpha val="50000"/>
              </a:prstClr>
            </a:innerShdw>
          </a:effectLst>
          <a:scene3d>
            <a:camera prst="isometricOffAxis1Right"/>
            <a:lightRig rig="threePt" dir="t"/>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tIns="36000" rIns="0" bIns="3600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Solutions techniques</a:t>
            </a:r>
          </a:p>
        </p:txBody>
      </p:sp>
      <p:sp>
        <p:nvSpPr>
          <p:cNvPr id="4" name="ZoneTexte 19"/>
          <p:cNvSpPr txBox="1">
            <a:spLocks noChangeArrowheads="1"/>
          </p:cNvSpPr>
          <p:nvPr/>
        </p:nvSpPr>
        <p:spPr bwMode="auto">
          <a:xfrm>
            <a:off x="5346910" y="130175"/>
            <a:ext cx="3366185" cy="641350"/>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Imaginer une solution, répondre à un besoin</a:t>
            </a:r>
            <a:r>
              <a:rPr lang="fr-FR" dirty="0">
                <a:latin typeface="Calibri" pitchFamily="34" charset="0"/>
              </a:rPr>
              <a:t> </a:t>
            </a:r>
          </a:p>
        </p:txBody>
      </p:sp>
      <p:sp>
        <p:nvSpPr>
          <p:cNvPr id="5" name="Text Box 5"/>
          <p:cNvSpPr txBox="1">
            <a:spLocks noChangeArrowheads="1"/>
          </p:cNvSpPr>
          <p:nvPr/>
        </p:nvSpPr>
        <p:spPr bwMode="auto">
          <a:xfrm>
            <a:off x="269419"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sp>
        <p:nvSpPr>
          <p:cNvPr id="6" name="ZoneTexte 5"/>
          <p:cNvSpPr txBox="1"/>
          <p:nvPr/>
        </p:nvSpPr>
        <p:spPr>
          <a:xfrm>
            <a:off x="5785981" y="1092606"/>
            <a:ext cx="3085547" cy="276999"/>
          </a:xfrm>
          <a:prstGeom prst="rect">
            <a:avLst/>
          </a:prstGeom>
          <a:noFill/>
        </p:spPr>
        <p:txBody>
          <a:bodyPr wrap="square" rtlCol="0">
            <a:spAutoFit/>
          </a:bodyPr>
          <a:lstStyle/>
          <a:p>
            <a:r>
              <a:rPr lang="fr-FR" sz="1200" dirty="0" smtClean="0"/>
              <a:t>Organisation Nord – Sud du Bâtiment</a:t>
            </a:r>
            <a:endParaRPr lang="fr-FR" sz="1200" dirty="0"/>
          </a:p>
        </p:txBody>
      </p:sp>
      <p:sp>
        <p:nvSpPr>
          <p:cNvPr id="7" name="ZoneTexte 6"/>
          <p:cNvSpPr txBox="1"/>
          <p:nvPr/>
        </p:nvSpPr>
        <p:spPr>
          <a:xfrm>
            <a:off x="5785981" y="1383505"/>
            <a:ext cx="3085547" cy="461665"/>
          </a:xfrm>
          <a:prstGeom prst="rect">
            <a:avLst/>
          </a:prstGeom>
          <a:noFill/>
        </p:spPr>
        <p:txBody>
          <a:bodyPr wrap="square" rtlCol="0">
            <a:spAutoFit/>
          </a:bodyPr>
          <a:lstStyle/>
          <a:p>
            <a:r>
              <a:rPr lang="fr-FR" sz="1200" dirty="0" smtClean="0"/>
              <a:t>Une isolation par l’extérieur coupant les ponts thermiques</a:t>
            </a:r>
            <a:endParaRPr lang="fr-FR" sz="1200" dirty="0"/>
          </a:p>
        </p:txBody>
      </p:sp>
      <p:sp>
        <p:nvSpPr>
          <p:cNvPr id="8" name="ZoneTexte 7"/>
          <p:cNvSpPr txBox="1"/>
          <p:nvPr/>
        </p:nvSpPr>
        <p:spPr>
          <a:xfrm>
            <a:off x="5785981" y="1845170"/>
            <a:ext cx="3085547" cy="276999"/>
          </a:xfrm>
          <a:prstGeom prst="rect">
            <a:avLst/>
          </a:prstGeom>
          <a:noFill/>
        </p:spPr>
        <p:txBody>
          <a:bodyPr wrap="square" rtlCol="0">
            <a:spAutoFit/>
          </a:bodyPr>
          <a:lstStyle/>
          <a:p>
            <a:r>
              <a:rPr lang="fr-FR" sz="1200" dirty="0" smtClean="0"/>
              <a:t>Des vitrages performants</a:t>
            </a:r>
            <a:endParaRPr lang="fr-FR" sz="1200" dirty="0"/>
          </a:p>
        </p:txBody>
      </p:sp>
      <p:sp>
        <p:nvSpPr>
          <p:cNvPr id="9" name="ZoneTexte 8"/>
          <p:cNvSpPr txBox="1"/>
          <p:nvPr/>
        </p:nvSpPr>
        <p:spPr>
          <a:xfrm>
            <a:off x="5785981" y="2583834"/>
            <a:ext cx="3085547" cy="461665"/>
          </a:xfrm>
          <a:prstGeom prst="rect">
            <a:avLst/>
          </a:prstGeom>
          <a:noFill/>
        </p:spPr>
        <p:txBody>
          <a:bodyPr wrap="square" rtlCol="0">
            <a:spAutoFit/>
          </a:bodyPr>
          <a:lstStyle/>
          <a:p>
            <a:r>
              <a:rPr lang="fr-FR" sz="1200" dirty="0" smtClean="0"/>
              <a:t>L’énergie est stockée dans les planchers grâce à un réseau de serpentins</a:t>
            </a:r>
            <a:endParaRPr lang="fr-FR" sz="1200" dirty="0"/>
          </a:p>
        </p:txBody>
      </p:sp>
      <p:sp>
        <p:nvSpPr>
          <p:cNvPr id="10" name="ZoneTexte 9"/>
          <p:cNvSpPr txBox="1"/>
          <p:nvPr/>
        </p:nvSpPr>
        <p:spPr>
          <a:xfrm>
            <a:off x="5785981" y="3045499"/>
            <a:ext cx="3085547" cy="461665"/>
          </a:xfrm>
          <a:prstGeom prst="rect">
            <a:avLst/>
          </a:prstGeom>
          <a:noFill/>
        </p:spPr>
        <p:txBody>
          <a:bodyPr wrap="square" rtlCol="0">
            <a:spAutoFit/>
          </a:bodyPr>
          <a:lstStyle/>
          <a:p>
            <a:r>
              <a:rPr lang="fr-FR" sz="1200" dirty="0" smtClean="0"/>
              <a:t>Le dégagement calorifique d’exploitation de la journée est absorbé</a:t>
            </a:r>
            <a:endParaRPr lang="fr-FR" sz="1200" dirty="0"/>
          </a:p>
        </p:txBody>
      </p:sp>
      <p:sp>
        <p:nvSpPr>
          <p:cNvPr id="11" name="ZoneTexte 10"/>
          <p:cNvSpPr txBox="1"/>
          <p:nvPr/>
        </p:nvSpPr>
        <p:spPr>
          <a:xfrm>
            <a:off x="5785981" y="3507164"/>
            <a:ext cx="3085547" cy="646331"/>
          </a:xfrm>
          <a:prstGeom prst="rect">
            <a:avLst/>
          </a:prstGeom>
          <a:noFill/>
        </p:spPr>
        <p:txBody>
          <a:bodyPr wrap="square" rtlCol="0">
            <a:spAutoFit/>
          </a:bodyPr>
          <a:lstStyle/>
          <a:p>
            <a:r>
              <a:rPr lang="fr-FR" sz="1200" dirty="0" smtClean="0"/>
              <a:t>120 sondes géothermique de 100 m chacune fournissent de la chaleur l’hiver, de la fraîcheur l’été</a:t>
            </a:r>
            <a:endParaRPr lang="fr-FR" sz="1200" dirty="0"/>
          </a:p>
        </p:txBody>
      </p:sp>
      <p:sp>
        <p:nvSpPr>
          <p:cNvPr id="12" name="ZoneTexte 11"/>
          <p:cNvSpPr txBox="1"/>
          <p:nvPr/>
        </p:nvSpPr>
        <p:spPr>
          <a:xfrm>
            <a:off x="5785981" y="4107328"/>
            <a:ext cx="3085547" cy="461665"/>
          </a:xfrm>
          <a:prstGeom prst="rect">
            <a:avLst/>
          </a:prstGeom>
          <a:noFill/>
        </p:spPr>
        <p:txBody>
          <a:bodyPr wrap="square" rtlCol="0">
            <a:spAutoFit/>
          </a:bodyPr>
          <a:lstStyle/>
          <a:p>
            <a:r>
              <a:rPr lang="fr-FR" sz="1200" dirty="0" smtClean="0"/>
              <a:t>Installation en toiture de plus de 4200 m² de panneaux photovoltaïques</a:t>
            </a:r>
            <a:endParaRPr lang="fr-FR" sz="1200" dirty="0"/>
          </a:p>
        </p:txBody>
      </p:sp>
      <p:sp>
        <p:nvSpPr>
          <p:cNvPr id="13" name="ZoneTexte 12"/>
          <p:cNvSpPr txBox="1"/>
          <p:nvPr/>
        </p:nvSpPr>
        <p:spPr>
          <a:xfrm>
            <a:off x="5785981" y="4568993"/>
            <a:ext cx="3085547" cy="276999"/>
          </a:xfrm>
          <a:prstGeom prst="rect">
            <a:avLst/>
          </a:prstGeom>
          <a:noFill/>
        </p:spPr>
        <p:txBody>
          <a:bodyPr wrap="square" rtlCol="0">
            <a:spAutoFit/>
          </a:bodyPr>
          <a:lstStyle/>
          <a:p>
            <a:r>
              <a:rPr lang="fr-FR" sz="1200" dirty="0" smtClean="0"/>
              <a:t>Une régulation de l’ensemble très pointue</a:t>
            </a:r>
            <a:endParaRPr lang="fr-FR" sz="1200" dirty="0"/>
          </a:p>
        </p:txBody>
      </p:sp>
      <p:sp>
        <p:nvSpPr>
          <p:cNvPr id="14" name="ZoneTexte 13"/>
          <p:cNvSpPr txBox="1"/>
          <p:nvPr/>
        </p:nvSpPr>
        <p:spPr>
          <a:xfrm>
            <a:off x="5785981" y="2122169"/>
            <a:ext cx="3085547" cy="461665"/>
          </a:xfrm>
          <a:prstGeom prst="rect">
            <a:avLst/>
          </a:prstGeom>
          <a:noFill/>
        </p:spPr>
        <p:txBody>
          <a:bodyPr wrap="square" rtlCol="0">
            <a:spAutoFit/>
          </a:bodyPr>
          <a:lstStyle/>
          <a:p>
            <a:r>
              <a:rPr lang="fr-FR" sz="1200" dirty="0" smtClean="0"/>
              <a:t>Une serre centrale à luminosité </a:t>
            </a:r>
            <a:r>
              <a:rPr lang="fr-FR" sz="1200" dirty="0" err="1" smtClean="0"/>
              <a:t>auto-régulée</a:t>
            </a:r>
            <a:endParaRPr lang="fr-FR" sz="1200" dirty="0"/>
          </a:p>
        </p:txBody>
      </p:sp>
      <p:sp>
        <p:nvSpPr>
          <p:cNvPr id="15" name="ZoneTexte 14"/>
          <p:cNvSpPr txBox="1"/>
          <p:nvPr/>
        </p:nvSpPr>
        <p:spPr>
          <a:xfrm>
            <a:off x="5855724" y="4875252"/>
            <a:ext cx="3085547" cy="276999"/>
          </a:xfrm>
          <a:prstGeom prst="rect">
            <a:avLst/>
          </a:prstGeom>
          <a:noFill/>
        </p:spPr>
        <p:txBody>
          <a:bodyPr wrap="square" rtlCol="0">
            <a:spAutoFit/>
          </a:bodyPr>
          <a:lstStyle/>
          <a:p>
            <a:r>
              <a:rPr lang="fr-FR" sz="1200" dirty="0" smtClean="0"/>
              <a:t>…..</a:t>
            </a:r>
            <a:endParaRPr lang="fr-FR" sz="1200" dirty="0"/>
          </a:p>
        </p:txBody>
      </p:sp>
      <p:sp>
        <p:nvSpPr>
          <p:cNvPr id="16" name="Rectangle 15"/>
          <p:cNvSpPr/>
          <p:nvPr/>
        </p:nvSpPr>
        <p:spPr>
          <a:xfrm>
            <a:off x="5207450" y="1075728"/>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ectangle 17"/>
          <p:cNvSpPr/>
          <p:nvPr/>
        </p:nvSpPr>
        <p:spPr>
          <a:xfrm>
            <a:off x="5199669" y="1537393"/>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8"/>
          <p:cNvSpPr/>
          <p:nvPr/>
        </p:nvSpPr>
        <p:spPr>
          <a:xfrm>
            <a:off x="5207450" y="1814392"/>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5207450" y="2583834"/>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Rectangle 20"/>
          <p:cNvSpPr/>
          <p:nvPr/>
        </p:nvSpPr>
        <p:spPr>
          <a:xfrm>
            <a:off x="5243056" y="3045499"/>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p:nvSpPr>
        <p:spPr>
          <a:xfrm>
            <a:off x="5243056" y="3613938"/>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Rectangle 22"/>
          <p:cNvSpPr/>
          <p:nvPr/>
        </p:nvSpPr>
        <p:spPr>
          <a:xfrm>
            <a:off x="5243056" y="4153495"/>
            <a:ext cx="612668"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5014627" y="2122169"/>
            <a:ext cx="821059"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E - I</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Rectangle 24"/>
          <p:cNvSpPr/>
          <p:nvPr/>
        </p:nvSpPr>
        <p:spPr>
          <a:xfrm>
            <a:off x="5536064" y="4567475"/>
            <a:ext cx="234359" cy="307777"/>
          </a:xfrm>
          <a:prstGeom prst="rect">
            <a:avLst/>
          </a:prstGeom>
          <a:noFill/>
        </p:spPr>
        <p:txBody>
          <a:bodyPr wrap="none" lIns="91440" tIns="45720" rIns="91440" bIns="45720">
            <a:spAutoFit/>
          </a:bodyPr>
          <a:lstStyle/>
          <a:p>
            <a:pPr algn="ctr"/>
            <a:r>
              <a:rPr lang="fr-FR"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endParaRPr lang="fr-FR"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44168" t="34276" r="24844" b="20779"/>
          <a:stretch>
            <a:fillRect/>
          </a:stretch>
        </p:blipFill>
        <p:spPr bwMode="auto">
          <a:xfrm>
            <a:off x="2714625" y="1389642"/>
            <a:ext cx="4699763" cy="4260377"/>
          </a:xfrm>
          <a:prstGeom prst="rect">
            <a:avLst/>
          </a:prstGeom>
          <a:noFill/>
          <a:ln w="9525">
            <a:noFill/>
            <a:miter lim="800000"/>
            <a:headEnd/>
            <a:tailEnd/>
          </a:ln>
        </p:spPr>
      </p:pic>
      <p:sp>
        <p:nvSpPr>
          <p:cNvPr id="3" name="ZoneTexte 20"/>
          <p:cNvSpPr txBox="1">
            <a:spLocks noChangeArrowheads="1"/>
          </p:cNvSpPr>
          <p:nvPr/>
        </p:nvSpPr>
        <p:spPr bwMode="auto">
          <a:xfrm>
            <a:off x="5306494" y="276225"/>
            <a:ext cx="3758064" cy="366713"/>
          </a:xfrm>
          <a:prstGeom prst="rect">
            <a:avLst/>
          </a:prstGeom>
          <a:solidFill>
            <a:schemeClr val="accent4">
              <a:lumMod val="60000"/>
              <a:lumOff val="40000"/>
            </a:schemeClr>
          </a:solidFill>
          <a:ln w="9525">
            <a:noFill/>
            <a:miter lim="800000"/>
            <a:headEnd/>
            <a:tailEnd/>
          </a:ln>
          <a:effectLst>
            <a:glow rad="101600">
              <a:schemeClr val="accent4">
                <a:satMod val="175000"/>
                <a:alpha val="40000"/>
              </a:schemeClr>
            </a:glow>
          </a:effectLst>
        </p:spPr>
        <p:txBody>
          <a:bodyPr>
            <a:spAutoFit/>
          </a:bodyPr>
          <a:lstStyle/>
          <a:p>
            <a:pPr>
              <a:defRPr/>
            </a:pPr>
            <a:r>
              <a:rPr lang="fr-FR" b="1" dirty="0">
                <a:latin typeface="Calibri" pitchFamily="34" charset="0"/>
              </a:rPr>
              <a:t>Valider des solutions techniques</a:t>
            </a:r>
            <a:r>
              <a:rPr lang="fr-FR" dirty="0">
                <a:latin typeface="Calibri" pitchFamily="34" charset="0"/>
              </a:rPr>
              <a:t> </a:t>
            </a:r>
          </a:p>
        </p:txBody>
      </p:sp>
      <p:sp>
        <p:nvSpPr>
          <p:cNvPr id="4" name="Text Box 5"/>
          <p:cNvSpPr txBox="1">
            <a:spLocks noChangeArrowheads="1"/>
          </p:cNvSpPr>
          <p:nvPr/>
        </p:nvSpPr>
        <p:spPr bwMode="auto">
          <a:xfrm>
            <a:off x="269419" y="0"/>
            <a:ext cx="4973637" cy="954107"/>
          </a:xfrm>
          <a:prstGeom prst="rect">
            <a:avLst/>
          </a:prstGeom>
          <a:solidFill>
            <a:srgbClr val="000000">
              <a:alpha val="0"/>
            </a:srgbClr>
          </a:solidFill>
          <a:ln w="9525">
            <a:noFill/>
            <a:miter lim="800000"/>
            <a:headEnd/>
            <a:tailEnd/>
          </a:ln>
        </p:spPr>
        <p:txBody>
          <a:bodyPr wrap="square">
            <a:spAutoFit/>
          </a:bodyPr>
          <a:lstStyle/>
          <a:p>
            <a:r>
              <a:rPr lang="fr-FR" sz="2800" b="1" dirty="0">
                <a:solidFill>
                  <a:srgbClr val="002060"/>
                </a:solidFill>
                <a:latin typeface="Calibri" pitchFamily="34" charset="0"/>
              </a:rPr>
              <a:t>Une démarche de conception </a:t>
            </a:r>
          </a:p>
          <a:p>
            <a:r>
              <a:rPr lang="fr-FR" sz="2800" b="1" dirty="0">
                <a:solidFill>
                  <a:srgbClr val="002060"/>
                </a:solidFill>
                <a:latin typeface="Calibri" pitchFamily="34" charset="0"/>
              </a:rPr>
              <a:t>avec davantage de contraintes</a:t>
            </a:r>
          </a:p>
        </p:txBody>
      </p:sp>
      <p:sp>
        <p:nvSpPr>
          <p:cNvPr id="5" name="Ellipse 4"/>
          <p:cNvSpPr/>
          <p:nvPr/>
        </p:nvSpPr>
        <p:spPr>
          <a:xfrm>
            <a:off x="1346069" y="3892558"/>
            <a:ext cx="1981190" cy="1366832"/>
          </a:xfrm>
          <a:prstGeom prst="ellipse">
            <a:avLst/>
          </a:prstGeom>
          <a:solidFill>
            <a:srgbClr val="CC0000"/>
          </a:solidFill>
          <a:ln>
            <a:noFill/>
          </a:ln>
          <a:scene3d>
            <a:camera prst="isometricOffAxis1Right"/>
            <a:lightRig rig="balanced" dir="t">
              <a:rot lat="0" lon="0" rev="8400000"/>
            </a:lightRig>
          </a:scene3d>
          <a:sp3d prstMaterial="softEdge">
            <a:bevelT w="254000" h="2794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2000" b="1" dirty="0">
                <a:solidFill>
                  <a:schemeClr val="tx1"/>
                </a:solidFill>
                <a:effectLst>
                  <a:outerShdw blurRad="38100" dist="38100" dir="2700000" algn="tl">
                    <a:srgbClr val="000000">
                      <a:alpha val="43137"/>
                    </a:srgbClr>
                  </a:outerShdw>
                </a:effectLst>
                <a:latin typeface="Calibri" pitchFamily="34" charset="0"/>
              </a:rPr>
              <a:t>Cahier des charges fonctionnel</a:t>
            </a:r>
          </a:p>
        </p:txBody>
      </p:sp>
      <p:sp>
        <p:nvSpPr>
          <p:cNvPr id="6" name="ZoneTexte 5"/>
          <p:cNvSpPr txBox="1"/>
          <p:nvPr/>
        </p:nvSpPr>
        <p:spPr>
          <a:xfrm>
            <a:off x="1597068" y="5709190"/>
            <a:ext cx="6562725" cy="369332"/>
          </a:xfrm>
          <a:prstGeom prst="rect">
            <a:avLst/>
          </a:prstGeom>
          <a:noFill/>
          <a:scene3d>
            <a:camera prst="isometricOffAxis1Right"/>
            <a:lightRig rig="threePt" dir="t"/>
          </a:scene3d>
        </p:spPr>
        <p:txBody>
          <a:bodyPr>
            <a:spAutoFit/>
          </a:bodyPr>
          <a:lstStyle/>
          <a:p>
            <a:pPr algn="ctr">
              <a:defRPr/>
            </a:pPr>
            <a:r>
              <a:rPr lang="fr-FR" b="1" dirty="0">
                <a:solidFill>
                  <a:srgbClr val="FFC000"/>
                </a:solidFill>
                <a:effectLst>
                  <a:outerShdw blurRad="38100" dist="38100" dir="2700000" algn="tl">
                    <a:srgbClr val="000000">
                      <a:alpha val="43137"/>
                    </a:srgbClr>
                  </a:outerShdw>
                </a:effectLst>
                <a:latin typeface="Calibri" pitchFamily="34" charset="0"/>
                <a:ea typeface="ＭＳ Ｐゴシック" charset="-128"/>
                <a:cs typeface="+mn-cs"/>
              </a:rPr>
              <a:t>valider une performance par rapport au </a:t>
            </a:r>
            <a:r>
              <a:rPr lang="fr-FR" b="1" dirty="0" err="1">
                <a:solidFill>
                  <a:srgbClr val="FFC000"/>
                </a:solidFill>
                <a:effectLst>
                  <a:outerShdw blurRad="38100" dist="38100" dir="2700000" algn="tl">
                    <a:srgbClr val="000000">
                      <a:alpha val="43137"/>
                    </a:srgbClr>
                  </a:outerShdw>
                </a:effectLst>
                <a:latin typeface="Calibri" pitchFamily="34" charset="0"/>
                <a:ea typeface="ＭＳ Ｐゴシック" charset="-128"/>
                <a:cs typeface="+mn-cs"/>
              </a:rPr>
              <a:t>CdCF</a:t>
            </a:r>
            <a:endParaRPr lang="fr-FR" b="1" dirty="0">
              <a:solidFill>
                <a:srgbClr val="FFC000"/>
              </a:solidFill>
              <a:effectLst>
                <a:outerShdw blurRad="38100" dist="38100" dir="2700000" algn="tl">
                  <a:srgbClr val="000000">
                    <a:alpha val="43137"/>
                  </a:srgbClr>
                </a:outerShdw>
              </a:effectLst>
              <a:latin typeface="Calibri" pitchFamily="34" charset="0"/>
              <a:ea typeface="ＭＳ Ｐゴシック" charset="-128"/>
              <a:cs typeface="+mn-cs"/>
            </a:endParaRPr>
          </a:p>
        </p:txBody>
      </p:sp>
      <p:grpSp>
        <p:nvGrpSpPr>
          <p:cNvPr id="7" name="Groupe 83"/>
          <p:cNvGrpSpPr>
            <a:grpSpLocks/>
          </p:cNvGrpSpPr>
          <p:nvPr/>
        </p:nvGrpSpPr>
        <p:grpSpPr bwMode="auto">
          <a:xfrm>
            <a:off x="2284460" y="2297117"/>
            <a:ext cx="5981697" cy="4160750"/>
            <a:chOff x="2058992" y="2284864"/>
            <a:chExt cx="5981697" cy="4160491"/>
          </a:xfrm>
        </p:grpSpPr>
        <p:cxnSp>
          <p:nvCxnSpPr>
            <p:cNvPr id="8" name="Connecteur droit avec flèche 7"/>
            <p:cNvCxnSpPr/>
            <p:nvPr/>
          </p:nvCxnSpPr>
          <p:spPr>
            <a:xfrm rot="5400000" flipH="1" flipV="1">
              <a:off x="1468534" y="5809767"/>
              <a:ext cx="1229626" cy="1588"/>
            </a:xfrm>
            <a:prstGeom prst="straightConnector1">
              <a:avLst/>
            </a:prstGeom>
            <a:ln w="57150">
              <a:solidFill>
                <a:srgbClr val="F8A15A"/>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2058992" y="5589244"/>
              <a:ext cx="5981697" cy="856111"/>
            </a:xfrm>
            <a:prstGeom prst="line">
              <a:avLst/>
            </a:prstGeom>
            <a:ln w="57150">
              <a:solidFill>
                <a:srgbClr val="F8A15A"/>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rot="5400000">
              <a:off x="6379506" y="3944459"/>
              <a:ext cx="3320777" cy="1588"/>
            </a:xfrm>
            <a:prstGeom prst="line">
              <a:avLst/>
            </a:prstGeom>
            <a:ln w="57150">
              <a:solidFill>
                <a:srgbClr val="F8A15A"/>
              </a:solidFill>
            </a:ln>
          </p:spPr>
          <p:style>
            <a:lnRef idx="2">
              <a:schemeClr val="accent1"/>
            </a:lnRef>
            <a:fillRef idx="0">
              <a:schemeClr val="accent1"/>
            </a:fillRef>
            <a:effectRef idx="1">
              <a:schemeClr val="accent1"/>
            </a:effectRef>
            <a:fontRef idx="minor">
              <a:schemeClr val="tx1"/>
            </a:fontRef>
          </p:style>
        </p:cxnSp>
      </p:grpSp>
      <p:sp>
        <p:nvSpPr>
          <p:cNvPr id="11" name="Ellipse 10"/>
          <p:cNvSpPr/>
          <p:nvPr/>
        </p:nvSpPr>
        <p:spPr>
          <a:xfrm>
            <a:off x="7430154" y="2670733"/>
            <a:ext cx="1634404" cy="1366832"/>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énergétique</a:t>
            </a:r>
          </a:p>
        </p:txBody>
      </p:sp>
      <p:sp>
        <p:nvSpPr>
          <p:cNvPr id="12" name="Ellipse 11"/>
          <p:cNvSpPr/>
          <p:nvPr/>
        </p:nvSpPr>
        <p:spPr>
          <a:xfrm>
            <a:off x="7445920" y="4126027"/>
            <a:ext cx="1634404" cy="1231814"/>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informationnel</a:t>
            </a:r>
          </a:p>
        </p:txBody>
      </p:sp>
      <p:sp>
        <p:nvSpPr>
          <p:cNvPr id="13" name="Ellipse 12"/>
          <p:cNvSpPr/>
          <p:nvPr/>
        </p:nvSpPr>
        <p:spPr>
          <a:xfrm>
            <a:off x="7414388" y="1249395"/>
            <a:ext cx="1634404" cy="1366832"/>
          </a:xfrm>
          <a:prstGeom prst="ellipse">
            <a:avLst/>
          </a:prstGeom>
          <a:solidFill>
            <a:schemeClr val="accent2">
              <a:lumMod val="40000"/>
              <a:lumOff val="60000"/>
            </a:schemeClr>
          </a:solidFill>
          <a:ln>
            <a:noFill/>
          </a:ln>
          <a:scene3d>
            <a:camera prst="isometricOffAxis1Right"/>
            <a:lightRig rig="balanced" dir="t">
              <a:rot lat="0" lon="0" rev="8400000"/>
            </a:lightRig>
          </a:scene3d>
          <a:sp3d prstMaterial="metal">
            <a:bevelT w="177800" h="177800"/>
          </a:sp3d>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fr-FR" sz="1400" b="1" dirty="0">
                <a:solidFill>
                  <a:schemeClr val="tx1"/>
                </a:solidFill>
                <a:effectLst>
                  <a:outerShdw blurRad="38100" dist="38100" dir="2700000" algn="tl">
                    <a:srgbClr val="000000">
                      <a:alpha val="43137"/>
                    </a:srgbClr>
                  </a:outerShdw>
                </a:effectLst>
                <a:latin typeface="Calibri" pitchFamily="34" charset="0"/>
              </a:rPr>
              <a:t>Comportement mécanique ou de la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3" descr="simul bat.jpg"/>
          <p:cNvPicPr>
            <a:picLocks noChangeAspect="1"/>
          </p:cNvPicPr>
          <p:nvPr/>
        </p:nvPicPr>
        <p:blipFill>
          <a:blip r:embed="rId2"/>
          <a:srcRect/>
          <a:stretch>
            <a:fillRect/>
          </a:stretch>
        </p:blipFill>
        <p:spPr bwMode="auto">
          <a:xfrm>
            <a:off x="1397000" y="4483100"/>
            <a:ext cx="3633788" cy="2132013"/>
          </a:xfrm>
          <a:prstGeom prst="rect">
            <a:avLst/>
          </a:prstGeom>
          <a:noFill/>
          <a:ln w="9525">
            <a:noFill/>
            <a:miter lim="800000"/>
            <a:headEnd/>
            <a:tailEnd/>
          </a:ln>
        </p:spPr>
      </p:pic>
      <p:pic>
        <p:nvPicPr>
          <p:cNvPr id="50179" name="Picture 2" descr="http://www.revit-iphone.fr/produits/revit_8/Autodesk_Revit_Building8_img_1.jpg"/>
          <p:cNvPicPr>
            <a:picLocks noChangeAspect="1" noChangeArrowheads="1"/>
          </p:cNvPicPr>
          <p:nvPr/>
        </p:nvPicPr>
        <p:blipFill>
          <a:blip r:embed="rId3"/>
          <a:srcRect/>
          <a:stretch>
            <a:fillRect/>
          </a:stretch>
        </p:blipFill>
        <p:spPr bwMode="auto">
          <a:xfrm>
            <a:off x="5345113" y="4214813"/>
            <a:ext cx="3205162" cy="2400300"/>
          </a:xfrm>
          <a:prstGeom prst="rect">
            <a:avLst/>
          </a:prstGeom>
          <a:noFill/>
          <a:ln w="9525">
            <a:noFill/>
            <a:miter lim="800000"/>
            <a:headEnd/>
            <a:tailEnd/>
          </a:ln>
        </p:spPr>
      </p:pic>
      <p:grpSp>
        <p:nvGrpSpPr>
          <p:cNvPr id="50180" name="Groupe 1"/>
          <p:cNvGrpSpPr>
            <a:grpSpLocks/>
          </p:cNvGrpSpPr>
          <p:nvPr/>
        </p:nvGrpSpPr>
        <p:grpSpPr bwMode="auto">
          <a:xfrm>
            <a:off x="-239713" y="-44450"/>
            <a:ext cx="1738313" cy="1522413"/>
            <a:chOff x="-239078" y="-44964"/>
            <a:chExt cx="1738259" cy="1522879"/>
          </a:xfrm>
        </p:grpSpPr>
        <p:sp>
          <p:nvSpPr>
            <p:cNvPr id="7" name="Ellipse 6"/>
            <p:cNvSpPr>
              <a:spLocks/>
            </p:cNvSpPr>
            <p:nvPr/>
          </p:nvSpPr>
          <p:spPr bwMode="auto">
            <a:xfrm>
              <a:off x="37583" y="-44964"/>
              <a:ext cx="872313" cy="757733"/>
            </a:xfrm>
            <a:prstGeom prst="ellipse">
              <a:avLst/>
            </a:prstGeom>
            <a:solidFill>
              <a:srgbClr val="C00000"/>
            </a:soli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8" name="Ellipse 7"/>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9" name="Ellipse 8"/>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10" name="Ellipse 9"/>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
        <p:nvSpPr>
          <p:cNvPr id="50181" name="Text Box 5"/>
          <p:cNvSpPr txBox="1">
            <a:spLocks noChangeArrowheads="1"/>
          </p:cNvSpPr>
          <p:nvPr/>
        </p:nvSpPr>
        <p:spPr bwMode="auto">
          <a:xfrm>
            <a:off x="909638" y="0"/>
            <a:ext cx="8234362"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Didactique STI2D - Enseignement de spécialité</a:t>
            </a:r>
          </a:p>
        </p:txBody>
      </p:sp>
      <p:graphicFrame>
        <p:nvGraphicFramePr>
          <p:cNvPr id="14" name="Diagramme 13"/>
          <p:cNvGraphicFramePr/>
          <p:nvPr/>
        </p:nvGraphicFramePr>
        <p:xfrm>
          <a:off x="477035" y="-1113288"/>
          <a:ext cx="7831695" cy="6534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1"/>
          <p:cNvSpPr txBox="1">
            <a:spLocks noChangeArrowheads="1"/>
          </p:cNvSpPr>
          <p:nvPr/>
        </p:nvSpPr>
        <p:spPr bwMode="auto">
          <a:xfrm>
            <a:off x="546100" y="0"/>
            <a:ext cx="8597900" cy="461963"/>
          </a:xfrm>
          <a:prstGeom prst="rect">
            <a:avLst/>
          </a:prstGeom>
          <a:noFill/>
          <a:ln w="9525">
            <a:noFill/>
            <a:miter lim="800000"/>
            <a:headEnd/>
            <a:tailEnd/>
          </a:ln>
        </p:spPr>
        <p:txBody>
          <a:bodyPr>
            <a:spAutoFit/>
          </a:bodyPr>
          <a:lstStyle/>
          <a:p>
            <a:pPr algn="ctr"/>
            <a:r>
              <a:rPr lang="fr-FR" sz="2400" b="1">
                <a:latin typeface="Calibri" pitchFamily="34" charset="0"/>
              </a:rPr>
              <a:t>Quelques informations sur AC</a:t>
            </a:r>
          </a:p>
        </p:txBody>
      </p:sp>
      <p:sp>
        <p:nvSpPr>
          <p:cNvPr id="51203" name="ZoneTexte 2"/>
          <p:cNvSpPr txBox="1">
            <a:spLocks noChangeArrowheads="1"/>
          </p:cNvSpPr>
          <p:nvPr/>
        </p:nvSpPr>
        <p:spPr bwMode="auto">
          <a:xfrm>
            <a:off x="1057275" y="712788"/>
            <a:ext cx="7778750" cy="4093428"/>
          </a:xfrm>
          <a:prstGeom prst="rect">
            <a:avLst/>
          </a:prstGeom>
          <a:noFill/>
          <a:ln w="9525">
            <a:noFill/>
            <a:miter lim="800000"/>
            <a:headEnd/>
            <a:tailEnd/>
          </a:ln>
        </p:spPr>
        <p:txBody>
          <a:bodyPr>
            <a:spAutoFit/>
          </a:bodyPr>
          <a:lstStyle/>
          <a:p>
            <a:pPr algn="just"/>
            <a:r>
              <a:rPr lang="fr-FR" sz="2000" b="1" dirty="0">
                <a:latin typeface="Calibri" pitchFamily="34" charset="0"/>
              </a:rPr>
              <a:t>Les logiciels : </a:t>
            </a:r>
            <a:r>
              <a:rPr lang="fr-FR" sz="2000" dirty="0" err="1">
                <a:latin typeface="Calibri" pitchFamily="34" charset="0"/>
              </a:rPr>
              <a:t>Autocad</a:t>
            </a:r>
            <a:r>
              <a:rPr lang="fr-FR" sz="2000" dirty="0">
                <a:latin typeface="Calibri" pitchFamily="34" charset="0"/>
              </a:rPr>
              <a:t> Revit, </a:t>
            </a:r>
            <a:r>
              <a:rPr lang="fr-FR" sz="2000" dirty="0" err="1">
                <a:latin typeface="Calibri" pitchFamily="34" charset="0"/>
              </a:rPr>
              <a:t>Sketchup</a:t>
            </a:r>
            <a:r>
              <a:rPr lang="fr-FR" sz="2000" dirty="0">
                <a:latin typeface="Calibri" pitchFamily="34" charset="0"/>
              </a:rPr>
              <a:t>, </a:t>
            </a:r>
            <a:r>
              <a:rPr lang="fr-FR" sz="2000" dirty="0" err="1">
                <a:latin typeface="Calibri" pitchFamily="34" charset="0"/>
              </a:rPr>
              <a:t>Allplan</a:t>
            </a:r>
            <a:r>
              <a:rPr lang="fr-FR" sz="2000" dirty="0">
                <a:latin typeface="Calibri" pitchFamily="34" charset="0"/>
              </a:rPr>
              <a:t>, RDM Le Mans, logiciels du CSTB et documentations (acoustique, thermique)…</a:t>
            </a:r>
          </a:p>
          <a:p>
            <a:pPr algn="just"/>
            <a:endParaRPr lang="fr-FR" sz="2000" dirty="0">
              <a:latin typeface="Calibri" pitchFamily="34" charset="0"/>
            </a:endParaRPr>
          </a:p>
          <a:p>
            <a:pPr algn="just"/>
            <a:r>
              <a:rPr lang="fr-FR" sz="2000" b="1" dirty="0">
                <a:latin typeface="Calibri" pitchFamily="34" charset="0"/>
              </a:rPr>
              <a:t>Les Matériels : </a:t>
            </a:r>
            <a:r>
              <a:rPr lang="fr-FR" sz="2000" dirty="0">
                <a:latin typeface="Calibri" pitchFamily="34" charset="0"/>
              </a:rPr>
              <a:t>caméras thermiques, banc d’essai sismique, banc d’essai des structures, </a:t>
            </a:r>
            <a:r>
              <a:rPr lang="fr-FR" sz="2000" dirty="0" smtClean="0">
                <a:latin typeface="Calibri" pitchFamily="34" charset="0"/>
              </a:rPr>
              <a:t>matériels </a:t>
            </a:r>
            <a:r>
              <a:rPr lang="fr-FR" sz="2000" dirty="0">
                <a:latin typeface="Calibri" pitchFamily="34" charset="0"/>
              </a:rPr>
              <a:t>de topographie basiques (niveau et théodolite).</a:t>
            </a:r>
          </a:p>
          <a:p>
            <a:pPr algn="just"/>
            <a:r>
              <a:rPr lang="fr-FR" sz="2000" dirty="0">
                <a:latin typeface="Calibri" pitchFamily="34" charset="0"/>
              </a:rPr>
              <a:t> </a:t>
            </a:r>
          </a:p>
          <a:p>
            <a:pPr algn="just"/>
            <a:r>
              <a:rPr lang="fr-FR" sz="2000" b="1" dirty="0">
                <a:latin typeface="Calibri" pitchFamily="34" charset="0"/>
              </a:rPr>
              <a:t>Les systèmes abordés : </a:t>
            </a:r>
            <a:r>
              <a:rPr lang="fr-FR" sz="2000" dirty="0">
                <a:latin typeface="Calibri" pitchFamily="34" charset="0"/>
              </a:rPr>
              <a:t>ceux abordés en ET </a:t>
            </a:r>
            <a:r>
              <a:rPr lang="fr-FR" sz="2000" dirty="0" smtClean="0">
                <a:latin typeface="Calibri" pitchFamily="34" charset="0"/>
              </a:rPr>
              <a:t>(Barrage hydro électrique, éolienne, etc. …) </a:t>
            </a:r>
            <a:r>
              <a:rPr lang="fr-FR" sz="2000" dirty="0">
                <a:latin typeface="Calibri" pitchFamily="34" charset="0"/>
              </a:rPr>
              <a:t>seront </a:t>
            </a:r>
            <a:r>
              <a:rPr lang="fr-FR" sz="2000" dirty="0" smtClean="0">
                <a:latin typeface="Calibri" pitchFamily="34" charset="0"/>
              </a:rPr>
              <a:t>ré-abordés </a:t>
            </a:r>
            <a:r>
              <a:rPr lang="fr-FR" sz="2000" dirty="0">
                <a:latin typeface="Calibri" pitchFamily="34" charset="0"/>
              </a:rPr>
              <a:t>en AC sur les points : analyse des architectures et intégration sur site, structures (choix des matériaux et calculs des éléments qui la </a:t>
            </a:r>
            <a:r>
              <a:rPr lang="fr-FR" sz="2000" dirty="0" smtClean="0">
                <a:latin typeface="Calibri" pitchFamily="34" charset="0"/>
              </a:rPr>
              <a:t>constituent), </a:t>
            </a:r>
            <a:r>
              <a:rPr lang="fr-FR" sz="2000" dirty="0">
                <a:latin typeface="Calibri" pitchFamily="34" charset="0"/>
              </a:rPr>
              <a:t>choix de solutions </a:t>
            </a:r>
            <a:r>
              <a:rPr lang="fr-FR" sz="2000" dirty="0" smtClean="0">
                <a:latin typeface="Calibri" pitchFamily="34" charset="0"/>
              </a:rPr>
              <a:t>technologiques, planification </a:t>
            </a:r>
            <a:r>
              <a:rPr lang="fr-FR" sz="2000" dirty="0">
                <a:latin typeface="Calibri" pitchFamily="34" charset="0"/>
              </a:rPr>
              <a:t>des travaux et vie du produit (recyclage des matériaux…).</a:t>
            </a:r>
          </a:p>
          <a:p>
            <a:pPr algn="just"/>
            <a:endParaRPr lang="fr-FR" sz="2000" dirty="0">
              <a:latin typeface="Calibri" pitchFamily="34" charset="0"/>
            </a:endParaRPr>
          </a:p>
        </p:txBody>
      </p:sp>
      <p:pic>
        <p:nvPicPr>
          <p:cNvPr id="51204" name="Image 3" descr="simul bat.jpg"/>
          <p:cNvPicPr>
            <a:picLocks noChangeAspect="1"/>
          </p:cNvPicPr>
          <p:nvPr/>
        </p:nvPicPr>
        <p:blipFill>
          <a:blip r:embed="rId2"/>
          <a:srcRect/>
          <a:stretch>
            <a:fillRect/>
          </a:stretch>
        </p:blipFill>
        <p:spPr bwMode="auto">
          <a:xfrm>
            <a:off x="1397000" y="4483100"/>
            <a:ext cx="3633788" cy="2132013"/>
          </a:xfrm>
          <a:prstGeom prst="rect">
            <a:avLst/>
          </a:prstGeom>
          <a:noFill/>
          <a:ln w="9525">
            <a:noFill/>
            <a:miter lim="800000"/>
            <a:headEnd/>
            <a:tailEnd/>
          </a:ln>
        </p:spPr>
      </p:pic>
      <p:pic>
        <p:nvPicPr>
          <p:cNvPr id="51205" name="Picture 2" descr="http://www.revit-iphone.fr/produits/revit_8/Autodesk_Revit_Building8_img_1.jpg"/>
          <p:cNvPicPr>
            <a:picLocks noChangeAspect="1" noChangeArrowheads="1"/>
          </p:cNvPicPr>
          <p:nvPr/>
        </p:nvPicPr>
        <p:blipFill>
          <a:blip r:embed="rId3"/>
          <a:srcRect/>
          <a:stretch>
            <a:fillRect/>
          </a:stretch>
        </p:blipFill>
        <p:spPr bwMode="auto">
          <a:xfrm>
            <a:off x="5345113" y="4214813"/>
            <a:ext cx="3205162" cy="2400300"/>
          </a:xfrm>
          <a:prstGeom prst="rect">
            <a:avLst/>
          </a:prstGeom>
          <a:noFill/>
          <a:ln w="9525">
            <a:noFill/>
            <a:miter lim="800000"/>
            <a:headEnd/>
            <a:tailEnd/>
          </a:ln>
        </p:spPr>
      </p:pic>
      <p:grpSp>
        <p:nvGrpSpPr>
          <p:cNvPr id="51206" name="Groupe 1"/>
          <p:cNvGrpSpPr>
            <a:grpSpLocks/>
          </p:cNvGrpSpPr>
          <p:nvPr/>
        </p:nvGrpSpPr>
        <p:grpSpPr bwMode="auto">
          <a:xfrm>
            <a:off x="-239713" y="-44450"/>
            <a:ext cx="1738313" cy="1522413"/>
            <a:chOff x="-239078" y="-44964"/>
            <a:chExt cx="1738259" cy="1522879"/>
          </a:xfrm>
        </p:grpSpPr>
        <p:sp>
          <p:nvSpPr>
            <p:cNvPr id="7" name="Ellipse 6"/>
            <p:cNvSpPr>
              <a:spLocks/>
            </p:cNvSpPr>
            <p:nvPr/>
          </p:nvSpPr>
          <p:spPr bwMode="auto">
            <a:xfrm>
              <a:off x="37583" y="-44964"/>
              <a:ext cx="872313" cy="757733"/>
            </a:xfrm>
            <a:prstGeom prst="ellipse">
              <a:avLst/>
            </a:prstGeom>
            <a:solidFill>
              <a:srgbClr val="C00000"/>
            </a:soli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AC</a:t>
              </a:r>
            </a:p>
          </p:txBody>
        </p:sp>
        <p:sp>
          <p:nvSpPr>
            <p:cNvPr id="8" name="Ellipse 7"/>
            <p:cNvSpPr>
              <a:spLocks/>
            </p:cNvSpPr>
            <p:nvPr/>
          </p:nvSpPr>
          <p:spPr bwMode="auto">
            <a:xfrm>
              <a:off x="-239078" y="639644"/>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EE</a:t>
              </a:r>
            </a:p>
          </p:txBody>
        </p:sp>
        <p:sp>
          <p:nvSpPr>
            <p:cNvPr id="9" name="Ellipse 8"/>
            <p:cNvSpPr>
              <a:spLocks/>
            </p:cNvSpPr>
            <p:nvPr/>
          </p:nvSpPr>
          <p:spPr bwMode="auto">
            <a:xfrm>
              <a:off x="331975" y="720182"/>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ITEC</a:t>
              </a:r>
            </a:p>
          </p:txBody>
        </p:sp>
        <p:sp>
          <p:nvSpPr>
            <p:cNvPr id="10" name="Ellipse 9"/>
            <p:cNvSpPr>
              <a:spLocks/>
            </p:cNvSpPr>
            <p:nvPr/>
          </p:nvSpPr>
          <p:spPr bwMode="auto">
            <a:xfrm>
              <a:off x="626868" y="0"/>
              <a:ext cx="872313" cy="757733"/>
            </a:xfrm>
            <a:prstGeom prst="ellipse">
              <a:avLst/>
            </a:prstGeom>
            <a:gradFill flip="none" rotWithShape="1">
              <a:gsLst>
                <a:gs pos="0">
                  <a:schemeClr val="accent6">
                    <a:tint val="100000"/>
                    <a:shade val="100000"/>
                    <a:satMod val="130000"/>
                  </a:schemeClr>
                </a:gs>
                <a:gs pos="44000">
                  <a:schemeClr val="accent1">
                    <a:lumMod val="60000"/>
                    <a:lumOff val="40000"/>
                  </a:schemeClr>
                </a:gs>
                <a:gs pos="80000">
                  <a:schemeClr val="accent3">
                    <a:lumMod val="60000"/>
                    <a:lumOff val="40000"/>
                  </a:schemeClr>
                </a:gs>
              </a:gsLst>
              <a:path path="shape">
                <a:fillToRect l="50000" t="50000" r="50000" b="50000"/>
              </a:path>
              <a:tileRect/>
            </a:gradFill>
            <a:scene3d>
              <a:camera prst="isometricRightUp"/>
              <a:lightRig rig="threePt" dir="t">
                <a:rot lat="0" lon="0" rev="1200000"/>
              </a:lightRig>
            </a:scene3d>
            <a:sp3d>
              <a:bevelT w="190500" h="190500"/>
            </a:sp3d>
          </p:spPr>
          <p:style>
            <a:lnRef idx="0">
              <a:schemeClr val="accent6"/>
            </a:lnRef>
            <a:fillRef idx="3">
              <a:schemeClr val="accent6"/>
            </a:fillRef>
            <a:effectRef idx="3">
              <a:schemeClr val="accent6"/>
            </a:effectRef>
            <a:fontRef idx="minor">
              <a:schemeClr val="lt1"/>
            </a:fontRef>
          </p:style>
          <p:txBody>
            <a:bodyPr lIns="0" tIns="0" rIns="0" bIns="0" anchor="ctr"/>
            <a:lstStyle/>
            <a:p>
              <a:pPr algn="ctr" fontAlgn="auto">
                <a:spcBef>
                  <a:spcPts val="0"/>
                </a:spcBef>
                <a:spcAft>
                  <a:spcPts val="0"/>
                </a:spcAft>
                <a:defRPr/>
              </a:pPr>
              <a:r>
                <a:rPr lang="fr-FR" sz="2000" b="1" dirty="0">
                  <a:solidFill>
                    <a:schemeClr val="tx1"/>
                  </a:solidFill>
                  <a:latin typeface="Calibri" pitchFamily="34" charset="0"/>
                </a:rPr>
                <a:t>SIN</a:t>
              </a:r>
            </a:p>
          </p:txBody>
        </p:sp>
      </p:gr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2"/>
          <p:cNvSpPr txBox="1">
            <a:spLocks noChangeArrowheads="1"/>
          </p:cNvSpPr>
          <p:nvPr/>
        </p:nvSpPr>
        <p:spPr bwMode="auto">
          <a:xfrm>
            <a:off x="1143000" y="3503613"/>
            <a:ext cx="5526088" cy="523875"/>
          </a:xfrm>
          <a:prstGeom prst="rect">
            <a:avLst/>
          </a:prstGeom>
          <a:noFill/>
          <a:ln w="9525">
            <a:noFill/>
            <a:miter lim="800000"/>
            <a:headEnd/>
            <a:tailEnd/>
          </a:ln>
        </p:spPr>
        <p:txBody>
          <a:bodyPr wrap="none">
            <a:spAutoFit/>
          </a:bodyPr>
          <a:lstStyle/>
          <a:p>
            <a:r>
              <a:rPr lang="fr-FR" sz="2800" i="1">
                <a:solidFill>
                  <a:srgbClr val="C00000"/>
                </a:solidFill>
                <a:latin typeface="Calibri" pitchFamily="34" charset="0"/>
              </a:rPr>
              <a:t>Réforme de la voie technologique STI</a:t>
            </a:r>
          </a:p>
        </p:txBody>
      </p:sp>
      <p:cxnSp>
        <p:nvCxnSpPr>
          <p:cNvPr id="6" name="Connecteur droit 5"/>
          <p:cNvCxnSpPr/>
          <p:nvPr/>
        </p:nvCxnSpPr>
        <p:spPr>
          <a:xfrm>
            <a:off x="1143000" y="4114800"/>
            <a:ext cx="7351713" cy="1588"/>
          </a:xfrm>
          <a:prstGeom prst="line">
            <a:avLst/>
          </a:prstGeom>
          <a:ln>
            <a:solidFill>
              <a:srgbClr val="C00000"/>
            </a:solidFill>
          </a:ln>
          <a:effectLst/>
        </p:spPr>
        <p:style>
          <a:lnRef idx="2">
            <a:schemeClr val="accent2"/>
          </a:lnRef>
          <a:fillRef idx="0">
            <a:schemeClr val="accent2"/>
          </a:fillRef>
          <a:effectRef idx="1">
            <a:schemeClr val="accent2"/>
          </a:effectRef>
          <a:fontRef idx="minor">
            <a:schemeClr val="tx1"/>
          </a:fontRef>
        </p:style>
      </p:cxnSp>
      <p:sp>
        <p:nvSpPr>
          <p:cNvPr id="52228" name="ZoneTexte 3"/>
          <p:cNvSpPr txBox="1">
            <a:spLocks noChangeArrowheads="1"/>
          </p:cNvSpPr>
          <p:nvPr/>
        </p:nvSpPr>
        <p:spPr bwMode="auto">
          <a:xfrm>
            <a:off x="5819775" y="6550025"/>
            <a:ext cx="3324225" cy="307975"/>
          </a:xfrm>
          <a:prstGeom prst="rect">
            <a:avLst/>
          </a:prstGeom>
          <a:noFill/>
          <a:ln w="9525">
            <a:noFill/>
            <a:miter lim="800000"/>
            <a:headEnd/>
            <a:tailEnd/>
          </a:ln>
        </p:spPr>
        <p:txBody>
          <a:bodyPr wrap="none">
            <a:spAutoFit/>
          </a:bodyPr>
          <a:lstStyle/>
          <a:p>
            <a:r>
              <a:rPr lang="fr-FR" sz="1400"/>
              <a:t>Stratégies pédagogiques – janvier 2011</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4" descr="http://www.ecs-solaire-40.com/img/photos/zoom/chauffage/shema%20solaire%20thermique.jpg"/>
          <p:cNvPicPr>
            <a:picLocks noChangeAspect="1" noChangeArrowheads="1"/>
          </p:cNvPicPr>
          <p:nvPr/>
        </p:nvPicPr>
        <p:blipFill>
          <a:blip r:embed="rId2"/>
          <a:srcRect t="42622"/>
          <a:stretch>
            <a:fillRect/>
          </a:stretch>
        </p:blipFill>
        <p:spPr bwMode="auto">
          <a:xfrm>
            <a:off x="3289300" y="2368550"/>
            <a:ext cx="5670550" cy="3225800"/>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774700" y="2338388"/>
            <a:ext cx="2344738" cy="3067050"/>
          </a:xfrm>
          <a:prstGeom prst="rect">
            <a:avLst/>
          </a:prstGeom>
          <a:noFill/>
          <a:ln w="9525">
            <a:noFill/>
            <a:miter lim="800000"/>
            <a:headEnd/>
            <a:tailEnd/>
          </a:ln>
        </p:spPr>
      </p:pic>
      <p:sp>
        <p:nvSpPr>
          <p:cNvPr id="18436" name="ZoneTexte 6"/>
          <p:cNvSpPr txBox="1">
            <a:spLocks noChangeArrowheads="1"/>
          </p:cNvSpPr>
          <p:nvPr/>
        </p:nvSpPr>
        <p:spPr bwMode="auto">
          <a:xfrm>
            <a:off x="2968625" y="5865813"/>
            <a:ext cx="3155950" cy="338137"/>
          </a:xfrm>
          <a:prstGeom prst="rect">
            <a:avLst/>
          </a:prstGeom>
          <a:noFill/>
          <a:ln w="9525">
            <a:noFill/>
            <a:miter lim="800000"/>
            <a:headEnd/>
            <a:tailEnd/>
          </a:ln>
        </p:spPr>
        <p:txBody>
          <a:bodyPr>
            <a:spAutoFit/>
          </a:bodyPr>
          <a:lstStyle/>
          <a:p>
            <a:pPr algn="ctr"/>
            <a:r>
              <a:rPr lang="fr-FR" sz="1600"/>
              <a:t>Le chauffe-eau solaire</a:t>
            </a:r>
          </a:p>
        </p:txBody>
      </p:sp>
      <p:sp>
        <p:nvSpPr>
          <p:cNvPr id="18437" name="Text Box 5"/>
          <p:cNvSpPr txBox="1">
            <a:spLocks noChangeArrowheads="1"/>
          </p:cNvSpPr>
          <p:nvPr/>
        </p:nvSpPr>
        <p:spPr bwMode="auto">
          <a:xfrm>
            <a:off x="577850" y="0"/>
            <a:ext cx="8556625" cy="1384300"/>
          </a:xfrm>
          <a:prstGeom prst="rect">
            <a:avLst/>
          </a:prstGeom>
          <a:solidFill>
            <a:srgbClr val="000000">
              <a:alpha val="0"/>
            </a:srgbClr>
          </a:solidFill>
          <a:ln w="9525">
            <a:noFill/>
            <a:miter lim="800000"/>
            <a:headEnd/>
            <a:tailEnd/>
          </a:ln>
        </p:spPr>
        <p:txBody>
          <a:bodyPr>
            <a:spAutoFit/>
          </a:bodyPr>
          <a:lstStyle/>
          <a:p>
            <a:pPr algn="ctr"/>
            <a:r>
              <a:rPr lang="fr-FR" sz="2800" b="1">
                <a:solidFill>
                  <a:srgbClr val="002060"/>
                </a:solidFill>
                <a:latin typeface="Calibri" pitchFamily="34" charset="0"/>
              </a:rPr>
              <a:t>La conception simultanée et pluritechnologique « M.E.I.» </a:t>
            </a:r>
          </a:p>
          <a:p>
            <a:pPr algn="ctr"/>
            <a:r>
              <a:rPr lang="fr-FR" sz="2800" b="1">
                <a:solidFill>
                  <a:srgbClr val="002060"/>
                </a:solidFill>
                <a:latin typeface="Calibri" pitchFamily="34" charset="0"/>
              </a:rPr>
              <a:t>des produits et ouvrages (systèmes techniques)</a:t>
            </a:r>
          </a:p>
        </p:txBody>
      </p:sp>
      <p:sp>
        <p:nvSpPr>
          <p:cNvPr id="18438" name="Rectangle 14"/>
          <p:cNvSpPr>
            <a:spLocks noChangeArrowheads="1"/>
          </p:cNvSpPr>
          <p:nvPr/>
        </p:nvSpPr>
        <p:spPr bwMode="auto">
          <a:xfrm flipH="1">
            <a:off x="6896100" y="1384300"/>
            <a:ext cx="2063750" cy="401638"/>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cs typeface="Arial" pitchFamily="34" charset="0"/>
              </a:rPr>
              <a:t>É</a:t>
            </a:r>
            <a:r>
              <a:rPr lang="fr-FR" sz="2400" b="1">
                <a:solidFill>
                  <a:srgbClr val="FF0000"/>
                </a:solidFill>
                <a:latin typeface="Calibri" pitchFamily="34" charset="0"/>
              </a:rPr>
              <a:t>nergie</a:t>
            </a:r>
          </a:p>
        </p:txBody>
      </p:sp>
      <p:sp>
        <p:nvSpPr>
          <p:cNvPr id="18439" name="Line 17"/>
          <p:cNvSpPr>
            <a:spLocks noChangeShapeType="1"/>
          </p:cNvSpPr>
          <p:nvPr/>
        </p:nvSpPr>
        <p:spPr bwMode="auto">
          <a:xfrm flipH="1" flipV="1">
            <a:off x="2492375" y="5006975"/>
            <a:ext cx="200025" cy="412750"/>
          </a:xfrm>
          <a:prstGeom prst="line">
            <a:avLst/>
          </a:prstGeom>
          <a:noFill/>
          <a:ln w="38100">
            <a:solidFill>
              <a:srgbClr val="FF0000"/>
            </a:solidFill>
            <a:round/>
            <a:headEnd/>
            <a:tailEnd type="triangle" w="lg" len="lg"/>
          </a:ln>
        </p:spPr>
        <p:txBody>
          <a:bodyPr/>
          <a:lstStyle/>
          <a:p>
            <a:endParaRPr lang="fr-FR"/>
          </a:p>
        </p:txBody>
      </p:sp>
      <p:sp>
        <p:nvSpPr>
          <p:cNvPr id="18440" name="Line 31"/>
          <p:cNvSpPr>
            <a:spLocks noChangeShapeType="1"/>
          </p:cNvSpPr>
          <p:nvPr/>
        </p:nvSpPr>
        <p:spPr bwMode="auto">
          <a:xfrm>
            <a:off x="5197475" y="2368550"/>
            <a:ext cx="1104900" cy="650875"/>
          </a:xfrm>
          <a:prstGeom prst="line">
            <a:avLst/>
          </a:prstGeom>
          <a:noFill/>
          <a:ln w="38100">
            <a:solidFill>
              <a:srgbClr val="FF0000"/>
            </a:solidFill>
            <a:round/>
            <a:headEnd/>
            <a:tailEnd type="triangle" w="lg" len="lg"/>
          </a:ln>
        </p:spPr>
        <p:txBody>
          <a:bodyPr/>
          <a:lstStyle/>
          <a:p>
            <a:endParaRPr lang="fr-FR"/>
          </a:p>
        </p:txBody>
      </p:sp>
      <p:sp>
        <p:nvSpPr>
          <p:cNvPr id="18441" name="Line 13"/>
          <p:cNvSpPr>
            <a:spLocks noChangeShapeType="1"/>
          </p:cNvSpPr>
          <p:nvPr/>
        </p:nvSpPr>
        <p:spPr bwMode="auto">
          <a:xfrm flipH="1">
            <a:off x="7386638" y="1785938"/>
            <a:ext cx="433387" cy="879475"/>
          </a:xfrm>
          <a:prstGeom prst="line">
            <a:avLst/>
          </a:prstGeom>
          <a:noFill/>
          <a:ln w="38100">
            <a:solidFill>
              <a:srgbClr val="FF0000"/>
            </a:solidFill>
            <a:round/>
            <a:headEnd/>
            <a:tailEnd type="triangle" w="lg" len="lg"/>
          </a:ln>
        </p:spPr>
        <p:txBody>
          <a:bodyPr/>
          <a:lstStyle/>
          <a:p>
            <a:endParaRPr lang="fr-FR"/>
          </a:p>
        </p:txBody>
      </p:sp>
      <p:sp>
        <p:nvSpPr>
          <p:cNvPr id="18442" name="Line 13"/>
          <p:cNvSpPr>
            <a:spLocks noChangeShapeType="1"/>
          </p:cNvSpPr>
          <p:nvPr/>
        </p:nvSpPr>
        <p:spPr bwMode="auto">
          <a:xfrm flipV="1">
            <a:off x="6642100" y="4632325"/>
            <a:ext cx="254000" cy="1233488"/>
          </a:xfrm>
          <a:prstGeom prst="line">
            <a:avLst/>
          </a:prstGeom>
          <a:noFill/>
          <a:ln w="38100">
            <a:solidFill>
              <a:srgbClr val="FF0000"/>
            </a:solidFill>
            <a:round/>
            <a:headEnd/>
            <a:tailEnd type="triangle" w="lg" len="lg"/>
          </a:ln>
        </p:spPr>
        <p:txBody>
          <a:bodyPr/>
          <a:lstStyle/>
          <a:p>
            <a:endParaRPr lang="fr-FR"/>
          </a:p>
        </p:txBody>
      </p:sp>
      <p:sp>
        <p:nvSpPr>
          <p:cNvPr id="18443" name="Rectangle 18"/>
          <p:cNvSpPr>
            <a:spLocks noChangeArrowheads="1"/>
          </p:cNvSpPr>
          <p:nvPr/>
        </p:nvSpPr>
        <p:spPr bwMode="auto">
          <a:xfrm>
            <a:off x="3935413" y="1936750"/>
            <a:ext cx="2063750" cy="401638"/>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Matière</a:t>
            </a:r>
          </a:p>
        </p:txBody>
      </p:sp>
      <p:sp>
        <p:nvSpPr>
          <p:cNvPr id="18444" name="Line 26"/>
          <p:cNvSpPr>
            <a:spLocks noChangeShapeType="1"/>
          </p:cNvSpPr>
          <p:nvPr/>
        </p:nvSpPr>
        <p:spPr bwMode="auto">
          <a:xfrm>
            <a:off x="5197475" y="2338388"/>
            <a:ext cx="265113" cy="1716087"/>
          </a:xfrm>
          <a:prstGeom prst="line">
            <a:avLst/>
          </a:prstGeom>
          <a:noFill/>
          <a:ln w="38100">
            <a:solidFill>
              <a:srgbClr val="FF0000"/>
            </a:solidFill>
            <a:round/>
            <a:headEnd/>
            <a:tailEnd type="triangle" w="lg" len="lg"/>
          </a:ln>
        </p:spPr>
        <p:txBody>
          <a:bodyPr/>
          <a:lstStyle/>
          <a:p>
            <a:endParaRPr lang="fr-FR"/>
          </a:p>
        </p:txBody>
      </p:sp>
      <p:sp>
        <p:nvSpPr>
          <p:cNvPr id="18445" name="Rectangle 27"/>
          <p:cNvSpPr>
            <a:spLocks noChangeArrowheads="1"/>
          </p:cNvSpPr>
          <p:nvPr/>
        </p:nvSpPr>
        <p:spPr bwMode="auto">
          <a:xfrm>
            <a:off x="5756275" y="5957888"/>
            <a:ext cx="2063750" cy="401637"/>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Information</a:t>
            </a:r>
          </a:p>
        </p:txBody>
      </p:sp>
      <p:sp>
        <p:nvSpPr>
          <p:cNvPr id="18446" name="Line 13"/>
          <p:cNvSpPr>
            <a:spLocks noChangeShapeType="1"/>
          </p:cNvSpPr>
          <p:nvPr/>
        </p:nvSpPr>
        <p:spPr bwMode="auto">
          <a:xfrm flipH="1">
            <a:off x="7964488" y="1785938"/>
            <a:ext cx="0" cy="2846387"/>
          </a:xfrm>
          <a:prstGeom prst="line">
            <a:avLst/>
          </a:prstGeom>
          <a:noFill/>
          <a:ln w="38100">
            <a:solidFill>
              <a:srgbClr val="FF0000"/>
            </a:solidFill>
            <a:round/>
            <a:headEnd/>
            <a:tailEnd type="triangle" w="lg" len="lg"/>
          </a:ln>
        </p:spPr>
        <p:txBody>
          <a:bodyPr/>
          <a:lstStyle/>
          <a:p>
            <a:endParaRPr lang="fr-FR"/>
          </a:p>
        </p:txBody>
      </p:sp>
      <p:sp>
        <p:nvSpPr>
          <p:cNvPr id="18447" name="Rectangle 27"/>
          <p:cNvSpPr>
            <a:spLocks noChangeArrowheads="1"/>
          </p:cNvSpPr>
          <p:nvPr/>
        </p:nvSpPr>
        <p:spPr bwMode="auto">
          <a:xfrm>
            <a:off x="1660525" y="5464175"/>
            <a:ext cx="2063750" cy="401638"/>
          </a:xfrm>
          <a:prstGeom prst="rect">
            <a:avLst/>
          </a:prstGeom>
          <a:solidFill>
            <a:schemeClr val="bg1"/>
          </a:solidFill>
          <a:ln w="9525">
            <a:noFill/>
            <a:miter lim="800000"/>
            <a:headEnd/>
            <a:tailEnd/>
          </a:ln>
        </p:spPr>
        <p:txBody>
          <a:bodyPr wrap="none" anchor="ctr"/>
          <a:lstStyle/>
          <a:p>
            <a:pPr algn="ctr"/>
            <a:r>
              <a:rPr lang="fr-FR" sz="2400" b="1">
                <a:solidFill>
                  <a:srgbClr val="FF0000"/>
                </a:solidFill>
                <a:latin typeface="Calibri" pitchFamily="34" charset="0"/>
              </a:rPr>
              <a:t>Information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500" fill="hold"/>
                                        <p:tgtEl>
                                          <p:spTgt spid="18434"/>
                                        </p:tgtEl>
                                        <p:attrNameLst>
                                          <p:attrName>ppt_w</p:attrName>
                                        </p:attrNameLst>
                                      </p:cBhvr>
                                      <p:tavLst>
                                        <p:tav tm="0">
                                          <p:val>
                                            <p:fltVal val="0"/>
                                          </p:val>
                                        </p:tav>
                                        <p:tav tm="100000">
                                          <p:val>
                                            <p:strVal val="#ppt_w"/>
                                          </p:val>
                                        </p:tav>
                                      </p:tavLst>
                                    </p:anim>
                                    <p:anim calcmode="lin" valueType="num">
                                      <p:cBhvr>
                                        <p:cTn id="12" dur="500" fill="hold"/>
                                        <p:tgtEl>
                                          <p:spTgt spid="1843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8436"/>
                                        </p:tgtEl>
                                        <p:attrNameLst>
                                          <p:attrName>style.visibility</p:attrName>
                                        </p:attrNameLst>
                                      </p:cBhvr>
                                      <p:to>
                                        <p:strVal val="visible"/>
                                      </p:to>
                                    </p:set>
                                    <p:anim calcmode="lin" valueType="num">
                                      <p:cBhvr>
                                        <p:cTn id="15" dur="500" fill="hold"/>
                                        <p:tgtEl>
                                          <p:spTgt spid="18436"/>
                                        </p:tgtEl>
                                        <p:attrNameLst>
                                          <p:attrName>ppt_w</p:attrName>
                                        </p:attrNameLst>
                                      </p:cBhvr>
                                      <p:tavLst>
                                        <p:tav tm="0">
                                          <p:val>
                                            <p:fltVal val="0"/>
                                          </p:val>
                                        </p:tav>
                                        <p:tav tm="100000">
                                          <p:val>
                                            <p:strVal val="#ppt_w"/>
                                          </p:val>
                                        </p:tav>
                                      </p:tavLst>
                                    </p:anim>
                                    <p:anim calcmode="lin" valueType="num">
                                      <p:cBhvr>
                                        <p:cTn id="16" dur="500" fill="hold"/>
                                        <p:tgtEl>
                                          <p:spTgt spid="1843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animBg="1"/>
      <p:bldP spid="18439" grpId="0" animBg="1"/>
      <p:bldP spid="18440" grpId="0" animBg="1"/>
      <p:bldP spid="18441" grpId="0" animBg="1"/>
      <p:bldP spid="18442" grpId="0" animBg="1"/>
      <p:bldP spid="18443" grpId="0" animBg="1"/>
      <p:bldP spid="18444" grpId="0" animBg="1"/>
      <p:bldP spid="18445" grpId="0" animBg="1"/>
      <p:bldP spid="18446" grpId="0" animBg="1"/>
      <p:bldP spid="184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563563" y="0"/>
            <a:ext cx="8580437" cy="954088"/>
          </a:xfrm>
          <a:prstGeom prst="rect">
            <a:avLst/>
          </a:prstGeom>
          <a:solidFill>
            <a:srgbClr val="000000">
              <a:alpha val="0"/>
            </a:srgbClr>
          </a:solidFill>
          <a:ln w="9525">
            <a:noFill/>
            <a:miter lim="800000"/>
            <a:headEnd/>
            <a:tailEnd/>
          </a:ln>
        </p:spPr>
        <p:txBody>
          <a:bodyPr>
            <a:spAutoFit/>
          </a:bodyPr>
          <a:lstStyle/>
          <a:p>
            <a:pPr algn="ctr"/>
            <a:r>
              <a:rPr lang="fr-FR" sz="2800" b="1">
                <a:solidFill>
                  <a:srgbClr val="002060"/>
                </a:solidFill>
                <a:latin typeface="Calibri" pitchFamily="34" charset="0"/>
              </a:rPr>
              <a:t>Une conception des produits et ouvrages qui prend en compte pleinement le cycle de vie</a:t>
            </a:r>
          </a:p>
        </p:txBody>
      </p:sp>
      <p:pic>
        <p:nvPicPr>
          <p:cNvPr id="19459" name="Picture 5"/>
          <p:cNvPicPr>
            <a:picLocks noChangeAspect="1" noChangeArrowheads="1"/>
          </p:cNvPicPr>
          <p:nvPr/>
        </p:nvPicPr>
        <p:blipFill>
          <a:blip r:embed="rId2"/>
          <a:srcRect/>
          <a:stretch>
            <a:fillRect/>
          </a:stretch>
        </p:blipFill>
        <p:spPr bwMode="auto">
          <a:xfrm>
            <a:off x="563563" y="1665288"/>
            <a:ext cx="6391275" cy="4492625"/>
          </a:xfrm>
          <a:prstGeom prst="rect">
            <a:avLst/>
          </a:prstGeom>
          <a:solidFill>
            <a:srgbClr val="C00000"/>
          </a:solidFill>
          <a:ln w="9525">
            <a:noFill/>
            <a:miter lim="800000"/>
            <a:headEnd/>
            <a:tailEnd/>
          </a:ln>
        </p:spPr>
      </p:pic>
      <p:sp>
        <p:nvSpPr>
          <p:cNvPr id="19460" name="ZoneTexte 5"/>
          <p:cNvSpPr txBox="1">
            <a:spLocks noChangeArrowheads="1"/>
          </p:cNvSpPr>
          <p:nvPr/>
        </p:nvSpPr>
        <p:spPr bwMode="auto">
          <a:xfrm>
            <a:off x="6756400" y="2149475"/>
            <a:ext cx="2235200" cy="3170238"/>
          </a:xfrm>
          <a:prstGeom prst="rect">
            <a:avLst/>
          </a:prstGeom>
          <a:noFill/>
          <a:ln w="9525">
            <a:noFill/>
            <a:miter lim="800000"/>
            <a:headEnd/>
            <a:tailEnd/>
          </a:ln>
        </p:spPr>
        <p:txBody>
          <a:bodyPr>
            <a:spAutoFit/>
          </a:bodyPr>
          <a:lstStyle/>
          <a:p>
            <a:pPr algn="ctr"/>
            <a:r>
              <a:rPr lang="fr-FR" sz="2000">
                <a:latin typeface="Calibri" pitchFamily="34" charset="0"/>
              </a:rPr>
              <a:t>L'</a:t>
            </a:r>
            <a:r>
              <a:rPr lang="fr-FR" sz="2000" b="1">
                <a:latin typeface="Calibri" pitchFamily="34" charset="0"/>
              </a:rPr>
              <a:t>écoconception</a:t>
            </a:r>
            <a:r>
              <a:rPr lang="fr-FR" sz="2000">
                <a:latin typeface="Calibri" pitchFamily="34" charset="0"/>
              </a:rPr>
              <a:t> est la prise en compte et la réduction, dès la conception ou lors d'une re-conception de produits, de l'impact sur l'environnement.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up)">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ppt_x"/>
                                          </p:val>
                                        </p:tav>
                                        <p:tav tm="100000">
                                          <p:val>
                                            <p:strVal val="#ppt_x"/>
                                          </p:val>
                                        </p:tav>
                                      </p:tavLst>
                                    </p:anim>
                                    <p:anim calcmode="lin" valueType="num">
                                      <p:cBhvr additive="base">
                                        <p:cTn id="13"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0"/>
            <a:ext cx="9144000" cy="1384300"/>
          </a:xfrm>
          <a:prstGeom prst="rect">
            <a:avLst/>
          </a:prstGeom>
          <a:solidFill>
            <a:srgbClr val="000000">
              <a:alpha val="0"/>
            </a:srgbClr>
          </a:solidFill>
          <a:ln w="9525">
            <a:noFill/>
            <a:miter lim="800000"/>
            <a:headEnd/>
            <a:tailEnd/>
          </a:ln>
        </p:spPr>
        <p:txBody>
          <a:bodyPr>
            <a:spAutoFit/>
          </a:bodyPr>
          <a:lstStyle/>
          <a:p>
            <a:pPr algn="ctr"/>
            <a:r>
              <a:rPr lang="fr-FR" sz="2800" b="1">
                <a:solidFill>
                  <a:srgbClr val="002060"/>
                </a:solidFill>
                <a:latin typeface="Calibri" pitchFamily="34" charset="0"/>
              </a:rPr>
              <a:t>Une conception des systèmes qui prend en compte</a:t>
            </a:r>
            <a:br>
              <a:rPr lang="fr-FR" sz="2800" b="1">
                <a:solidFill>
                  <a:srgbClr val="002060"/>
                </a:solidFill>
                <a:latin typeface="Calibri" pitchFamily="34" charset="0"/>
              </a:rPr>
            </a:br>
            <a:r>
              <a:rPr lang="fr-FR" sz="2800" b="1">
                <a:solidFill>
                  <a:srgbClr val="002060"/>
                </a:solidFill>
                <a:latin typeface="Calibri" pitchFamily="34" charset="0"/>
              </a:rPr>
              <a:t>la disponibilité énergétique et les transformations nécessaires de l’énergie</a:t>
            </a:r>
          </a:p>
        </p:txBody>
      </p:sp>
      <p:pic>
        <p:nvPicPr>
          <p:cNvPr id="3" name="Image 2" descr="Cycles_énergies_vect1.png"/>
          <p:cNvPicPr>
            <a:picLocks noChangeAspect="1"/>
          </p:cNvPicPr>
          <p:nvPr/>
        </p:nvPicPr>
        <p:blipFill>
          <a:blip r:embed="rId2"/>
          <a:srcRect/>
          <a:stretch>
            <a:fillRect/>
          </a:stretch>
        </p:blipFill>
        <p:spPr bwMode="auto">
          <a:xfrm>
            <a:off x="4402138" y="2028825"/>
            <a:ext cx="4257675" cy="3852863"/>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701675" y="2620963"/>
            <a:ext cx="3700463" cy="25733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854075" y="0"/>
            <a:ext cx="7893050" cy="1384300"/>
          </a:xfrm>
          <a:prstGeom prst="rect">
            <a:avLst/>
          </a:prstGeom>
          <a:solidFill>
            <a:srgbClr val="000000">
              <a:alpha val="0"/>
            </a:srgbClr>
          </a:solidFill>
          <a:ln w="9525">
            <a:noFill/>
            <a:miter lim="800000"/>
            <a:headEnd/>
            <a:tailEnd/>
          </a:ln>
        </p:spPr>
        <p:txBody>
          <a:bodyPr>
            <a:spAutoFit/>
          </a:bodyPr>
          <a:lstStyle/>
          <a:p>
            <a:pPr algn="ctr"/>
            <a:r>
              <a:rPr lang="fr-FR" sz="2800" b="1">
                <a:solidFill>
                  <a:srgbClr val="002060"/>
                </a:solidFill>
                <a:latin typeface="Calibri" pitchFamily="34" charset="0"/>
              </a:rPr>
              <a:t>Une conception des systèmes qui aboutit à des technologies de plus en plus complexes pour s’adapter au besoin</a:t>
            </a:r>
          </a:p>
        </p:txBody>
      </p:sp>
      <p:pic>
        <p:nvPicPr>
          <p:cNvPr id="21507" name="Picture 4"/>
          <p:cNvPicPr>
            <a:picLocks noChangeAspect="1" noChangeArrowheads="1"/>
          </p:cNvPicPr>
          <p:nvPr/>
        </p:nvPicPr>
        <p:blipFill>
          <a:blip r:embed="rId2"/>
          <a:srcRect/>
          <a:stretch>
            <a:fillRect/>
          </a:stretch>
        </p:blipFill>
        <p:spPr bwMode="auto">
          <a:xfrm>
            <a:off x="581025" y="1779588"/>
            <a:ext cx="5492750" cy="2759075"/>
          </a:xfrm>
          <a:prstGeom prst="rect">
            <a:avLst/>
          </a:prstGeom>
          <a:noFill/>
          <a:ln w="9525">
            <a:noFill/>
            <a:miter lim="800000"/>
            <a:headEnd/>
            <a:tailEnd/>
          </a:ln>
        </p:spPr>
      </p:pic>
      <p:sp>
        <p:nvSpPr>
          <p:cNvPr id="21508" name="Text Box 23"/>
          <p:cNvSpPr txBox="1">
            <a:spLocks noChangeArrowheads="1"/>
          </p:cNvSpPr>
          <p:nvPr/>
        </p:nvSpPr>
        <p:spPr bwMode="auto">
          <a:xfrm>
            <a:off x="649288" y="5624513"/>
            <a:ext cx="8256587" cy="708025"/>
          </a:xfrm>
          <a:prstGeom prst="rect">
            <a:avLst/>
          </a:prstGeom>
          <a:noFill/>
          <a:ln w="9525">
            <a:noFill/>
            <a:miter lim="800000"/>
            <a:headEnd/>
            <a:tailEnd/>
          </a:ln>
        </p:spPr>
        <p:txBody>
          <a:bodyPr>
            <a:spAutoFit/>
          </a:bodyPr>
          <a:lstStyle/>
          <a:p>
            <a:pPr algn="just">
              <a:spcBef>
                <a:spcPct val="50000"/>
              </a:spcBef>
            </a:pPr>
            <a:r>
              <a:rPr lang="fr-FR" sz="2000" i="1">
                <a:latin typeface="Calibri" pitchFamily="34" charset="0"/>
              </a:rPr>
              <a:t>Des cahiers des charges de plus et plus rigoureux pour répondre à la demande de l’utilisateur.</a:t>
            </a:r>
          </a:p>
        </p:txBody>
      </p:sp>
      <p:pic>
        <p:nvPicPr>
          <p:cNvPr id="21509" name="Picture 6" descr="http://www.vwcity.fr/redaction/perf/6_7.gif"/>
          <p:cNvPicPr>
            <a:picLocks noChangeAspect="1" noChangeArrowheads="1"/>
          </p:cNvPicPr>
          <p:nvPr/>
        </p:nvPicPr>
        <p:blipFill>
          <a:blip r:embed="rId3"/>
          <a:srcRect/>
          <a:stretch>
            <a:fillRect/>
          </a:stretch>
        </p:blipFill>
        <p:spPr bwMode="auto">
          <a:xfrm>
            <a:off x="6073775" y="2058988"/>
            <a:ext cx="3070225" cy="2479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7938" y="0"/>
            <a:ext cx="9144000" cy="523875"/>
          </a:xfrm>
          <a:prstGeom prst="rect">
            <a:avLst/>
          </a:prstGeom>
          <a:solidFill>
            <a:srgbClr val="000000">
              <a:alpha val="0"/>
            </a:srgbClr>
          </a:solidFill>
          <a:ln w="9525">
            <a:noFill/>
            <a:miter lim="800000"/>
            <a:headEnd/>
            <a:tailEnd/>
          </a:ln>
        </p:spPr>
        <p:txBody>
          <a:bodyPr>
            <a:spAutoFit/>
          </a:bodyPr>
          <a:lstStyle/>
          <a:p>
            <a:pPr algn="ctr">
              <a:spcBef>
                <a:spcPct val="50000"/>
              </a:spcBef>
            </a:pPr>
            <a:r>
              <a:rPr lang="fr-FR" sz="2800" b="1">
                <a:solidFill>
                  <a:srgbClr val="002060"/>
                </a:solidFill>
                <a:latin typeface="Calibri" pitchFamily="34" charset="0"/>
              </a:rPr>
              <a:t>Des systèmes qui possèdent des structures complexes</a:t>
            </a:r>
          </a:p>
        </p:txBody>
      </p:sp>
      <p:grpSp>
        <p:nvGrpSpPr>
          <p:cNvPr id="2" name="Groupe 4"/>
          <p:cNvGrpSpPr>
            <a:grpSpLocks/>
          </p:cNvGrpSpPr>
          <p:nvPr/>
        </p:nvGrpSpPr>
        <p:grpSpPr bwMode="auto">
          <a:xfrm>
            <a:off x="531813" y="2430463"/>
            <a:ext cx="6556375" cy="3340100"/>
            <a:chOff x="182563" y="2527399"/>
            <a:chExt cx="7186613" cy="4157662"/>
          </a:xfrm>
        </p:grpSpPr>
        <p:grpSp>
          <p:nvGrpSpPr>
            <p:cNvPr id="22535" name="Group 33"/>
            <p:cNvGrpSpPr>
              <a:grpSpLocks/>
            </p:cNvGrpSpPr>
            <p:nvPr/>
          </p:nvGrpSpPr>
          <p:grpSpPr bwMode="auto">
            <a:xfrm>
              <a:off x="182563" y="2527399"/>
              <a:ext cx="7186613" cy="4157662"/>
              <a:chOff x="799" y="1330"/>
              <a:chExt cx="4527" cy="2619"/>
            </a:xfrm>
          </p:grpSpPr>
          <p:grpSp>
            <p:nvGrpSpPr>
              <p:cNvPr id="22537" name="Group 32"/>
              <p:cNvGrpSpPr>
                <a:grpSpLocks/>
              </p:cNvGrpSpPr>
              <p:nvPr/>
            </p:nvGrpSpPr>
            <p:grpSpPr bwMode="auto">
              <a:xfrm>
                <a:off x="799" y="1330"/>
                <a:ext cx="4527" cy="2619"/>
                <a:chOff x="843" y="1479"/>
                <a:chExt cx="4527" cy="2619"/>
              </a:xfrm>
            </p:grpSpPr>
            <p:pic>
              <p:nvPicPr>
                <p:cNvPr id="22540" name="Picture 24"/>
                <p:cNvPicPr>
                  <a:picLocks noChangeAspect="1" noChangeArrowheads="1"/>
                </p:cNvPicPr>
                <p:nvPr/>
              </p:nvPicPr>
              <p:blipFill>
                <a:blip r:embed="rId2"/>
                <a:srcRect/>
                <a:stretch>
                  <a:fillRect/>
                </a:stretch>
              </p:blipFill>
              <p:spPr bwMode="auto">
                <a:xfrm>
                  <a:off x="849" y="2526"/>
                  <a:ext cx="4521" cy="1572"/>
                </a:xfrm>
                <a:prstGeom prst="rect">
                  <a:avLst/>
                </a:prstGeom>
                <a:noFill/>
                <a:ln w="9525">
                  <a:noFill/>
                  <a:miter lim="800000"/>
                  <a:headEnd/>
                  <a:tailEnd/>
                </a:ln>
              </p:spPr>
            </p:pic>
            <p:pic>
              <p:nvPicPr>
                <p:cNvPr id="22541" name="Picture 26"/>
                <p:cNvPicPr>
                  <a:picLocks noChangeAspect="1" noChangeArrowheads="1"/>
                </p:cNvPicPr>
                <p:nvPr/>
              </p:nvPicPr>
              <p:blipFill>
                <a:blip r:embed="rId3"/>
                <a:srcRect/>
                <a:stretch>
                  <a:fillRect/>
                </a:stretch>
              </p:blipFill>
              <p:spPr bwMode="auto">
                <a:xfrm>
                  <a:off x="843" y="1479"/>
                  <a:ext cx="4512" cy="1075"/>
                </a:xfrm>
                <a:prstGeom prst="rect">
                  <a:avLst/>
                </a:prstGeom>
                <a:noFill/>
                <a:ln w="9525">
                  <a:noFill/>
                  <a:miter lim="800000"/>
                  <a:headEnd/>
                  <a:tailEnd/>
                </a:ln>
              </p:spPr>
            </p:pic>
            <p:sp>
              <p:nvSpPr>
                <p:cNvPr id="22542" name="Line 27"/>
                <p:cNvSpPr>
                  <a:spLocks noChangeShapeType="1"/>
                </p:cNvSpPr>
                <p:nvPr/>
              </p:nvSpPr>
              <p:spPr bwMode="auto">
                <a:xfrm>
                  <a:off x="4257" y="2065"/>
                  <a:ext cx="306" cy="0"/>
                </a:xfrm>
                <a:prstGeom prst="line">
                  <a:avLst/>
                </a:prstGeom>
                <a:noFill/>
                <a:ln w="28575">
                  <a:solidFill>
                    <a:srgbClr val="FF0000"/>
                  </a:solidFill>
                  <a:round/>
                  <a:headEnd/>
                  <a:tailEnd type="triangle" w="med" len="med"/>
                </a:ln>
              </p:spPr>
              <p:txBody>
                <a:bodyPr/>
                <a:lstStyle/>
                <a:p>
                  <a:endParaRPr lang="fr-FR"/>
                </a:p>
              </p:txBody>
            </p:sp>
            <p:sp>
              <p:nvSpPr>
                <p:cNvPr id="22543" name="Line 29"/>
                <p:cNvSpPr>
                  <a:spLocks noChangeShapeType="1"/>
                </p:cNvSpPr>
                <p:nvPr/>
              </p:nvSpPr>
              <p:spPr bwMode="auto">
                <a:xfrm>
                  <a:off x="2853" y="1538"/>
                  <a:ext cx="0" cy="347"/>
                </a:xfrm>
                <a:prstGeom prst="line">
                  <a:avLst/>
                </a:prstGeom>
                <a:noFill/>
                <a:ln w="28575">
                  <a:solidFill>
                    <a:srgbClr val="0000FF"/>
                  </a:solidFill>
                  <a:round/>
                  <a:headEnd/>
                  <a:tailEnd type="triangle" w="med" len="med"/>
                </a:ln>
              </p:spPr>
              <p:txBody>
                <a:bodyPr/>
                <a:lstStyle/>
                <a:p>
                  <a:endParaRPr lang="fr-FR"/>
                </a:p>
              </p:txBody>
            </p:sp>
            <p:sp>
              <p:nvSpPr>
                <p:cNvPr id="22544" name="Text Box 30"/>
                <p:cNvSpPr txBox="1">
                  <a:spLocks noChangeArrowheads="1"/>
                </p:cNvSpPr>
                <p:nvPr/>
              </p:nvSpPr>
              <p:spPr bwMode="auto">
                <a:xfrm>
                  <a:off x="2520" y="1479"/>
                  <a:ext cx="416" cy="209"/>
                </a:xfrm>
                <a:prstGeom prst="rect">
                  <a:avLst/>
                </a:prstGeom>
                <a:noFill/>
                <a:ln w="6350">
                  <a:noFill/>
                  <a:miter lim="800000"/>
                  <a:headEnd/>
                  <a:tailEnd/>
                </a:ln>
              </p:spPr>
              <p:txBody>
                <a:bodyPr/>
                <a:lstStyle/>
                <a:p>
                  <a:pPr eaLnBrk="0" hangingPunct="0"/>
                  <a:r>
                    <a:rPr lang="fr-FR" sz="1600" b="1">
                      <a:solidFill>
                        <a:srgbClr val="0000FF"/>
                      </a:solidFill>
                      <a:latin typeface="Symbol" pitchFamily="18" charset="2"/>
                    </a:rPr>
                    <a:t>W</a:t>
                  </a:r>
                  <a:r>
                    <a:rPr lang="fr-FR" sz="1600" b="1">
                      <a:solidFill>
                        <a:srgbClr val="0000FF"/>
                      </a:solidFill>
                    </a:rPr>
                    <a:t>m</a:t>
                  </a:r>
                  <a:endParaRPr lang="fr-FR" sz="1600" b="1"/>
                </a:p>
              </p:txBody>
            </p:sp>
          </p:grpSp>
          <p:sp>
            <p:nvSpPr>
              <p:cNvPr id="22538" name="Text Box 22"/>
              <p:cNvSpPr txBox="1">
                <a:spLocks noChangeArrowheads="1"/>
              </p:cNvSpPr>
              <p:nvPr/>
            </p:nvSpPr>
            <p:spPr bwMode="auto">
              <a:xfrm>
                <a:off x="2514" y="2212"/>
                <a:ext cx="2365" cy="480"/>
              </a:xfrm>
              <a:prstGeom prst="rect">
                <a:avLst/>
              </a:prstGeom>
              <a:noFill/>
              <a:ln w="9525">
                <a:noFill/>
                <a:miter lim="800000"/>
                <a:headEnd/>
                <a:tailEnd/>
              </a:ln>
            </p:spPr>
            <p:txBody>
              <a:bodyPr>
                <a:spAutoFit/>
              </a:bodyPr>
              <a:lstStyle/>
              <a:p>
                <a:pPr algn="r">
                  <a:spcBef>
                    <a:spcPct val="50000"/>
                  </a:spcBef>
                </a:pPr>
                <a:r>
                  <a:rPr lang="fr-FR" sz="2000" b="1">
                    <a:solidFill>
                      <a:srgbClr val="0099FF"/>
                    </a:solidFill>
                  </a:rPr>
                  <a:t>Chaîne d’information</a:t>
                </a:r>
              </a:p>
            </p:txBody>
          </p:sp>
          <p:sp>
            <p:nvSpPr>
              <p:cNvPr id="22539" name="Text Box 23"/>
              <p:cNvSpPr txBox="1">
                <a:spLocks noChangeArrowheads="1"/>
              </p:cNvSpPr>
              <p:nvPr/>
            </p:nvSpPr>
            <p:spPr bwMode="auto">
              <a:xfrm>
                <a:off x="1199" y="3553"/>
                <a:ext cx="2053" cy="250"/>
              </a:xfrm>
              <a:prstGeom prst="rect">
                <a:avLst/>
              </a:prstGeom>
              <a:noFill/>
              <a:ln w="9525">
                <a:noFill/>
                <a:miter lim="800000"/>
                <a:headEnd/>
                <a:tailEnd/>
              </a:ln>
            </p:spPr>
            <p:txBody>
              <a:bodyPr>
                <a:spAutoFit/>
              </a:bodyPr>
              <a:lstStyle/>
              <a:p>
                <a:pPr>
                  <a:spcBef>
                    <a:spcPct val="50000"/>
                  </a:spcBef>
                </a:pPr>
                <a:r>
                  <a:rPr lang="fr-FR" sz="2000" b="1">
                    <a:solidFill>
                      <a:srgbClr val="FF0066"/>
                    </a:solidFill>
                  </a:rPr>
                  <a:t>Chaîne d’énergie</a:t>
                </a:r>
              </a:p>
            </p:txBody>
          </p:sp>
        </p:grpSp>
        <p:sp>
          <p:nvSpPr>
            <p:cNvPr id="7" name="Rectangle 6"/>
            <p:cNvSpPr/>
            <p:nvPr/>
          </p:nvSpPr>
          <p:spPr>
            <a:xfrm>
              <a:off x="817699" y="2527399"/>
              <a:ext cx="441985" cy="2312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pic>
        <p:nvPicPr>
          <p:cNvPr id="22532" name="Picture 2"/>
          <p:cNvPicPr>
            <a:picLocks noChangeAspect="1" noChangeArrowheads="1"/>
          </p:cNvPicPr>
          <p:nvPr/>
        </p:nvPicPr>
        <p:blipFill>
          <a:blip r:embed="rId4"/>
          <a:srcRect/>
          <a:stretch>
            <a:fillRect/>
          </a:stretch>
        </p:blipFill>
        <p:spPr bwMode="auto">
          <a:xfrm>
            <a:off x="3382963" y="641350"/>
            <a:ext cx="2525712" cy="1522413"/>
          </a:xfrm>
          <a:prstGeom prst="rect">
            <a:avLst/>
          </a:prstGeom>
          <a:noFill/>
          <a:ln w="9525">
            <a:noFill/>
            <a:miter lim="800000"/>
            <a:headEnd/>
            <a:tailEnd/>
          </a:ln>
        </p:spPr>
      </p:pic>
      <p:pic>
        <p:nvPicPr>
          <p:cNvPr id="22533" name="Picture 4"/>
          <p:cNvPicPr>
            <a:picLocks noChangeAspect="1" noChangeArrowheads="1"/>
          </p:cNvPicPr>
          <p:nvPr/>
        </p:nvPicPr>
        <p:blipFill>
          <a:blip r:embed="rId5"/>
          <a:srcRect/>
          <a:stretch>
            <a:fillRect/>
          </a:stretch>
        </p:blipFill>
        <p:spPr bwMode="auto">
          <a:xfrm>
            <a:off x="6630988" y="698500"/>
            <a:ext cx="2381250" cy="2932113"/>
          </a:xfrm>
          <a:prstGeom prst="rect">
            <a:avLst/>
          </a:prstGeom>
          <a:solidFill>
            <a:schemeClr val="accent1">
              <a:alpha val="0"/>
            </a:schemeClr>
          </a:solidFill>
          <a:ln w="9525">
            <a:noFill/>
            <a:miter lim="800000"/>
            <a:headEnd/>
            <a:tailEnd/>
          </a:ln>
        </p:spPr>
      </p:pic>
      <p:sp>
        <p:nvSpPr>
          <p:cNvPr id="22534" name="ZoneTexte 16"/>
          <p:cNvSpPr txBox="1">
            <a:spLocks noChangeArrowheads="1"/>
          </p:cNvSpPr>
          <p:nvPr/>
        </p:nvSpPr>
        <p:spPr bwMode="auto">
          <a:xfrm>
            <a:off x="3687763" y="6059488"/>
            <a:ext cx="2513012" cy="646112"/>
          </a:xfrm>
          <a:prstGeom prst="rect">
            <a:avLst/>
          </a:prstGeom>
          <a:noFill/>
          <a:ln w="9525">
            <a:noFill/>
            <a:miter lim="800000"/>
            <a:headEnd/>
            <a:tailEnd/>
          </a:ln>
        </p:spPr>
        <p:txBody>
          <a:bodyPr>
            <a:spAutoFit/>
          </a:bodyPr>
          <a:lstStyle/>
          <a:p>
            <a:r>
              <a:rPr lang="fr-FR"/>
              <a:t>Vélo à assitance électrique MBK ax-ion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5612</TotalTime>
  <Words>3013</Words>
  <Application>Microsoft Office PowerPoint</Application>
  <PresentationFormat>Affichage à l'écran (4:3)</PresentationFormat>
  <Paragraphs>611</Paragraphs>
  <Slides>45</Slides>
  <Notes>0</Notes>
  <HiddenSlides>1</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Thème Office</vt:lpstr>
      <vt:lpstr>Picture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en STI2D</dc:title>
  <dc:creator>D PETRELLA IA-IPR STI Versailles</dc:creator>
  <cp:lastModifiedBy>jmassey</cp:lastModifiedBy>
  <cp:revision>352</cp:revision>
  <dcterms:created xsi:type="dcterms:W3CDTF">2010-09-17T15:09:29Z</dcterms:created>
  <dcterms:modified xsi:type="dcterms:W3CDTF">2011-01-28T14:48:58Z</dcterms:modified>
</cp:coreProperties>
</file>