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27"/>
  </p:notesMasterIdLst>
  <p:handoutMasterIdLst>
    <p:handoutMasterId r:id="rId28"/>
  </p:handoutMasterIdLst>
  <p:sldIdLst>
    <p:sldId id="337" r:id="rId2"/>
    <p:sldId id="299" r:id="rId3"/>
    <p:sldId id="330" r:id="rId4"/>
    <p:sldId id="300" r:id="rId5"/>
    <p:sldId id="335" r:id="rId6"/>
    <p:sldId id="286" r:id="rId7"/>
    <p:sldId id="336" r:id="rId8"/>
    <p:sldId id="304" r:id="rId9"/>
    <p:sldId id="305" r:id="rId10"/>
    <p:sldId id="287" r:id="rId11"/>
    <p:sldId id="307" r:id="rId12"/>
    <p:sldId id="308" r:id="rId13"/>
    <p:sldId id="309" r:id="rId14"/>
    <p:sldId id="310" r:id="rId15"/>
    <p:sldId id="326" r:id="rId16"/>
    <p:sldId id="333" r:id="rId17"/>
    <p:sldId id="332" r:id="rId18"/>
    <p:sldId id="322" r:id="rId19"/>
    <p:sldId id="316" r:id="rId20"/>
    <p:sldId id="323" r:id="rId21"/>
    <p:sldId id="334" r:id="rId22"/>
    <p:sldId id="318" r:id="rId23"/>
    <p:sldId id="328" r:id="rId24"/>
    <p:sldId id="331" r:id="rId25"/>
    <p:sldId id="320" r:id="rId26"/>
  </p:sldIdLst>
  <p:sldSz cx="9906000" cy="6858000" type="A4"/>
  <p:notesSz cx="6797675" cy="9926638"/>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2A8"/>
    <a:srgbClr val="FF3399"/>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270" autoAdjust="0"/>
  </p:normalViewPr>
  <p:slideViewPr>
    <p:cSldViewPr snapToGrid="0">
      <p:cViewPr>
        <p:scale>
          <a:sx n="120" d="100"/>
          <a:sy n="120" d="100"/>
        </p:scale>
        <p:origin x="-1062" y="-48"/>
      </p:cViewPr>
      <p:guideLst>
        <p:guide orient="horz" pos="2160"/>
        <p:guide pos="3120"/>
        <p:guide pos="59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F1AA2-8B86-4920-8DA2-D77C434F3C6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E79F87E9-A6A2-42A7-B555-1A065E326849}">
      <dgm:prSet phldrT="[Texte]" custT="1"/>
      <dgm:spPr>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smtClean="0">
              <a:solidFill>
                <a:schemeClr val="tx1"/>
              </a:solidFill>
              <a:effectLst/>
            </a:rPr>
            <a:t>Pratiquer des démarches scientifiques et technologiques </a:t>
          </a:r>
          <a:endParaRPr lang="fr-FR" sz="1600" dirty="0">
            <a:solidFill>
              <a:schemeClr val="tx1"/>
            </a:solidFill>
            <a:effectLst/>
          </a:endParaRPr>
        </a:p>
      </dgm:t>
    </dgm:pt>
    <dgm:pt modelId="{81883F77-BA80-4AAB-A09D-353D152EEE24}" type="parTrans" cxnId="{50B6414E-96F4-4571-B9C5-2667630D961A}">
      <dgm:prSet/>
      <dgm:spPr/>
      <dgm:t>
        <a:bodyPr/>
        <a:lstStyle/>
        <a:p>
          <a:endParaRPr lang="fr-FR" sz="1800"/>
        </a:p>
      </dgm:t>
    </dgm:pt>
    <dgm:pt modelId="{1E54634D-E2DA-4679-9E27-4FC3842FF30E}" type="sibTrans" cxnId="{50B6414E-96F4-4571-B9C5-2667630D961A}">
      <dgm:prSet/>
      <dgm:spPr/>
      <dgm:t>
        <a:bodyPr/>
        <a:lstStyle/>
        <a:p>
          <a:endParaRPr lang="fr-FR" sz="1800"/>
        </a:p>
      </dgm:t>
    </dgm:pt>
    <dgm:pt modelId="{23CD9271-796A-4430-A173-0914DC4F5DDC}">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smtClean="0">
              <a:solidFill>
                <a:schemeClr val="tx1"/>
              </a:solidFill>
              <a:effectLst/>
              <a:latin typeface="+mn-lt"/>
            </a:rPr>
            <a:t>Concevoir, créer, réaliser</a:t>
          </a:r>
          <a:endParaRPr lang="fr-FR" sz="1600" dirty="0">
            <a:solidFill>
              <a:schemeClr val="tx1"/>
            </a:solidFill>
            <a:effectLst/>
          </a:endParaRPr>
        </a:p>
      </dgm:t>
    </dgm:pt>
    <dgm:pt modelId="{33F95BB2-02DA-4A7C-A3F6-6905B1528144}" type="parTrans" cxnId="{69E72089-7550-47A2-84B7-9CBE7743E1B5}">
      <dgm:prSet/>
      <dgm:spPr/>
      <dgm:t>
        <a:bodyPr/>
        <a:lstStyle/>
        <a:p>
          <a:endParaRPr lang="fr-FR" sz="1800"/>
        </a:p>
      </dgm:t>
    </dgm:pt>
    <dgm:pt modelId="{AB1DF2FB-E357-4861-9652-62B94EE71F33}" type="sibTrans" cxnId="{69E72089-7550-47A2-84B7-9CBE7743E1B5}">
      <dgm:prSet/>
      <dgm:spPr/>
      <dgm:t>
        <a:bodyPr/>
        <a:lstStyle/>
        <a:p>
          <a:endParaRPr lang="fr-FR" sz="1800"/>
        </a:p>
      </dgm:t>
    </dgm:pt>
    <dgm:pt modelId="{DA0F0261-BC4C-4D92-AE6F-4BC8ACE2D08F}">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smtClean="0">
              <a:solidFill>
                <a:schemeClr val="tx1"/>
              </a:solidFill>
              <a:effectLst/>
            </a:rPr>
            <a:t>S'approprier des outils et des méthodes </a:t>
          </a:r>
          <a:endParaRPr lang="fr-FR" sz="1600" dirty="0">
            <a:solidFill>
              <a:schemeClr val="tx1"/>
            </a:solidFill>
            <a:effectLst/>
          </a:endParaRPr>
        </a:p>
      </dgm:t>
    </dgm:pt>
    <dgm:pt modelId="{DDC498C1-B326-4D01-877C-2FDF104B5B8C}" type="parTrans" cxnId="{02093C04-7D7B-4208-9A9D-9B4DFC8C6FE2}">
      <dgm:prSet/>
      <dgm:spPr/>
      <dgm:t>
        <a:bodyPr/>
        <a:lstStyle/>
        <a:p>
          <a:endParaRPr lang="fr-FR" sz="1800"/>
        </a:p>
      </dgm:t>
    </dgm:pt>
    <dgm:pt modelId="{8B79CFF5-52A7-4E35-AFD5-D84D5DAB2C38}" type="sibTrans" cxnId="{02093C04-7D7B-4208-9A9D-9B4DFC8C6FE2}">
      <dgm:prSet/>
      <dgm:spPr/>
      <dgm:t>
        <a:bodyPr/>
        <a:lstStyle/>
        <a:p>
          <a:endParaRPr lang="fr-FR" sz="1800"/>
        </a:p>
      </dgm:t>
    </dgm:pt>
    <dgm:pt modelId="{B680A505-5BD9-447C-BB22-67F9CD2418A1}">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smtClean="0">
              <a:solidFill>
                <a:schemeClr val="tx1"/>
              </a:solidFill>
              <a:effectLst/>
            </a:rPr>
            <a:t>Pratiquer des langages </a:t>
          </a:r>
          <a:endParaRPr lang="fr-FR" sz="1600" dirty="0">
            <a:solidFill>
              <a:schemeClr val="tx1"/>
            </a:solidFill>
            <a:effectLst/>
          </a:endParaRPr>
        </a:p>
      </dgm:t>
    </dgm:pt>
    <dgm:pt modelId="{62375739-3CD2-4313-9863-BBECA9E1E21F}" type="parTrans" cxnId="{4A294395-CE76-4CF2-91FD-383104698633}">
      <dgm:prSet/>
      <dgm:spPr/>
      <dgm:t>
        <a:bodyPr/>
        <a:lstStyle/>
        <a:p>
          <a:endParaRPr lang="fr-FR" sz="1800"/>
        </a:p>
      </dgm:t>
    </dgm:pt>
    <dgm:pt modelId="{C140BD37-EF10-4CBE-B4EC-15EC388596D8}" type="sibTrans" cxnId="{4A294395-CE76-4CF2-91FD-383104698633}">
      <dgm:prSet/>
      <dgm:spPr/>
      <dgm:t>
        <a:bodyPr/>
        <a:lstStyle/>
        <a:p>
          <a:endParaRPr lang="fr-FR" sz="1800"/>
        </a:p>
      </dgm:t>
    </dgm:pt>
    <dgm:pt modelId="{7C90A55A-473E-4426-B0C5-0A545C93D0B2}">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smtClean="0">
              <a:solidFill>
                <a:schemeClr val="tx1"/>
              </a:solidFill>
              <a:effectLst/>
            </a:rPr>
            <a:t>Se situer dans l'espace et dans le temps </a:t>
          </a:r>
          <a:endParaRPr lang="fr-FR" sz="1600" dirty="0">
            <a:solidFill>
              <a:schemeClr val="tx1"/>
            </a:solidFill>
            <a:effectLst/>
          </a:endParaRPr>
        </a:p>
      </dgm:t>
    </dgm:pt>
    <dgm:pt modelId="{046BA581-E210-4B5C-ADF3-493D17C90B2F}" type="parTrans" cxnId="{727C7B40-C386-48EA-940C-87A6F819506F}">
      <dgm:prSet/>
      <dgm:spPr/>
      <dgm:t>
        <a:bodyPr/>
        <a:lstStyle/>
        <a:p>
          <a:endParaRPr lang="fr-FR" sz="1800"/>
        </a:p>
      </dgm:t>
    </dgm:pt>
    <dgm:pt modelId="{F8CEE629-75FB-4120-9A1D-AAA2B17138CA}" type="sibTrans" cxnId="{727C7B40-C386-48EA-940C-87A6F819506F}">
      <dgm:prSet/>
      <dgm:spPr/>
      <dgm:t>
        <a:bodyPr/>
        <a:lstStyle/>
        <a:p>
          <a:endParaRPr lang="fr-FR" sz="1800"/>
        </a:p>
      </dgm:t>
    </dgm:pt>
    <dgm:pt modelId="{C036B8FD-198F-417F-9773-A59C7B66671F}">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smtClean="0">
              <a:solidFill>
                <a:schemeClr val="tx1"/>
              </a:solidFill>
              <a:effectLst/>
            </a:rPr>
            <a:t>Mobiliser des outils numériques </a:t>
          </a:r>
          <a:endParaRPr lang="fr-FR" sz="1600" dirty="0">
            <a:solidFill>
              <a:schemeClr val="tx1"/>
            </a:solidFill>
            <a:effectLst/>
          </a:endParaRPr>
        </a:p>
      </dgm:t>
    </dgm:pt>
    <dgm:pt modelId="{061C5FE8-51F2-4B3B-807F-96A143E215DF}" type="parTrans" cxnId="{F453CBCD-641A-4F51-96E5-30BD27E7FDCF}">
      <dgm:prSet/>
      <dgm:spPr/>
      <dgm:t>
        <a:bodyPr/>
        <a:lstStyle/>
        <a:p>
          <a:endParaRPr lang="fr-FR" sz="1800"/>
        </a:p>
      </dgm:t>
    </dgm:pt>
    <dgm:pt modelId="{7356E330-5F6C-472F-B2EA-DDB0A7C7FF1B}" type="sibTrans" cxnId="{F453CBCD-641A-4F51-96E5-30BD27E7FDCF}">
      <dgm:prSet/>
      <dgm:spPr/>
      <dgm:t>
        <a:bodyPr/>
        <a:lstStyle/>
        <a:p>
          <a:endParaRPr lang="fr-FR" sz="1800"/>
        </a:p>
      </dgm:t>
    </dgm:pt>
    <dgm:pt modelId="{C9B437A8-A48D-46C0-B827-E0C060F82E48}">
      <dgm:prSet phldrT="[Texte]"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sz="1600" b="1" smtClean="0">
              <a:solidFill>
                <a:schemeClr val="tx1"/>
              </a:solidFill>
              <a:effectLst/>
            </a:rPr>
            <a:t>Adopter un comportement éthique et responsable </a:t>
          </a:r>
          <a:endParaRPr lang="fr-FR" sz="1600" dirty="0">
            <a:solidFill>
              <a:schemeClr val="tx1"/>
            </a:solidFill>
            <a:effectLst/>
          </a:endParaRPr>
        </a:p>
      </dgm:t>
    </dgm:pt>
    <dgm:pt modelId="{03247585-C1E8-48A8-AE34-77DE4996098A}" type="parTrans" cxnId="{AC8BE773-8B22-466E-8F08-7EB9FBE65396}">
      <dgm:prSet/>
      <dgm:spPr/>
      <dgm:t>
        <a:bodyPr/>
        <a:lstStyle/>
        <a:p>
          <a:endParaRPr lang="fr-FR" sz="1800"/>
        </a:p>
      </dgm:t>
    </dgm:pt>
    <dgm:pt modelId="{1F9E0D34-777F-4D71-8FFB-E03D28077C20}" type="sibTrans" cxnId="{AC8BE773-8B22-466E-8F08-7EB9FBE65396}">
      <dgm:prSet/>
      <dgm:spPr/>
      <dgm:t>
        <a:bodyPr/>
        <a:lstStyle/>
        <a:p>
          <a:endParaRPr lang="fr-FR" sz="1800"/>
        </a:p>
      </dgm:t>
    </dgm:pt>
    <dgm:pt modelId="{46FE5A0B-F7E1-4B63-801C-393DE4CBCBF5}" type="pres">
      <dgm:prSet presAssocID="{C4FF1AA2-8B86-4920-8DA2-D77C434F3C66}" presName="linear" presStyleCnt="0">
        <dgm:presLayoutVars>
          <dgm:animLvl val="lvl"/>
          <dgm:resizeHandles val="exact"/>
        </dgm:presLayoutVars>
      </dgm:prSet>
      <dgm:spPr/>
      <dgm:t>
        <a:bodyPr/>
        <a:lstStyle/>
        <a:p>
          <a:endParaRPr lang="fr-FR"/>
        </a:p>
      </dgm:t>
    </dgm:pt>
    <dgm:pt modelId="{C1846C4D-D08D-4577-AD20-F2EF260660AE}" type="pres">
      <dgm:prSet presAssocID="{E79F87E9-A6A2-42A7-B555-1A065E326849}" presName="parentText" presStyleLbl="node1" presStyleIdx="0" presStyleCnt="7" custScaleX="99182" custScaleY="32544">
        <dgm:presLayoutVars>
          <dgm:chMax val="0"/>
          <dgm:bulletEnabled val="1"/>
        </dgm:presLayoutVars>
      </dgm:prSet>
      <dgm:spPr>
        <a:prstGeom prst="rect">
          <a:avLst/>
        </a:prstGeom>
      </dgm:spPr>
      <dgm:t>
        <a:bodyPr/>
        <a:lstStyle/>
        <a:p>
          <a:endParaRPr lang="fr-FR"/>
        </a:p>
      </dgm:t>
    </dgm:pt>
    <dgm:pt modelId="{B200C81D-5525-4384-A5E4-20D373769783}" type="pres">
      <dgm:prSet presAssocID="{1E54634D-E2DA-4679-9E27-4FC3842FF30E}" presName="spacer" presStyleCnt="0"/>
      <dgm:spPr/>
      <dgm:t>
        <a:bodyPr/>
        <a:lstStyle/>
        <a:p>
          <a:endParaRPr lang="fr-FR"/>
        </a:p>
      </dgm:t>
    </dgm:pt>
    <dgm:pt modelId="{CA975F2E-7C5C-46DA-A994-34B9640F49A8}" type="pres">
      <dgm:prSet presAssocID="{23CD9271-796A-4430-A173-0914DC4F5DDC}" presName="parentText" presStyleLbl="node1" presStyleIdx="1" presStyleCnt="7" custScaleX="99182" custScaleY="32544">
        <dgm:presLayoutVars>
          <dgm:chMax val="0"/>
          <dgm:bulletEnabled val="1"/>
        </dgm:presLayoutVars>
      </dgm:prSet>
      <dgm:spPr>
        <a:prstGeom prst="rect">
          <a:avLst/>
        </a:prstGeom>
      </dgm:spPr>
      <dgm:t>
        <a:bodyPr/>
        <a:lstStyle/>
        <a:p>
          <a:endParaRPr lang="fr-FR"/>
        </a:p>
      </dgm:t>
    </dgm:pt>
    <dgm:pt modelId="{E351E080-AE17-480C-A33C-2C8284769B0C}" type="pres">
      <dgm:prSet presAssocID="{AB1DF2FB-E357-4861-9652-62B94EE71F33}" presName="spacer" presStyleCnt="0"/>
      <dgm:spPr/>
      <dgm:t>
        <a:bodyPr/>
        <a:lstStyle/>
        <a:p>
          <a:endParaRPr lang="fr-FR"/>
        </a:p>
      </dgm:t>
    </dgm:pt>
    <dgm:pt modelId="{97BC39AE-9626-4C8E-A60C-E9FB3B67B57C}" type="pres">
      <dgm:prSet presAssocID="{DA0F0261-BC4C-4D92-AE6F-4BC8ACE2D08F}" presName="parentText" presStyleLbl="node1" presStyleIdx="2" presStyleCnt="7" custScaleX="99182" custScaleY="32544">
        <dgm:presLayoutVars>
          <dgm:chMax val="0"/>
          <dgm:bulletEnabled val="1"/>
        </dgm:presLayoutVars>
      </dgm:prSet>
      <dgm:spPr>
        <a:prstGeom prst="rect">
          <a:avLst/>
        </a:prstGeom>
      </dgm:spPr>
      <dgm:t>
        <a:bodyPr/>
        <a:lstStyle/>
        <a:p>
          <a:endParaRPr lang="fr-FR"/>
        </a:p>
      </dgm:t>
    </dgm:pt>
    <dgm:pt modelId="{482D3A8A-5052-474B-80E8-7F6B1B86B4BA}" type="pres">
      <dgm:prSet presAssocID="{8B79CFF5-52A7-4E35-AFD5-D84D5DAB2C38}" presName="spacer" presStyleCnt="0"/>
      <dgm:spPr/>
      <dgm:t>
        <a:bodyPr/>
        <a:lstStyle/>
        <a:p>
          <a:endParaRPr lang="fr-FR"/>
        </a:p>
      </dgm:t>
    </dgm:pt>
    <dgm:pt modelId="{02F24BC3-958A-4E32-87E3-DEB113ADAA8A}" type="pres">
      <dgm:prSet presAssocID="{B680A505-5BD9-447C-BB22-67F9CD2418A1}" presName="parentText" presStyleLbl="node1" presStyleIdx="3" presStyleCnt="7" custScaleX="99182" custScaleY="32544">
        <dgm:presLayoutVars>
          <dgm:chMax val="0"/>
          <dgm:bulletEnabled val="1"/>
        </dgm:presLayoutVars>
      </dgm:prSet>
      <dgm:spPr>
        <a:prstGeom prst="rect">
          <a:avLst/>
        </a:prstGeom>
      </dgm:spPr>
      <dgm:t>
        <a:bodyPr/>
        <a:lstStyle/>
        <a:p>
          <a:endParaRPr lang="fr-FR"/>
        </a:p>
      </dgm:t>
    </dgm:pt>
    <dgm:pt modelId="{FF0D66E5-B940-47E2-91B9-BE1F3EAA4555}" type="pres">
      <dgm:prSet presAssocID="{C140BD37-EF10-4CBE-B4EC-15EC388596D8}" presName="spacer" presStyleCnt="0"/>
      <dgm:spPr/>
      <dgm:t>
        <a:bodyPr/>
        <a:lstStyle/>
        <a:p>
          <a:endParaRPr lang="fr-FR"/>
        </a:p>
      </dgm:t>
    </dgm:pt>
    <dgm:pt modelId="{9E70BF64-871C-44DA-9894-D4BC6A574D6A}" type="pres">
      <dgm:prSet presAssocID="{C036B8FD-198F-417F-9773-A59C7B66671F}" presName="parentText" presStyleLbl="node1" presStyleIdx="4" presStyleCnt="7" custScaleX="99182" custScaleY="32544">
        <dgm:presLayoutVars>
          <dgm:chMax val="0"/>
          <dgm:bulletEnabled val="1"/>
        </dgm:presLayoutVars>
      </dgm:prSet>
      <dgm:spPr>
        <a:prstGeom prst="rect">
          <a:avLst/>
        </a:prstGeom>
      </dgm:spPr>
      <dgm:t>
        <a:bodyPr/>
        <a:lstStyle/>
        <a:p>
          <a:endParaRPr lang="fr-FR"/>
        </a:p>
      </dgm:t>
    </dgm:pt>
    <dgm:pt modelId="{6B47E1F4-506F-4F90-864B-6438822E6313}" type="pres">
      <dgm:prSet presAssocID="{7356E330-5F6C-472F-B2EA-DDB0A7C7FF1B}" presName="spacer" presStyleCnt="0"/>
      <dgm:spPr/>
      <dgm:t>
        <a:bodyPr/>
        <a:lstStyle/>
        <a:p>
          <a:endParaRPr lang="fr-FR"/>
        </a:p>
      </dgm:t>
    </dgm:pt>
    <dgm:pt modelId="{D9D39E84-BD9D-46DE-ADED-5185C57B642E}" type="pres">
      <dgm:prSet presAssocID="{C9B437A8-A48D-46C0-B827-E0C060F82E48}" presName="parentText" presStyleLbl="node1" presStyleIdx="5" presStyleCnt="7" custScaleX="99182" custScaleY="32544">
        <dgm:presLayoutVars>
          <dgm:chMax val="0"/>
          <dgm:bulletEnabled val="1"/>
        </dgm:presLayoutVars>
      </dgm:prSet>
      <dgm:spPr>
        <a:prstGeom prst="rect">
          <a:avLst/>
        </a:prstGeom>
      </dgm:spPr>
      <dgm:t>
        <a:bodyPr/>
        <a:lstStyle/>
        <a:p>
          <a:endParaRPr lang="fr-FR"/>
        </a:p>
      </dgm:t>
    </dgm:pt>
    <dgm:pt modelId="{5F15C44A-ACF1-45A3-9037-8E146FA51A69}" type="pres">
      <dgm:prSet presAssocID="{1F9E0D34-777F-4D71-8FFB-E03D28077C20}" presName="spacer" presStyleCnt="0"/>
      <dgm:spPr/>
      <dgm:t>
        <a:bodyPr/>
        <a:lstStyle/>
        <a:p>
          <a:endParaRPr lang="fr-FR"/>
        </a:p>
      </dgm:t>
    </dgm:pt>
    <dgm:pt modelId="{3CE29222-E406-409F-878D-C8CDB0CEC53D}" type="pres">
      <dgm:prSet presAssocID="{7C90A55A-473E-4426-B0C5-0A545C93D0B2}" presName="parentText" presStyleLbl="node1" presStyleIdx="6" presStyleCnt="7" custScaleX="99182" custScaleY="32544">
        <dgm:presLayoutVars>
          <dgm:chMax val="0"/>
          <dgm:bulletEnabled val="1"/>
        </dgm:presLayoutVars>
      </dgm:prSet>
      <dgm:spPr>
        <a:prstGeom prst="rect">
          <a:avLst/>
        </a:prstGeom>
      </dgm:spPr>
      <dgm:t>
        <a:bodyPr/>
        <a:lstStyle/>
        <a:p>
          <a:endParaRPr lang="fr-FR"/>
        </a:p>
      </dgm:t>
    </dgm:pt>
  </dgm:ptLst>
  <dgm:cxnLst>
    <dgm:cxn modelId="{B8D65B9C-CF2D-4DA3-BB3A-4F55B816A4D0}" type="presOf" srcId="{C4FF1AA2-8B86-4920-8DA2-D77C434F3C66}" destId="{46FE5A0B-F7E1-4B63-801C-393DE4CBCBF5}" srcOrd="0" destOrd="0" presId="urn:microsoft.com/office/officeart/2005/8/layout/vList2"/>
    <dgm:cxn modelId="{CCA629EC-EFDF-4B0B-9641-588B9C907D30}" type="presOf" srcId="{C036B8FD-198F-417F-9773-A59C7B66671F}" destId="{9E70BF64-871C-44DA-9894-D4BC6A574D6A}" srcOrd="0" destOrd="0" presId="urn:microsoft.com/office/officeart/2005/8/layout/vList2"/>
    <dgm:cxn modelId="{727C7B40-C386-48EA-940C-87A6F819506F}" srcId="{C4FF1AA2-8B86-4920-8DA2-D77C434F3C66}" destId="{7C90A55A-473E-4426-B0C5-0A545C93D0B2}" srcOrd="6" destOrd="0" parTransId="{046BA581-E210-4B5C-ADF3-493D17C90B2F}" sibTransId="{F8CEE629-75FB-4120-9A1D-AAA2B17138CA}"/>
    <dgm:cxn modelId="{5BC0DCE9-7EC3-430C-8DA6-F2D2853BD963}" type="presOf" srcId="{E79F87E9-A6A2-42A7-B555-1A065E326849}" destId="{C1846C4D-D08D-4577-AD20-F2EF260660AE}" srcOrd="0" destOrd="0" presId="urn:microsoft.com/office/officeart/2005/8/layout/vList2"/>
    <dgm:cxn modelId="{FF90A6DA-3E30-401C-A2CD-D7ABFF3CDE62}" type="presOf" srcId="{DA0F0261-BC4C-4D92-AE6F-4BC8ACE2D08F}" destId="{97BC39AE-9626-4C8E-A60C-E9FB3B67B57C}" srcOrd="0" destOrd="0" presId="urn:microsoft.com/office/officeart/2005/8/layout/vList2"/>
    <dgm:cxn modelId="{4A294395-CE76-4CF2-91FD-383104698633}" srcId="{C4FF1AA2-8B86-4920-8DA2-D77C434F3C66}" destId="{B680A505-5BD9-447C-BB22-67F9CD2418A1}" srcOrd="3" destOrd="0" parTransId="{62375739-3CD2-4313-9863-BBECA9E1E21F}" sibTransId="{C140BD37-EF10-4CBE-B4EC-15EC388596D8}"/>
    <dgm:cxn modelId="{6B62E4A4-294F-4002-85D3-08C520EFC181}" type="presOf" srcId="{7C90A55A-473E-4426-B0C5-0A545C93D0B2}" destId="{3CE29222-E406-409F-878D-C8CDB0CEC53D}" srcOrd="0" destOrd="0" presId="urn:microsoft.com/office/officeart/2005/8/layout/vList2"/>
    <dgm:cxn modelId="{64387E4C-6725-4163-B5F7-8E621C5F590F}" type="presOf" srcId="{23CD9271-796A-4430-A173-0914DC4F5DDC}" destId="{CA975F2E-7C5C-46DA-A994-34B9640F49A8}" srcOrd="0" destOrd="0" presId="urn:microsoft.com/office/officeart/2005/8/layout/vList2"/>
    <dgm:cxn modelId="{69E72089-7550-47A2-84B7-9CBE7743E1B5}" srcId="{C4FF1AA2-8B86-4920-8DA2-D77C434F3C66}" destId="{23CD9271-796A-4430-A173-0914DC4F5DDC}" srcOrd="1" destOrd="0" parTransId="{33F95BB2-02DA-4A7C-A3F6-6905B1528144}" sibTransId="{AB1DF2FB-E357-4861-9652-62B94EE71F33}"/>
    <dgm:cxn modelId="{F453CBCD-641A-4F51-96E5-30BD27E7FDCF}" srcId="{C4FF1AA2-8B86-4920-8DA2-D77C434F3C66}" destId="{C036B8FD-198F-417F-9773-A59C7B66671F}" srcOrd="4" destOrd="0" parTransId="{061C5FE8-51F2-4B3B-807F-96A143E215DF}" sibTransId="{7356E330-5F6C-472F-B2EA-DDB0A7C7FF1B}"/>
    <dgm:cxn modelId="{418C6C4C-EB8C-4BD1-B0BD-1DFA8C2DB0AB}" type="presOf" srcId="{B680A505-5BD9-447C-BB22-67F9CD2418A1}" destId="{02F24BC3-958A-4E32-87E3-DEB113ADAA8A}" srcOrd="0" destOrd="0" presId="urn:microsoft.com/office/officeart/2005/8/layout/vList2"/>
    <dgm:cxn modelId="{02093C04-7D7B-4208-9A9D-9B4DFC8C6FE2}" srcId="{C4FF1AA2-8B86-4920-8DA2-D77C434F3C66}" destId="{DA0F0261-BC4C-4D92-AE6F-4BC8ACE2D08F}" srcOrd="2" destOrd="0" parTransId="{DDC498C1-B326-4D01-877C-2FDF104B5B8C}" sibTransId="{8B79CFF5-52A7-4E35-AFD5-D84D5DAB2C38}"/>
    <dgm:cxn modelId="{5D51556E-464C-42D4-A947-3D23E93AB980}" type="presOf" srcId="{C9B437A8-A48D-46C0-B827-E0C060F82E48}" destId="{D9D39E84-BD9D-46DE-ADED-5185C57B642E}" srcOrd="0" destOrd="0" presId="urn:microsoft.com/office/officeart/2005/8/layout/vList2"/>
    <dgm:cxn modelId="{50B6414E-96F4-4571-B9C5-2667630D961A}" srcId="{C4FF1AA2-8B86-4920-8DA2-D77C434F3C66}" destId="{E79F87E9-A6A2-42A7-B555-1A065E326849}" srcOrd="0" destOrd="0" parTransId="{81883F77-BA80-4AAB-A09D-353D152EEE24}" sibTransId="{1E54634D-E2DA-4679-9E27-4FC3842FF30E}"/>
    <dgm:cxn modelId="{AC8BE773-8B22-466E-8F08-7EB9FBE65396}" srcId="{C4FF1AA2-8B86-4920-8DA2-D77C434F3C66}" destId="{C9B437A8-A48D-46C0-B827-E0C060F82E48}" srcOrd="5" destOrd="0" parTransId="{03247585-C1E8-48A8-AE34-77DE4996098A}" sibTransId="{1F9E0D34-777F-4D71-8FFB-E03D28077C20}"/>
    <dgm:cxn modelId="{B5CF9AFF-B255-4ED7-B9C1-D2DAE10F80D7}" type="presParOf" srcId="{46FE5A0B-F7E1-4B63-801C-393DE4CBCBF5}" destId="{C1846C4D-D08D-4577-AD20-F2EF260660AE}" srcOrd="0" destOrd="0" presId="urn:microsoft.com/office/officeart/2005/8/layout/vList2"/>
    <dgm:cxn modelId="{1C6CCC7F-E242-4919-B899-31034E838F8A}" type="presParOf" srcId="{46FE5A0B-F7E1-4B63-801C-393DE4CBCBF5}" destId="{B200C81D-5525-4384-A5E4-20D373769783}" srcOrd="1" destOrd="0" presId="urn:microsoft.com/office/officeart/2005/8/layout/vList2"/>
    <dgm:cxn modelId="{D599217E-630E-43AD-BC4C-2B5E0C7136C6}" type="presParOf" srcId="{46FE5A0B-F7E1-4B63-801C-393DE4CBCBF5}" destId="{CA975F2E-7C5C-46DA-A994-34B9640F49A8}" srcOrd="2" destOrd="0" presId="urn:microsoft.com/office/officeart/2005/8/layout/vList2"/>
    <dgm:cxn modelId="{91C06149-17D1-404D-861E-3959E63148FE}" type="presParOf" srcId="{46FE5A0B-F7E1-4B63-801C-393DE4CBCBF5}" destId="{E351E080-AE17-480C-A33C-2C8284769B0C}" srcOrd="3" destOrd="0" presId="urn:microsoft.com/office/officeart/2005/8/layout/vList2"/>
    <dgm:cxn modelId="{D909BE02-D777-46CF-B670-7D2555236FD1}" type="presParOf" srcId="{46FE5A0B-F7E1-4B63-801C-393DE4CBCBF5}" destId="{97BC39AE-9626-4C8E-A60C-E9FB3B67B57C}" srcOrd="4" destOrd="0" presId="urn:microsoft.com/office/officeart/2005/8/layout/vList2"/>
    <dgm:cxn modelId="{D4EBBAF4-0575-4140-8970-F1C9D57B5E59}" type="presParOf" srcId="{46FE5A0B-F7E1-4B63-801C-393DE4CBCBF5}" destId="{482D3A8A-5052-474B-80E8-7F6B1B86B4BA}" srcOrd="5" destOrd="0" presId="urn:microsoft.com/office/officeart/2005/8/layout/vList2"/>
    <dgm:cxn modelId="{73C6A455-B504-4463-9384-7CFEDF3241B7}" type="presParOf" srcId="{46FE5A0B-F7E1-4B63-801C-393DE4CBCBF5}" destId="{02F24BC3-958A-4E32-87E3-DEB113ADAA8A}" srcOrd="6" destOrd="0" presId="urn:microsoft.com/office/officeart/2005/8/layout/vList2"/>
    <dgm:cxn modelId="{10601E05-27BE-41AD-805C-868E28354715}" type="presParOf" srcId="{46FE5A0B-F7E1-4B63-801C-393DE4CBCBF5}" destId="{FF0D66E5-B940-47E2-91B9-BE1F3EAA4555}" srcOrd="7" destOrd="0" presId="urn:microsoft.com/office/officeart/2005/8/layout/vList2"/>
    <dgm:cxn modelId="{540B844F-1324-433F-80E7-D668B50A74FC}" type="presParOf" srcId="{46FE5A0B-F7E1-4B63-801C-393DE4CBCBF5}" destId="{9E70BF64-871C-44DA-9894-D4BC6A574D6A}" srcOrd="8" destOrd="0" presId="urn:microsoft.com/office/officeart/2005/8/layout/vList2"/>
    <dgm:cxn modelId="{F012F7FE-4961-406A-98BF-60D30F0B98C1}" type="presParOf" srcId="{46FE5A0B-F7E1-4B63-801C-393DE4CBCBF5}" destId="{6B47E1F4-506F-4F90-864B-6438822E6313}" srcOrd="9" destOrd="0" presId="urn:microsoft.com/office/officeart/2005/8/layout/vList2"/>
    <dgm:cxn modelId="{9A46BFD1-AD33-4F70-A660-C31BBCD00D7D}" type="presParOf" srcId="{46FE5A0B-F7E1-4B63-801C-393DE4CBCBF5}" destId="{D9D39E84-BD9D-46DE-ADED-5185C57B642E}" srcOrd="10" destOrd="0" presId="urn:microsoft.com/office/officeart/2005/8/layout/vList2"/>
    <dgm:cxn modelId="{064551C7-02DF-4882-8FF4-5B7CDF57F798}" type="presParOf" srcId="{46FE5A0B-F7E1-4B63-801C-393DE4CBCBF5}" destId="{5F15C44A-ACF1-45A3-9037-8E146FA51A69}" srcOrd="11" destOrd="0" presId="urn:microsoft.com/office/officeart/2005/8/layout/vList2"/>
    <dgm:cxn modelId="{259B234E-3E85-4B93-9842-A7B3D1F8ADC5}" type="presParOf" srcId="{46FE5A0B-F7E1-4B63-801C-393DE4CBCBF5}" destId="{3CE29222-E406-409F-878D-C8CDB0CEC53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46C4D-D08D-4577-AD20-F2EF260660AE}">
      <dsp:nvSpPr>
        <dsp:cNvPr id="0" name=""/>
        <dsp:cNvSpPr/>
      </dsp:nvSpPr>
      <dsp:spPr>
        <a:xfrm>
          <a:off x="20998" y="253749"/>
          <a:ext cx="5092064" cy="395995"/>
        </a:xfrm>
        <a:prstGeom prst="rect">
          <a:avLst/>
        </a:prstGeom>
        <a:solidFill>
          <a:schemeClr val="accent2"/>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smtClean="0">
              <a:solidFill>
                <a:schemeClr val="tx1"/>
              </a:solidFill>
              <a:effectLst/>
            </a:rPr>
            <a:t>Pratiquer des démarches scientifiques et technologiques </a:t>
          </a:r>
          <a:endParaRPr lang="fr-FR" sz="1600" kern="1200" dirty="0">
            <a:solidFill>
              <a:schemeClr val="tx1"/>
            </a:solidFill>
            <a:effectLst/>
          </a:endParaRPr>
        </a:p>
      </dsp:txBody>
      <dsp:txXfrm>
        <a:off x="20998" y="253749"/>
        <a:ext cx="5092064" cy="395995"/>
      </dsp:txXfrm>
    </dsp:sp>
    <dsp:sp modelId="{CA975F2E-7C5C-46DA-A994-34B9640F49A8}">
      <dsp:nvSpPr>
        <dsp:cNvPr id="0" name=""/>
        <dsp:cNvSpPr/>
      </dsp:nvSpPr>
      <dsp:spPr>
        <a:xfrm>
          <a:off x="20998" y="836945"/>
          <a:ext cx="5092064" cy="395995"/>
        </a:xfrm>
        <a:prstGeom prst="rect">
          <a:avLst/>
        </a:prstGeom>
        <a:solidFill>
          <a:schemeClr val="accent3">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smtClean="0">
              <a:solidFill>
                <a:schemeClr val="tx1"/>
              </a:solidFill>
              <a:effectLst/>
              <a:latin typeface="+mn-lt"/>
            </a:rPr>
            <a:t>Concevoir, créer, réaliser</a:t>
          </a:r>
          <a:endParaRPr lang="fr-FR" sz="1600" kern="1200" dirty="0">
            <a:solidFill>
              <a:schemeClr val="tx1"/>
            </a:solidFill>
            <a:effectLst/>
          </a:endParaRPr>
        </a:p>
      </dsp:txBody>
      <dsp:txXfrm>
        <a:off x="20998" y="836945"/>
        <a:ext cx="5092064" cy="395995"/>
      </dsp:txXfrm>
    </dsp:sp>
    <dsp:sp modelId="{97BC39AE-9626-4C8E-A60C-E9FB3B67B57C}">
      <dsp:nvSpPr>
        <dsp:cNvPr id="0" name=""/>
        <dsp:cNvSpPr/>
      </dsp:nvSpPr>
      <dsp:spPr>
        <a:xfrm>
          <a:off x="20998" y="1420140"/>
          <a:ext cx="5092064" cy="395995"/>
        </a:xfrm>
        <a:prstGeom prst="rect">
          <a:avLst/>
        </a:prstGeom>
        <a:solidFill>
          <a:schemeClr val="accent4">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smtClean="0">
              <a:solidFill>
                <a:schemeClr val="tx1"/>
              </a:solidFill>
              <a:effectLst/>
            </a:rPr>
            <a:t>S'approprier des outils et des méthodes </a:t>
          </a:r>
          <a:endParaRPr lang="fr-FR" sz="1600" kern="1200" dirty="0">
            <a:solidFill>
              <a:schemeClr val="tx1"/>
            </a:solidFill>
            <a:effectLst/>
          </a:endParaRPr>
        </a:p>
      </dsp:txBody>
      <dsp:txXfrm>
        <a:off x="20998" y="1420140"/>
        <a:ext cx="5092064" cy="395995"/>
      </dsp:txXfrm>
    </dsp:sp>
    <dsp:sp modelId="{02F24BC3-958A-4E32-87E3-DEB113ADAA8A}">
      <dsp:nvSpPr>
        <dsp:cNvPr id="0" name=""/>
        <dsp:cNvSpPr/>
      </dsp:nvSpPr>
      <dsp:spPr>
        <a:xfrm>
          <a:off x="20998" y="2003335"/>
          <a:ext cx="5092064" cy="395995"/>
        </a:xfrm>
        <a:prstGeom prst="rect">
          <a:avLst/>
        </a:prstGeom>
        <a:solidFill>
          <a:schemeClr val="accent5">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smtClean="0">
              <a:solidFill>
                <a:schemeClr val="tx1"/>
              </a:solidFill>
              <a:effectLst/>
            </a:rPr>
            <a:t>Pratiquer des langages </a:t>
          </a:r>
          <a:endParaRPr lang="fr-FR" sz="1600" kern="1200" dirty="0">
            <a:solidFill>
              <a:schemeClr val="tx1"/>
            </a:solidFill>
            <a:effectLst/>
          </a:endParaRPr>
        </a:p>
      </dsp:txBody>
      <dsp:txXfrm>
        <a:off x="20998" y="2003335"/>
        <a:ext cx="5092064" cy="395995"/>
      </dsp:txXfrm>
    </dsp:sp>
    <dsp:sp modelId="{9E70BF64-871C-44DA-9894-D4BC6A574D6A}">
      <dsp:nvSpPr>
        <dsp:cNvPr id="0" name=""/>
        <dsp:cNvSpPr/>
      </dsp:nvSpPr>
      <dsp:spPr>
        <a:xfrm>
          <a:off x="20998" y="2586531"/>
          <a:ext cx="5092064" cy="395995"/>
        </a:xfrm>
        <a:prstGeom prst="rect">
          <a:avLst/>
        </a:prstGeom>
        <a:solidFill>
          <a:schemeClr val="accent6">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smtClean="0">
              <a:solidFill>
                <a:schemeClr val="tx1"/>
              </a:solidFill>
              <a:effectLst/>
            </a:rPr>
            <a:t>Mobiliser des outils numériques </a:t>
          </a:r>
          <a:endParaRPr lang="fr-FR" sz="1600" kern="1200" dirty="0">
            <a:solidFill>
              <a:schemeClr val="tx1"/>
            </a:solidFill>
            <a:effectLst/>
          </a:endParaRPr>
        </a:p>
      </dsp:txBody>
      <dsp:txXfrm>
        <a:off x="20998" y="2586531"/>
        <a:ext cx="5092064" cy="395995"/>
      </dsp:txXfrm>
    </dsp:sp>
    <dsp:sp modelId="{D9D39E84-BD9D-46DE-ADED-5185C57B642E}">
      <dsp:nvSpPr>
        <dsp:cNvPr id="0" name=""/>
        <dsp:cNvSpPr/>
      </dsp:nvSpPr>
      <dsp:spPr>
        <a:xfrm>
          <a:off x="20998" y="3169726"/>
          <a:ext cx="5092064" cy="395995"/>
        </a:xfrm>
        <a:prstGeom prst="rect">
          <a:avLst/>
        </a:prstGeom>
        <a:solidFill>
          <a:schemeClr val="accent2">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smtClean="0">
              <a:solidFill>
                <a:schemeClr val="tx1"/>
              </a:solidFill>
              <a:effectLst/>
            </a:rPr>
            <a:t>Adopter un comportement éthique et responsable </a:t>
          </a:r>
          <a:endParaRPr lang="fr-FR" sz="1600" kern="1200" dirty="0">
            <a:solidFill>
              <a:schemeClr val="tx1"/>
            </a:solidFill>
            <a:effectLst/>
          </a:endParaRPr>
        </a:p>
      </dsp:txBody>
      <dsp:txXfrm>
        <a:off x="20998" y="3169726"/>
        <a:ext cx="5092064" cy="395995"/>
      </dsp:txXfrm>
    </dsp:sp>
    <dsp:sp modelId="{3CE29222-E406-409F-878D-C8CDB0CEC53D}">
      <dsp:nvSpPr>
        <dsp:cNvPr id="0" name=""/>
        <dsp:cNvSpPr/>
      </dsp:nvSpPr>
      <dsp:spPr>
        <a:xfrm>
          <a:off x="20998" y="3752921"/>
          <a:ext cx="5092064" cy="395995"/>
        </a:xfrm>
        <a:prstGeom prst="rect">
          <a:avLst/>
        </a:prstGeom>
        <a:solidFill>
          <a:schemeClr val="accent3">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smtClean="0">
              <a:solidFill>
                <a:schemeClr val="tx1"/>
              </a:solidFill>
              <a:effectLst/>
            </a:rPr>
            <a:t>Se situer dans l'espace et dans le temps </a:t>
          </a:r>
          <a:endParaRPr lang="fr-FR" sz="1600" kern="1200" dirty="0">
            <a:solidFill>
              <a:schemeClr val="tx1"/>
            </a:solidFill>
            <a:effectLst/>
          </a:endParaRPr>
        </a:p>
      </dsp:txBody>
      <dsp:txXfrm>
        <a:off x="20998" y="3752921"/>
        <a:ext cx="5092064" cy="3959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5300"/>
          </a:xfrm>
          <a:prstGeom prst="rect">
            <a:avLst/>
          </a:prstGeom>
        </p:spPr>
        <p:txBody>
          <a:bodyPr vert="horz" lIns="91429" tIns="45715" rIns="91429" bIns="45715" rtlCol="0"/>
          <a:lstStyle>
            <a:lvl1pPr algn="l" eaLnBrk="1" hangingPunct="1">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49688" y="0"/>
            <a:ext cx="2946400" cy="495300"/>
          </a:xfrm>
          <a:prstGeom prst="rect">
            <a:avLst/>
          </a:prstGeom>
        </p:spPr>
        <p:txBody>
          <a:bodyPr vert="horz" lIns="91429" tIns="45715" rIns="91429" bIns="45715" rtlCol="0"/>
          <a:lstStyle>
            <a:lvl1pPr algn="r" eaLnBrk="1" hangingPunct="1">
              <a:defRPr sz="1200">
                <a:latin typeface="Arial" charset="0"/>
                <a:cs typeface="Arial" charset="0"/>
              </a:defRPr>
            </a:lvl1pPr>
          </a:lstStyle>
          <a:p>
            <a:pPr>
              <a:defRPr/>
            </a:pPr>
            <a:fld id="{90EE6E86-45A7-4BBC-BC18-52316E0019D9}" type="datetimeFigureOut">
              <a:rPr lang="fr-FR"/>
              <a:pPr>
                <a:defRPr/>
              </a:pPr>
              <a:t>07/05/2017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29" tIns="45715" rIns="91429" bIns="45715" rtlCol="0" anchor="b"/>
          <a:lstStyle>
            <a:lvl1pPr algn="l" eaLnBrk="1" hangingPunct="1">
              <a:defRPr sz="1200">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29" tIns="45715" rIns="91429" bIns="45715" numCol="1" anchor="b" anchorCtr="0" compatLnSpc="1">
            <a:prstTxWarp prst="textNoShape">
              <a:avLst/>
            </a:prstTxWarp>
          </a:bodyPr>
          <a:lstStyle>
            <a:lvl1pPr algn="r" eaLnBrk="1" hangingPunct="1">
              <a:defRPr sz="1200"/>
            </a:lvl1pPr>
          </a:lstStyle>
          <a:p>
            <a:pPr>
              <a:defRPr/>
            </a:pPr>
            <a:fld id="{26C6A174-A7DA-48D8-B350-D33209CCB873}" type="slidenum">
              <a:rPr lang="fr-FR" altLang="fr-FR"/>
              <a:pPr>
                <a:defRPr/>
              </a:pPr>
              <a:t>‹N°›</a:t>
            </a:fld>
            <a:endParaRPr lang="fr-FR" altLang="fr-FR"/>
          </a:p>
        </p:txBody>
      </p:sp>
    </p:spTree>
    <p:extLst>
      <p:ext uri="{BB962C8B-B14F-4D97-AF65-F5344CB8AC3E}">
        <p14:creationId xmlns:p14="http://schemas.microsoft.com/office/powerpoint/2010/main" val="2461923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76803"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3379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680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eaLnBrk="1" hangingPunct="1">
              <a:defRPr sz="1200"/>
            </a:lvl1pPr>
          </a:lstStyle>
          <a:p>
            <a:pPr>
              <a:defRPr/>
            </a:pPr>
            <a:fld id="{CC19B43C-13F0-4681-A554-533CD60D3EED}" type="slidenum">
              <a:rPr lang="fr-FR" altLang="fr-FR"/>
              <a:pPr>
                <a:defRPr/>
              </a:pPr>
              <a:t>‹N°›</a:t>
            </a:fld>
            <a:endParaRPr lang="fr-FR" altLang="fr-FR"/>
          </a:p>
        </p:txBody>
      </p:sp>
    </p:spTree>
    <p:extLst>
      <p:ext uri="{BB962C8B-B14F-4D97-AF65-F5344CB8AC3E}">
        <p14:creationId xmlns:p14="http://schemas.microsoft.com/office/powerpoint/2010/main" val="2249844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8" name="Shape 228"/>
          <p:cNvSpPr txBox="1">
            <a:spLocks noGrp="1"/>
          </p:cNvSpPr>
          <p:nvPr>
            <p:ph type="body" idx="1"/>
          </p:nvPr>
        </p:nvSpPr>
        <p:spPr>
          <a:xfrm>
            <a:off x="679450" y="4714713"/>
            <a:ext cx="5438774" cy="446690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a:t>Il est important ici de rappeler qu’au cycle 2 l’histoire géographie (est chargée de) </a:t>
            </a:r>
            <a:r>
              <a:rPr lang="fr-FR" i="1"/>
              <a:t>participe aussi (FR)</a:t>
            </a:r>
            <a:r>
              <a:rPr lang="fr-FR"/>
              <a:t> à l’enseignement correspondant à questionner le monde. On est presque dans la construction historique des disciplines qui se sont peu à peu différenciées. On peut aller regarder certaines sous-compétences de HG au cycle 4 : se repérer dans le temps / poser des questions, se poser des questions... / construire des hypothèses… / vérifier des données… / justifier une démarche... Il ne manque à mon énumération que ce qui est derrière les pointillées (en substance : à propos de situations historiques). </a:t>
            </a:r>
          </a:p>
          <a:p>
            <a:pPr marL="0" marR="0" lvl="0" indent="0" algn="l" rtl="0">
              <a:spcBef>
                <a:spcPts val="0"/>
              </a:spcBef>
              <a:spcAft>
                <a:spcPts val="0"/>
              </a:spcAft>
              <a:buSzPct val="25000"/>
              <a:buNone/>
            </a:pPr>
            <a:r>
              <a:rPr lang="fr-FR" i="1"/>
              <a:t>FR : il s’agit bien au cycle 2 de “découvrir le monde” c’est à dire construire des connaissances (pas seulement scientifiques) pour nommer ce qui nous entoure et commencer à se poser des questions</a:t>
            </a:r>
          </a:p>
          <a:p>
            <a:pPr marL="0" marR="0" lvl="0" indent="0" algn="l" rtl="0">
              <a:spcBef>
                <a:spcPts val="0"/>
              </a:spcBef>
              <a:spcAft>
                <a:spcPts val="0"/>
              </a:spcAft>
              <a:buSzPct val="25000"/>
              <a:buNone/>
            </a:pPr>
            <a:r>
              <a:rPr lang="fr-FR"/>
              <a:t>⇒ cycle 4, HG, compétence travaillée : </a:t>
            </a:r>
          </a:p>
          <a:p>
            <a:pPr marL="457200" marR="0" lvl="0" indent="0" algn="l" rtl="0">
              <a:spcBef>
                <a:spcPts val="0"/>
              </a:spcBef>
              <a:spcAft>
                <a:spcPts val="0"/>
              </a:spcAft>
              <a:buSzPct val="25000"/>
              <a:buNone/>
            </a:pPr>
            <a:r>
              <a:rPr lang="fr-FR"/>
              <a:t>Raisonner, justifier une démarche et les choix effectués</a:t>
            </a:r>
          </a:p>
          <a:p>
            <a:pPr marL="457200" marR="0" lvl="0" indent="-69850" algn="l" rtl="0">
              <a:spcBef>
                <a:spcPts val="0"/>
              </a:spcBef>
              <a:spcAft>
                <a:spcPts val="0"/>
              </a:spcAft>
              <a:buClr>
                <a:schemeClr val="dk1"/>
              </a:buClr>
              <a:buSzPct val="78571"/>
              <a:buFont typeface="Arial"/>
              <a:buNone/>
            </a:pPr>
            <a:r>
              <a:rPr lang="fr-FR"/>
              <a:t>»» Poser des questions, se poser des questions à propos de situations historiques ou/et géographiques.</a:t>
            </a:r>
          </a:p>
          <a:p>
            <a:pPr marL="457200" marR="0" lvl="0" indent="-69850" algn="l" rtl="0">
              <a:spcBef>
                <a:spcPts val="0"/>
              </a:spcBef>
              <a:spcAft>
                <a:spcPts val="0"/>
              </a:spcAft>
              <a:buClr>
                <a:schemeClr val="dk1"/>
              </a:buClr>
              <a:buSzPct val="78571"/>
              <a:buFont typeface="Arial"/>
              <a:buNone/>
            </a:pPr>
            <a:r>
              <a:rPr lang="fr-FR"/>
              <a:t>»» Construire des hypothèses d’interprétation de phénomènes historiques ou géographiques.</a:t>
            </a:r>
          </a:p>
          <a:p>
            <a:pPr marL="457200" marR="0" lvl="0" indent="-69850" algn="l" rtl="0">
              <a:spcBef>
                <a:spcPts val="0"/>
              </a:spcBef>
              <a:spcAft>
                <a:spcPts val="0"/>
              </a:spcAft>
              <a:buClr>
                <a:schemeClr val="dk1"/>
              </a:buClr>
              <a:buSzPct val="78571"/>
              <a:buFont typeface="Arial"/>
              <a:buNone/>
            </a:pPr>
            <a:r>
              <a:rPr lang="fr-FR"/>
              <a:t>»» Vérifier des données et des sources.</a:t>
            </a:r>
          </a:p>
          <a:p>
            <a:pPr marL="457200" marR="0" lvl="0" indent="-69850" algn="l" rtl="0">
              <a:spcBef>
                <a:spcPts val="0"/>
              </a:spcBef>
              <a:spcAft>
                <a:spcPts val="0"/>
              </a:spcAft>
              <a:buSzPct val="78571"/>
              <a:buNone/>
            </a:pPr>
            <a:r>
              <a:rPr lang="fr-FR"/>
              <a:t>»» Justifier une démarche, une interprétation.</a:t>
            </a:r>
          </a:p>
          <a:p>
            <a:pPr marL="0" marR="0" lvl="0" indent="0" algn="l" rtl="0">
              <a:spcBef>
                <a:spcPts val="0"/>
              </a:spcBef>
              <a:spcAft>
                <a:spcPts val="0"/>
              </a:spcAft>
              <a:buSzPct val="25000"/>
              <a:buNone/>
            </a:pPr>
            <a:endParaRPr/>
          </a:p>
          <a:p>
            <a:pPr lvl="0">
              <a:spcBef>
                <a:spcPts val="0"/>
              </a:spcBef>
              <a:buClr>
                <a:schemeClr val="dk1"/>
              </a:buClr>
              <a:buSzPct val="78571"/>
              <a:buFont typeface="Arial"/>
              <a:buNone/>
            </a:pPr>
            <a:r>
              <a:rPr lang="fr-FR"/>
              <a:t>Présentation Thomas Roy, Jean-François Rodes et Fabrice Gély : JFR en charge par défaut. </a:t>
            </a:r>
          </a:p>
          <a:p>
            <a:pPr lvl="0" rtl="0">
              <a:spcBef>
                <a:spcPts val="0"/>
              </a:spcBef>
              <a:buClr>
                <a:schemeClr val="dk1"/>
              </a:buClr>
              <a:buSzPct val="78571"/>
              <a:buFont typeface="Arial"/>
              <a:buNone/>
            </a:pPr>
            <a:r>
              <a:rPr lang="fr-FR"/>
              <a:t>Présentation (31/05 : F.Guinepain - JF Rodes - C. Chalnot : JFR ?</a:t>
            </a:r>
          </a:p>
        </p:txBody>
      </p:sp>
      <p:sp>
        <p:nvSpPr>
          <p:cNvPr id="229" name="Shape 229"/>
          <p:cNvSpPr txBox="1">
            <a:spLocks noGrp="1"/>
          </p:cNvSpPr>
          <p:nvPr>
            <p:ph type="sldNum" idx="12"/>
          </p:nvPr>
        </p:nvSpPr>
        <p:spPr>
          <a:xfrm>
            <a:off x="3849688" y="9427828"/>
            <a:ext cx="2946399" cy="49721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r-FR" sz="1200">
                <a:solidFill>
                  <a:schemeClr val="dk1"/>
                </a:solidFill>
                <a:latin typeface="Arial"/>
                <a:ea typeface="Arial"/>
                <a:cs typeface="Arial"/>
                <a:sym typeface="Arial"/>
              </a:rPr>
              <a:t>2</a:t>
            </a:fld>
            <a:endParaRPr lang="fr-F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8625" y="3573463"/>
            <a:ext cx="90487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12721" y="0"/>
            <a:ext cx="1880559" cy="2668122"/>
          </a:xfrm>
          <a:prstGeom prst="rect">
            <a:avLst/>
          </a:prstGeom>
        </p:spPr>
      </p:pic>
    </p:spTree>
    <p:extLst>
      <p:ext uri="{BB962C8B-B14F-4D97-AF65-F5344CB8AC3E}">
        <p14:creationId xmlns:p14="http://schemas.microsoft.com/office/powerpoint/2010/main" val="198820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625" y="3573463"/>
            <a:ext cx="90487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818541" y="4437436"/>
            <a:ext cx="819091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818541" y="3861048"/>
            <a:ext cx="2652295"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2988" y="66452"/>
            <a:ext cx="3240024" cy="3240024"/>
          </a:xfrm>
          <a:prstGeom prst="rect">
            <a:avLst/>
          </a:prstGeom>
        </p:spPr>
      </p:pic>
    </p:spTree>
    <p:extLst>
      <p:ext uri="{BB962C8B-B14F-4D97-AF65-F5344CB8AC3E}">
        <p14:creationId xmlns:p14="http://schemas.microsoft.com/office/powerpoint/2010/main" val="27587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8000" y="2276475"/>
            <a:ext cx="91265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18450" y="6238875"/>
            <a:ext cx="1435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71463" y="6256338"/>
            <a:ext cx="868362" cy="268287"/>
          </a:xfrm>
          <a:prstGeom prst="rect">
            <a:avLst/>
          </a:prstGeo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fr-FR" altLang="fr-FR" sz="900" smtClean="0">
                <a:solidFill>
                  <a:srgbClr val="454545"/>
                </a:solidFill>
              </a:rPr>
              <a:t>Page </a:t>
            </a:r>
            <a:fld id="{9E8871F4-C3FF-4A35-B212-1C35DC77F9B5}" type="slidenum">
              <a:rPr lang="fr-FR" altLang="fr-FR" sz="900" smtClean="0">
                <a:solidFill>
                  <a:srgbClr val="454545"/>
                </a:solidFill>
              </a:rPr>
              <a:pPr algn="r" eaLnBrk="1" hangingPunct="1">
                <a:defRPr/>
              </a:pPr>
              <a:t>‹N°›</a:t>
            </a:fld>
            <a:endParaRPr lang="fr-FR" altLang="fr-FR" sz="900" smtClean="0">
              <a:solidFill>
                <a:srgbClr val="454545"/>
              </a:solidFill>
            </a:endParaRPr>
          </a:p>
        </p:txBody>
      </p:sp>
      <p:sp>
        <p:nvSpPr>
          <p:cNvPr id="8" name="Titre 1"/>
          <p:cNvSpPr>
            <a:spLocks noGrp="1"/>
          </p:cNvSpPr>
          <p:nvPr>
            <p:ph type="title"/>
          </p:nvPr>
        </p:nvSpPr>
        <p:spPr>
          <a:xfrm>
            <a:off x="1208584" y="2924944"/>
            <a:ext cx="7878875"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364478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0525" y="187325"/>
            <a:ext cx="91249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818541" y="440010"/>
            <a:ext cx="7878875"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18005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96129" y="274638"/>
            <a:ext cx="89154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47360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96264" y="274638"/>
            <a:ext cx="89154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367218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350"/>
            <a:ext cx="2311400" cy="365125"/>
          </a:xfrm>
          <a:prstGeom prst="rect">
            <a:avLst/>
          </a:prstGeom>
        </p:spPr>
        <p:txBody>
          <a:bodyPr/>
          <a:lstStyle>
            <a:lvl1pPr>
              <a:defRPr/>
            </a:lvl1pPr>
          </a:lstStyle>
          <a:p>
            <a:pPr>
              <a:defRPr/>
            </a:pPr>
            <a:fld id="{078051DE-EF9D-4D5D-B72E-B83E10BFACB6}" type="datetimeFigureOut">
              <a:rPr lang="fr-FR"/>
              <a:pPr>
                <a:defRPr/>
              </a:pPr>
              <a:t>07/05/2017</a:t>
            </a:fld>
            <a:endParaRPr lang="fr-FR"/>
          </a:p>
        </p:txBody>
      </p:sp>
      <p:sp>
        <p:nvSpPr>
          <p:cNvPr id="3" name="Espace réservé du pied de page 2"/>
          <p:cNvSpPr>
            <a:spLocks noGrp="1"/>
          </p:cNvSpPr>
          <p:nvPr>
            <p:ph type="ftr" sz="quarter" idx="11"/>
          </p:nvPr>
        </p:nvSpPr>
        <p:spPr>
          <a:xfrm>
            <a:off x="3384550" y="6356350"/>
            <a:ext cx="3136900" cy="365125"/>
          </a:xfrm>
          <a:prstGeom prst="rect">
            <a:avLst/>
          </a:prstGeom>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a:xfrm>
            <a:off x="7099300" y="6356350"/>
            <a:ext cx="2311400" cy="365125"/>
          </a:xfrm>
          <a:prstGeom prst="rect">
            <a:avLst/>
          </a:prstGeom>
        </p:spPr>
        <p:txBody>
          <a:bodyPr/>
          <a:lstStyle>
            <a:lvl1pPr>
              <a:defRPr/>
            </a:lvl1pPr>
          </a:lstStyle>
          <a:p>
            <a:pPr>
              <a:defRPr/>
            </a:pPr>
            <a:fld id="{0632D001-9289-454E-83F8-BB1E9E0A8400}" type="slidenum">
              <a:rPr lang="fr-FR"/>
              <a:pPr>
                <a:defRPr/>
              </a:pPr>
              <a:t>‹N°›</a:t>
            </a:fld>
            <a:endParaRPr lang="fr-FR"/>
          </a:p>
        </p:txBody>
      </p:sp>
    </p:spTree>
    <p:extLst>
      <p:ext uri="{BB962C8B-B14F-4D97-AF65-F5344CB8AC3E}">
        <p14:creationId xmlns:p14="http://schemas.microsoft.com/office/powerpoint/2010/main" val="53475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4288" y="0"/>
            <a:ext cx="6373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pic>
        <p:nvPicPr>
          <p:cNvPr id="1028" name="Picture 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94650" y="6165850"/>
            <a:ext cx="14033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numéro de diapositive 6"/>
          <p:cNvSpPr txBox="1">
            <a:spLocks/>
          </p:cNvSpPr>
          <p:nvPr/>
        </p:nvSpPr>
        <p:spPr>
          <a:xfrm>
            <a:off x="271463" y="6256338"/>
            <a:ext cx="868362" cy="268287"/>
          </a:xfrm>
          <a:prstGeom prst="rect">
            <a:avLst/>
          </a:prstGeo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fr-FR" altLang="fr-FR" sz="900" smtClean="0">
                <a:solidFill>
                  <a:srgbClr val="454545"/>
                </a:solidFill>
              </a:rPr>
              <a:t>Page </a:t>
            </a:r>
            <a:fld id="{4A9F12AA-E906-4455-A966-9DFA2BAFEEEC}" type="slidenum">
              <a:rPr lang="fr-FR" altLang="fr-FR" sz="900" smtClean="0">
                <a:solidFill>
                  <a:srgbClr val="454545"/>
                </a:solidFill>
              </a:rPr>
              <a:pPr algn="r" eaLnBrk="1" hangingPunct="1">
                <a:defRPr/>
              </a:pPr>
              <a:t>‹N°›</a:t>
            </a:fld>
            <a:endParaRPr lang="fr-FR" altLang="fr-FR" sz="900" smtClean="0">
              <a:solidFill>
                <a:srgbClr val="454545"/>
              </a:solidFill>
            </a:endParaRPr>
          </a:p>
        </p:txBody>
      </p:sp>
    </p:spTree>
  </p:cSld>
  <p:clrMap bg1="lt1" tx1="dk1" bg2="lt2" tx2="dk2" accent1="accent1" accent2="accent2" accent3="accent3" accent4="accent4" accent5="accent5" accent6="accent6" hlink="hlink" folHlink="folHlink"/>
  <p:sldLayoutIdLst>
    <p:sldLayoutId id="2147483836" r:id="rId1"/>
    <p:sldLayoutId id="2147483832" r:id="rId2"/>
    <p:sldLayoutId id="2147483833" r:id="rId3"/>
    <p:sldLayoutId id="2147483834" r:id="rId4"/>
    <p:sldLayoutId id="2147483830" r:id="rId5"/>
    <p:sldLayoutId id="2147483831" r:id="rId6"/>
    <p:sldLayoutId id="2147483835" r:id="rId7"/>
  </p:sldLayoutIdLst>
  <p:txStyles>
    <p:title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819150" y="4076700"/>
            <a:ext cx="8191500" cy="10810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ctr" eaLnBrk="1" hangingPunct="1">
              <a:defRPr/>
            </a:pPr>
            <a:r>
              <a:rPr lang="fr-FR" altLang="fr-FR" smtClean="0">
                <a:solidFill>
                  <a:srgbClr val="002060"/>
                </a:solidFill>
                <a:latin typeface="+mn-lt"/>
                <a:cs typeface="Arial" charset="0"/>
              </a:rPr>
              <a:t>Enseigner les Sciences et la Technologie au cycle 3</a:t>
            </a:r>
            <a:br>
              <a:rPr lang="fr-FR" altLang="fr-FR" smtClean="0">
                <a:solidFill>
                  <a:srgbClr val="002060"/>
                </a:solidFill>
                <a:latin typeface="+mn-lt"/>
                <a:cs typeface="Arial" charset="0"/>
              </a:rPr>
            </a:br>
            <a:r>
              <a:rPr lang="fr-FR" altLang="fr-FR" sz="2000" b="0" i="1" smtClean="0">
                <a:solidFill>
                  <a:schemeClr val="accent2">
                    <a:lumMod val="75000"/>
                  </a:schemeClr>
                </a:solidFill>
                <a:latin typeface="+mn-lt"/>
                <a:cs typeface="Arial" charset="0"/>
              </a:rPr>
              <a:t>construire une continuité des apprentissages de l'école au collège</a:t>
            </a:r>
          </a:p>
        </p:txBody>
      </p:sp>
      <p:sp>
        <p:nvSpPr>
          <p:cNvPr id="3" name="Sous-titre 2"/>
          <p:cNvSpPr txBox="1">
            <a:spLocks/>
          </p:cNvSpPr>
          <p:nvPr/>
        </p:nvSpPr>
        <p:spPr>
          <a:xfrm>
            <a:off x="350490" y="452669"/>
            <a:ext cx="2662676" cy="1536171"/>
          </a:xfrm>
          <a:prstGeom prst="rect">
            <a:avLst/>
          </a:prstGeom>
        </p:spPr>
        <p:txBody>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000" b="0" smtClean="0">
                <a:solidFill>
                  <a:srgbClr val="002060"/>
                </a:solidFill>
              </a:rPr>
              <a:t>Séminaire 2017 d'accompagnement des programmes de technologie au collège</a:t>
            </a:r>
            <a:endParaRPr lang="fr-FR" altLang="fr-FR" sz="2000" b="0">
              <a:solidFill>
                <a:srgbClr val="002060"/>
              </a:solidFill>
            </a:endParaRPr>
          </a:p>
        </p:txBody>
      </p:sp>
      <p:sp>
        <p:nvSpPr>
          <p:cNvPr id="4" name="ZoneTexte 3"/>
          <p:cNvSpPr txBox="1"/>
          <p:nvPr/>
        </p:nvSpPr>
        <p:spPr>
          <a:xfrm>
            <a:off x="1621972" y="6309321"/>
            <a:ext cx="6662056" cy="323777"/>
          </a:xfrm>
          <a:prstGeom prst="rect">
            <a:avLst/>
          </a:prstGeom>
          <a:noFill/>
        </p:spPr>
        <p:txBody>
          <a:bodyPr wrap="square" lIns="107287" tIns="53643" rIns="107287" bIns="53643" rtlCol="0">
            <a:spAutoFit/>
          </a:bodyPr>
          <a:lstStyle/>
          <a:p>
            <a:pPr algn="ctr"/>
            <a:r>
              <a:rPr lang="fr-FR" sz="1400" dirty="0" smtClean="0">
                <a:solidFill>
                  <a:srgbClr val="002060"/>
                </a:solidFill>
                <a:latin typeface="+mn-lt"/>
              </a:rPr>
              <a:t>Dominique  PETRELLA – Jean-Michel BOICHOT</a:t>
            </a:r>
            <a:endParaRPr lang="fr-FR" sz="1400" dirty="0">
              <a:solidFill>
                <a:srgbClr val="002060"/>
              </a:solidFill>
              <a:latin typeface="+mn-lt"/>
            </a:endParaRPr>
          </a:p>
        </p:txBody>
      </p:sp>
      <p:pic>
        <p:nvPicPr>
          <p:cNvPr id="5" name="Imag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46685" y="325924"/>
            <a:ext cx="2622827" cy="1846908"/>
          </a:xfrm>
          <a:prstGeom prst="rect">
            <a:avLst/>
          </a:prstGeom>
          <a:ln>
            <a:noFill/>
          </a:ln>
          <a:effectLst>
            <a:softEdge rad="112500"/>
          </a:effectLst>
        </p:spPr>
      </p:pic>
    </p:spTree>
    <p:extLst>
      <p:ext uri="{BB962C8B-B14F-4D97-AF65-F5344CB8AC3E}">
        <p14:creationId xmlns:p14="http://schemas.microsoft.com/office/powerpoint/2010/main" val="1442126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1"/>
          <p:cNvGraphicFramePr>
            <a:graphicFrameLocks noGrp="1"/>
          </p:cNvGraphicFramePr>
          <p:nvPr>
            <p:extLst>
              <p:ext uri="{D42A27DB-BD31-4B8C-83A1-F6EECF244321}">
                <p14:modId xmlns:p14="http://schemas.microsoft.com/office/powerpoint/2010/main" val="3783150428"/>
              </p:ext>
            </p:extLst>
          </p:nvPr>
        </p:nvGraphicFramePr>
        <p:xfrm>
          <a:off x="560388" y="4014701"/>
          <a:ext cx="8686800" cy="1352550"/>
        </p:xfrm>
        <a:graphic>
          <a:graphicData uri="http://schemas.openxmlformats.org/drawingml/2006/table">
            <a:tbl>
              <a:tblPr/>
              <a:tblGrid>
                <a:gridCol w="1728218"/>
                <a:gridCol w="1173115"/>
                <a:gridCol w="1577072"/>
                <a:gridCol w="1334578"/>
                <a:gridCol w="1365536"/>
                <a:gridCol w="1508281"/>
              </a:tblGrid>
              <a:tr h="1352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Matériaux et objets techniques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Identifier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les principales évolutions des besoins et des objets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Décrire </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le fonctionnement des objets techniques, fonctions, constitution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a:t>
                      </a: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Identifier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les principales familles de matériaux</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Concevoir et produire </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tout ou partie d’un objet technique en équipe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Repérer et comprendre </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la communication et gestion de l’information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3" name="Group 192"/>
          <p:cNvGraphicFramePr>
            <a:graphicFrameLocks noGrp="1"/>
          </p:cNvGraphicFramePr>
          <p:nvPr>
            <p:extLst>
              <p:ext uri="{D42A27DB-BD31-4B8C-83A1-F6EECF244321}">
                <p14:modId xmlns:p14="http://schemas.microsoft.com/office/powerpoint/2010/main" val="1722696541"/>
              </p:ext>
            </p:extLst>
          </p:nvPr>
        </p:nvGraphicFramePr>
        <p:xfrm>
          <a:off x="560388" y="1322301"/>
          <a:ext cx="8686801" cy="854075"/>
        </p:xfrm>
        <a:graphic>
          <a:graphicData uri="http://schemas.openxmlformats.org/drawingml/2006/table">
            <a:tbl>
              <a:tblPr/>
              <a:tblGrid>
                <a:gridCol w="1709499"/>
                <a:gridCol w="2610684"/>
                <a:gridCol w="1492802"/>
                <a:gridCol w="1365536"/>
                <a:gridCol w="1508280"/>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Matière, mouvement, énergie, information</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Décrire</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les états et la constitution de la matière à l’échelle macroscopique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Observer et décrire </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différents types de mouvements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identifier </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différentes sources d’énergie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Identifier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un signal et une information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4" name="Group 76"/>
          <p:cNvGraphicFramePr>
            <a:graphicFrameLocks noGrp="1"/>
          </p:cNvGraphicFramePr>
          <p:nvPr>
            <p:extLst>
              <p:ext uri="{D42A27DB-BD31-4B8C-83A1-F6EECF244321}">
                <p14:modId xmlns:p14="http://schemas.microsoft.com/office/powerpoint/2010/main" val="3616614459"/>
              </p:ext>
            </p:extLst>
          </p:nvPr>
        </p:nvGraphicFramePr>
        <p:xfrm>
          <a:off x="560388" y="2287501"/>
          <a:ext cx="8686799" cy="1636713"/>
        </p:xfrm>
        <a:graphic>
          <a:graphicData uri="http://schemas.openxmlformats.org/drawingml/2006/table">
            <a:tbl>
              <a:tblPr/>
              <a:tblGrid>
                <a:gridCol w="1719478"/>
                <a:gridCol w="1808967"/>
                <a:gridCol w="1512191"/>
                <a:gridCol w="2137883"/>
                <a:gridCol w="1508280"/>
              </a:tblGrid>
              <a:tr h="1636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Le vivant, sa diversité et les fonctions qui le caractérise</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Classer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les organismes, </a:t>
                      </a: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exploiter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les liens de parenté pour comprendre et </a:t>
                      </a: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expliquer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l’évolution des organismes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Décrire </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comment les êtres vivants se développent et deviennent aptes à se reproduire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Calibri" pitchFamily="34" charset="0"/>
                          <a:cs typeface="Times New Roman" pitchFamily="18" charset="0"/>
                        </a:rPr>
                        <a:t>Expliquer</a:t>
                      </a:r>
                      <a:r>
                        <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rPr>
                        <a:t> les besoins variables en aliments de l’être humain; l’origine et les techniques mises en œuvre pour transformer et conserver les aliments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Calibri" pitchFamily="34" charset="0"/>
                          <a:cs typeface="Times New Roman" pitchFamily="18" charset="0"/>
                        </a:rPr>
                        <a:t>Expliquer</a:t>
                      </a:r>
                      <a:r>
                        <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rPr>
                        <a:t> l’origine de la matière organique des êtres vivants et son devenir</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5" name="Group 176"/>
          <p:cNvGraphicFramePr>
            <a:graphicFrameLocks noGrp="1"/>
          </p:cNvGraphicFramePr>
          <p:nvPr>
            <p:extLst>
              <p:ext uri="{D42A27DB-BD31-4B8C-83A1-F6EECF244321}">
                <p14:modId xmlns:p14="http://schemas.microsoft.com/office/powerpoint/2010/main" val="1611321588"/>
              </p:ext>
            </p:extLst>
          </p:nvPr>
        </p:nvGraphicFramePr>
        <p:xfrm>
          <a:off x="560388" y="5454564"/>
          <a:ext cx="8686800" cy="854075"/>
        </p:xfrm>
        <a:graphic>
          <a:graphicData uri="http://schemas.openxmlformats.org/drawingml/2006/table">
            <a:tbl>
              <a:tblPr/>
              <a:tblGrid>
                <a:gridCol w="1728218"/>
                <a:gridCol w="4433889"/>
                <a:gridCol w="2524693"/>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La planète terre. Les êtres vivants dans leur 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Situer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la terre dans le système solaire et </a:t>
                      </a: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caractériser </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les conditions de la vie terrestre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1" u="none" strike="noStrike" cap="none" normalizeH="0" baseline="0" dirty="0" smtClean="0">
                          <a:ln>
                            <a:noFill/>
                          </a:ln>
                          <a:solidFill>
                            <a:schemeClr val="tx1"/>
                          </a:solidFill>
                          <a:effectLst/>
                          <a:latin typeface="Arial" charset="0"/>
                          <a:ea typeface="ＭＳ Ｐゴシック"/>
                          <a:cs typeface="ＭＳ Ｐゴシック"/>
                        </a:rPr>
                        <a:t>Identifier</a:t>
                      </a: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les enjeux liés à l’environnement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6" name="Group 190"/>
          <p:cNvGraphicFramePr>
            <a:graphicFrameLocks/>
          </p:cNvGraphicFramePr>
          <p:nvPr>
            <p:extLst>
              <p:ext uri="{D42A27DB-BD31-4B8C-83A1-F6EECF244321}">
                <p14:modId xmlns:p14="http://schemas.microsoft.com/office/powerpoint/2010/main" val="23250173"/>
              </p:ext>
            </p:extLst>
          </p:nvPr>
        </p:nvGraphicFramePr>
        <p:xfrm>
          <a:off x="550863" y="988926"/>
          <a:ext cx="8699500" cy="244475"/>
        </p:xfrm>
        <a:graphic>
          <a:graphicData uri="http://schemas.openxmlformats.org/drawingml/2006/table">
            <a:tbl>
              <a:tblPr/>
              <a:tblGrid>
                <a:gridCol w="1728312"/>
                <a:gridCol w="6971188"/>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Thèmes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ＭＳ Ｐゴシック"/>
                          <a:cs typeface="ＭＳ Ｐゴシック"/>
                        </a:rPr>
                        <a:t>Connaissances et compétences associées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9" name="ZoneTexte 8"/>
          <p:cNvSpPr txBox="1"/>
          <p:nvPr/>
        </p:nvSpPr>
        <p:spPr>
          <a:xfrm>
            <a:off x="1752124" y="0"/>
            <a:ext cx="8153875"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Du </a:t>
            </a:r>
            <a:r>
              <a:rPr lang="fr-FR" dirty="0" smtClean="0"/>
              <a:t>socle commun </a:t>
            </a:r>
            <a:r>
              <a:rPr lang="fr-FR" dirty="0"/>
              <a:t>aux </a:t>
            </a:r>
            <a:r>
              <a:rPr lang="fr-FR" dirty="0" smtClean="0"/>
              <a:t>séquences d’enseignement</a:t>
            </a:r>
            <a:endParaRPr lang="fr-FR" dirty="0"/>
          </a:p>
        </p:txBody>
      </p:sp>
      <p:pic>
        <p:nvPicPr>
          <p:cNvPr id="1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04" y="-9261"/>
            <a:ext cx="1755829" cy="90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1"/>
          <p:cNvGraphicFramePr>
            <a:graphicFrameLocks noGrp="1"/>
          </p:cNvGraphicFramePr>
          <p:nvPr/>
        </p:nvGraphicFramePr>
        <p:xfrm>
          <a:off x="560388" y="3860800"/>
          <a:ext cx="8686800" cy="1352550"/>
        </p:xfrm>
        <a:graphic>
          <a:graphicData uri="http://schemas.openxmlformats.org/drawingml/2006/table">
            <a:tbl>
              <a:tblPr/>
              <a:tblGrid>
                <a:gridCol w="1728218"/>
                <a:gridCol w="1173115"/>
                <a:gridCol w="1577072"/>
                <a:gridCol w="1334578"/>
                <a:gridCol w="1365536"/>
                <a:gridCol w="1508281"/>
              </a:tblGrid>
              <a:tr h="1352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Matériaux et objets techniques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smtClean="0">
                          <a:ln>
                            <a:noFill/>
                          </a:ln>
                          <a:solidFill>
                            <a:schemeClr val="tx1"/>
                          </a:solidFill>
                          <a:effectLst/>
                          <a:latin typeface="Arial" charset="0"/>
                          <a:ea typeface="ＭＳ Ｐゴシック"/>
                          <a:cs typeface="ＭＳ Ｐゴシック"/>
                        </a:rPr>
                        <a:t>Identifier les principales évolutions des besoins et des objets</a:t>
                      </a:r>
                      <a:endParaRPr kumimoji="0" lang="fr-FR" sz="1400" b="0" i="1"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Décrire le fonctionnement des objets techniques, fonctions, constitution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smtClean="0">
                          <a:ln>
                            <a:noFill/>
                          </a:ln>
                          <a:solidFill>
                            <a:schemeClr val="tx1"/>
                          </a:solidFill>
                          <a:effectLst/>
                          <a:latin typeface="Arial" charset="0"/>
                          <a:ea typeface="ＭＳ Ｐゴシック"/>
                          <a:cs typeface="ＭＳ Ｐゴシック"/>
                        </a:rPr>
                        <a:t> Identifier les principales familles de matériaux</a:t>
                      </a:r>
                      <a:endParaRPr kumimoji="0" lang="fr-FR" sz="1400" b="0" i="1"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smtClean="0">
                          <a:ln>
                            <a:noFill/>
                          </a:ln>
                          <a:solidFill>
                            <a:schemeClr val="tx1"/>
                          </a:solidFill>
                          <a:effectLst/>
                          <a:latin typeface="Arial" charset="0"/>
                          <a:ea typeface="ＭＳ Ｐゴシック"/>
                          <a:cs typeface="ＭＳ Ｐゴシック"/>
                        </a:rPr>
                        <a:t>Concevoir et produire tout ou partie d’un objet technique en équipe</a:t>
                      </a:r>
                      <a:endParaRPr kumimoji="0" lang="fr-FR" sz="1400" b="0" i="1"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Repérer et comprendre La communication et gestion de l’information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3" name="Group 192"/>
          <p:cNvGraphicFramePr>
            <a:graphicFrameLocks noGrp="1"/>
          </p:cNvGraphicFramePr>
          <p:nvPr>
            <p:extLst>
              <p:ext uri="{D42A27DB-BD31-4B8C-83A1-F6EECF244321}">
                <p14:modId xmlns:p14="http://schemas.microsoft.com/office/powerpoint/2010/main" val="4291270120"/>
              </p:ext>
            </p:extLst>
          </p:nvPr>
        </p:nvGraphicFramePr>
        <p:xfrm>
          <a:off x="560388" y="1168400"/>
          <a:ext cx="8686801" cy="854075"/>
        </p:xfrm>
        <a:graphic>
          <a:graphicData uri="http://schemas.openxmlformats.org/drawingml/2006/table">
            <a:tbl>
              <a:tblPr/>
              <a:tblGrid>
                <a:gridCol w="1709499"/>
                <a:gridCol w="2610684"/>
                <a:gridCol w="1492802"/>
                <a:gridCol w="1365536"/>
                <a:gridCol w="1508280"/>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Matière, mouvement, énergie, information</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Décrire les états et la constitution de la matière à l’échelle macroscopique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Observer et décrire différents types de mouvements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différentes sources d’énergie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un signal et une information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4" name="Group 76"/>
          <p:cNvGraphicFramePr>
            <a:graphicFrameLocks noGrp="1"/>
          </p:cNvGraphicFramePr>
          <p:nvPr/>
        </p:nvGraphicFramePr>
        <p:xfrm>
          <a:off x="560388" y="2133600"/>
          <a:ext cx="8686799" cy="1636713"/>
        </p:xfrm>
        <a:graphic>
          <a:graphicData uri="http://schemas.openxmlformats.org/drawingml/2006/table">
            <a:tbl>
              <a:tblPr/>
              <a:tblGrid>
                <a:gridCol w="1719478"/>
                <a:gridCol w="1808967"/>
                <a:gridCol w="1512191"/>
                <a:gridCol w="2137883"/>
                <a:gridCol w="1508280"/>
              </a:tblGrid>
              <a:tr h="1636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Le vivant, sa diversité et les fonctions qui le caractérise</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Classer les organismes, exploiter les liens de parenté pour comprendre et expliquer l’évolution des organismes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Décrire comment les êtres vivants se développent et deviennent aptes à se reproduire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rPr>
                        <a:t>Expliquer les besoins variables en aliments de l’être humain; l’origine et les techniques mises en œuvre pour transformer et conserver les aliments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rPr>
                        <a:t>Expliquer l’origine de la matière organique des êtres vivants et son devenir</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5" name="Group 176"/>
          <p:cNvGraphicFramePr>
            <a:graphicFrameLocks noGrp="1"/>
          </p:cNvGraphicFramePr>
          <p:nvPr/>
        </p:nvGraphicFramePr>
        <p:xfrm>
          <a:off x="560388" y="5300663"/>
          <a:ext cx="8686800" cy="854075"/>
        </p:xfrm>
        <a:graphic>
          <a:graphicData uri="http://schemas.openxmlformats.org/drawingml/2006/table">
            <a:tbl>
              <a:tblPr/>
              <a:tblGrid>
                <a:gridCol w="1728218"/>
                <a:gridCol w="4433889"/>
                <a:gridCol w="2524693"/>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La planète terre. Les êtres vivants dans leur 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Situer la terre dans le système solaire et caractériser les conditions de la vie terrestre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les enjeux liés à l’environnement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6" name="Group 190"/>
          <p:cNvGraphicFramePr>
            <a:graphicFrameLocks/>
          </p:cNvGraphicFramePr>
          <p:nvPr/>
        </p:nvGraphicFramePr>
        <p:xfrm>
          <a:off x="550863" y="835025"/>
          <a:ext cx="8699500" cy="244475"/>
        </p:xfrm>
        <a:graphic>
          <a:graphicData uri="http://schemas.openxmlformats.org/drawingml/2006/table">
            <a:tbl>
              <a:tblPr/>
              <a:tblGrid>
                <a:gridCol w="1728312"/>
                <a:gridCol w="6971188"/>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Thèmes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ＭＳ Ｐゴシック"/>
                          <a:cs typeface="ＭＳ Ｐゴシック"/>
                        </a:rPr>
                        <a:t>Connaissances et compétences associées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7" name="Rectangle à coins arrondis 6"/>
          <p:cNvSpPr/>
          <p:nvPr/>
        </p:nvSpPr>
        <p:spPr>
          <a:xfrm>
            <a:off x="2298700" y="1196975"/>
            <a:ext cx="1574800" cy="4954588"/>
          </a:xfrm>
          <a:prstGeom prst="roundRect">
            <a:avLst/>
          </a:prstGeom>
          <a:solidFill>
            <a:srgbClr val="FFC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3" name="Groupe 12"/>
          <p:cNvGrpSpPr>
            <a:grpSpLocks/>
          </p:cNvGrpSpPr>
          <p:nvPr/>
        </p:nvGrpSpPr>
        <p:grpSpPr bwMode="auto">
          <a:xfrm>
            <a:off x="7805738" y="795338"/>
            <a:ext cx="1371600" cy="5638800"/>
            <a:chOff x="7806267" y="1286932"/>
            <a:chExt cx="1371599" cy="4685814"/>
          </a:xfrm>
        </p:grpSpPr>
        <p:cxnSp>
          <p:nvCxnSpPr>
            <p:cNvPr id="10" name="Connecteur droit 9"/>
            <p:cNvCxnSpPr/>
            <p:nvPr/>
          </p:nvCxnSpPr>
          <p:spPr>
            <a:xfrm>
              <a:off x="7806267" y="1286932"/>
              <a:ext cx="1287461" cy="46858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7890404" y="1286932"/>
              <a:ext cx="1287462" cy="46858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04" y="-9261"/>
            <a:ext cx="1755829" cy="90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1752124" y="0"/>
            <a:ext cx="8153875"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Du </a:t>
            </a:r>
            <a:r>
              <a:rPr lang="fr-FR" dirty="0" smtClean="0"/>
              <a:t>socle commun </a:t>
            </a:r>
            <a:r>
              <a:rPr lang="fr-FR" dirty="0"/>
              <a:t>aux </a:t>
            </a:r>
            <a:r>
              <a:rPr lang="fr-FR" dirty="0" smtClean="0"/>
              <a:t>séquences d’enseignement</a:t>
            </a:r>
            <a:endParaRPr lang="fr-FR" dirty="0"/>
          </a:p>
        </p:txBody>
      </p:sp>
    </p:spTree>
    <p:extLst>
      <p:ext uri="{BB962C8B-B14F-4D97-AF65-F5344CB8AC3E}">
        <p14:creationId xmlns:p14="http://schemas.microsoft.com/office/powerpoint/2010/main" val="361722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53846E-6 1.85185E-6 L 0.53734 -0.00417 " pathEditMode="relative" rAng="0" ptsTypes="AA">
                                      <p:cBhvr>
                                        <p:cTn id="6" dur="5000" fill="hold"/>
                                        <p:tgtEl>
                                          <p:spTgt spid="7"/>
                                        </p:tgtEl>
                                        <p:attrNameLst>
                                          <p:attrName>ppt_x</p:attrName>
                                          <p:attrName>ppt_y</p:attrName>
                                        </p:attrNameLst>
                                      </p:cBhvr>
                                      <p:rCtr x="26859" y="-20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1"/>
          <p:cNvGraphicFramePr>
            <a:graphicFrameLocks noGrp="1"/>
          </p:cNvGraphicFramePr>
          <p:nvPr/>
        </p:nvGraphicFramePr>
        <p:xfrm>
          <a:off x="560388" y="3860800"/>
          <a:ext cx="8686800" cy="1352550"/>
        </p:xfrm>
        <a:graphic>
          <a:graphicData uri="http://schemas.openxmlformats.org/drawingml/2006/table">
            <a:tbl>
              <a:tblPr/>
              <a:tblGrid>
                <a:gridCol w="1728218"/>
                <a:gridCol w="1173115"/>
                <a:gridCol w="1577072"/>
                <a:gridCol w="1334578"/>
                <a:gridCol w="1365536"/>
                <a:gridCol w="1508281"/>
              </a:tblGrid>
              <a:tr h="1352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Matériaux et objets techniques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les principales évolutions des besoins et des objets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Décrire le fonctionnement des objets techniques, fonctions, constitution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 Identifier les principales familles de matériaux</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Concevoir et produire tout ou partie d’un objet technique en équipe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Repérer et comprendre La communication et gestion de l’information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3" name="Group 192"/>
          <p:cNvGraphicFramePr>
            <a:graphicFrameLocks noGrp="1"/>
          </p:cNvGraphicFramePr>
          <p:nvPr>
            <p:extLst>
              <p:ext uri="{D42A27DB-BD31-4B8C-83A1-F6EECF244321}">
                <p14:modId xmlns:p14="http://schemas.microsoft.com/office/powerpoint/2010/main" val="1076601120"/>
              </p:ext>
            </p:extLst>
          </p:nvPr>
        </p:nvGraphicFramePr>
        <p:xfrm>
          <a:off x="560388" y="1168400"/>
          <a:ext cx="8686801" cy="854075"/>
        </p:xfrm>
        <a:graphic>
          <a:graphicData uri="http://schemas.openxmlformats.org/drawingml/2006/table">
            <a:tbl>
              <a:tblPr/>
              <a:tblGrid>
                <a:gridCol w="1709499"/>
                <a:gridCol w="2610684"/>
                <a:gridCol w="1492802"/>
                <a:gridCol w="1365536"/>
                <a:gridCol w="1508280"/>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Matière, mouvement, énergie, information</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Décrire les états et la constitution de la matière à l’échelle macroscopique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Observer et décrire différents types de mouvements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différentes sources d’énergie</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un signal et une information</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4" name="Group 76"/>
          <p:cNvGraphicFramePr>
            <a:graphicFrameLocks noGrp="1"/>
          </p:cNvGraphicFramePr>
          <p:nvPr/>
        </p:nvGraphicFramePr>
        <p:xfrm>
          <a:off x="560388" y="2133600"/>
          <a:ext cx="8686799" cy="1636713"/>
        </p:xfrm>
        <a:graphic>
          <a:graphicData uri="http://schemas.openxmlformats.org/drawingml/2006/table">
            <a:tbl>
              <a:tblPr/>
              <a:tblGrid>
                <a:gridCol w="1719478"/>
                <a:gridCol w="1808967"/>
                <a:gridCol w="1512191"/>
                <a:gridCol w="2137883"/>
                <a:gridCol w="1508280"/>
              </a:tblGrid>
              <a:tr h="1636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Le vivant, sa diversité et les fonctions qui le caractérise</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Classer les organismes, exploiter les liens de parenté pour comprendre et expliquer l’évolution des organismes</a:t>
                      </a:r>
                      <a:endPar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Décrire comment les êtres vivants se développent et deviennent aptes à se reproduire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rPr>
                        <a:t>Expliquer les besoins variables en aliments de l’être humain; l’origine et les techniques mises en œuvre pour transformer et conserver les aliments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Calibri" pitchFamily="34" charset="0"/>
                          <a:cs typeface="Times New Roman" pitchFamily="18" charset="0"/>
                        </a:rPr>
                        <a:t>Expliquer l’origine de la matière organique des êtres vivants et son devenir</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5" name="Group 176"/>
          <p:cNvGraphicFramePr>
            <a:graphicFrameLocks noGrp="1"/>
          </p:cNvGraphicFramePr>
          <p:nvPr/>
        </p:nvGraphicFramePr>
        <p:xfrm>
          <a:off x="560388" y="5300663"/>
          <a:ext cx="8686800" cy="854075"/>
        </p:xfrm>
        <a:graphic>
          <a:graphicData uri="http://schemas.openxmlformats.org/drawingml/2006/table">
            <a:tbl>
              <a:tblPr/>
              <a:tblGrid>
                <a:gridCol w="1728218"/>
                <a:gridCol w="4433889"/>
                <a:gridCol w="2524693"/>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La planète terre. Les êtres vivants dans leur 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Situer la terre dans le système solaire et caractériser les conditions de la vie terrestre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les enjeux liés à l’environnement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6" name="Group 190"/>
          <p:cNvGraphicFramePr>
            <a:graphicFrameLocks/>
          </p:cNvGraphicFramePr>
          <p:nvPr/>
        </p:nvGraphicFramePr>
        <p:xfrm>
          <a:off x="550863" y="835025"/>
          <a:ext cx="8699500" cy="244475"/>
        </p:xfrm>
        <a:graphic>
          <a:graphicData uri="http://schemas.openxmlformats.org/drawingml/2006/table">
            <a:tbl>
              <a:tblPr/>
              <a:tblGrid>
                <a:gridCol w="1728312"/>
                <a:gridCol w="6971188"/>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Thèmes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ＭＳ Ｐゴシック"/>
                          <a:cs typeface="ＭＳ Ｐゴシック"/>
                        </a:rPr>
                        <a:t>Connaissances et compétences associées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grpSp>
        <p:nvGrpSpPr>
          <p:cNvPr id="9" name="Groupe 8"/>
          <p:cNvGrpSpPr>
            <a:grpSpLocks/>
          </p:cNvGrpSpPr>
          <p:nvPr/>
        </p:nvGrpSpPr>
        <p:grpSpPr bwMode="auto">
          <a:xfrm>
            <a:off x="4065588" y="465666"/>
            <a:ext cx="1722437" cy="4736571"/>
            <a:chOff x="4065972" y="363984"/>
            <a:chExt cx="1526960" cy="4838331"/>
          </a:xfrm>
          <a:solidFill>
            <a:srgbClr val="FFC000">
              <a:alpha val="20000"/>
            </a:srgbClr>
          </a:solidFill>
        </p:grpSpPr>
        <p:sp>
          <p:nvSpPr>
            <p:cNvPr id="7" name="Rectangle à coins arrondis 6"/>
            <p:cNvSpPr/>
            <p:nvPr/>
          </p:nvSpPr>
          <p:spPr>
            <a:xfrm>
              <a:off x="4065972" y="363984"/>
              <a:ext cx="1526960" cy="4838331"/>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717" name="ZoneTexte 7"/>
            <p:cNvSpPr txBox="1">
              <a:spLocks noChangeArrowheads="1"/>
            </p:cNvSpPr>
            <p:nvPr/>
          </p:nvSpPr>
          <p:spPr bwMode="auto">
            <a:xfrm>
              <a:off x="4065972" y="363984"/>
              <a:ext cx="152696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fr-FR" altLang="fr-FR" b="1" dirty="0" smtClean="0">
                  <a:solidFill>
                    <a:srgbClr val="FF0000"/>
                  </a:solidFill>
                </a:rPr>
                <a:t>Sujet d’étude</a:t>
              </a:r>
            </a:p>
          </p:txBody>
        </p:sp>
      </p:grpSp>
      <p:sp>
        <p:nvSpPr>
          <p:cNvPr id="10" name="Rectangle 2"/>
          <p:cNvSpPr txBox="1">
            <a:spLocks noChangeArrowheads="1"/>
          </p:cNvSpPr>
          <p:nvPr/>
        </p:nvSpPr>
        <p:spPr bwMode="auto">
          <a:xfrm>
            <a:off x="0" y="0"/>
            <a:ext cx="9906000" cy="561315"/>
          </a:xfrm>
          <a:prstGeom prst="rect">
            <a:avLst/>
          </a:prstGeom>
          <a:noFill/>
          <a:ln>
            <a:noFill/>
          </a:ln>
          <a:extLst/>
        </p:spPr>
        <p:txBody>
          <a:bodyPr lIns="107275" tIns="53625" rIns="107275" bIns="53625" anchor="b" anchorCtr="0">
            <a:noAutofit/>
          </a:bodyPr>
          <a:lstStyle>
            <a:defPPr>
              <a:defRPr lang="fr-FR"/>
            </a:defPPr>
            <a:lvl1pPr marL="0" marR="0" lvl="0" indent="0" algn="ctr">
              <a:spcBef>
                <a:spcPts val="0"/>
              </a:spcBef>
              <a:spcAft>
                <a:spcPts val="0"/>
              </a:spcAft>
              <a:buClr>
                <a:srgbClr val="4F76AE"/>
              </a:buClr>
              <a:buSzPct val="79999"/>
              <a:defRPr sz="2800" b="1" i="0" u="none" strike="noStrike" cap="none">
                <a:solidFill>
                  <a:srgbClr val="953734"/>
                </a:solidFill>
                <a:latin typeface="Calibri"/>
                <a:ea typeface="Calibri"/>
                <a:cs typeface="Calibri"/>
              </a:defRPr>
            </a:lvl1pPr>
            <a:lvl2pPr>
              <a:defRPr sz="2800" b="1">
                <a:solidFill>
                  <a:srgbClr val="454545"/>
                </a:solidFill>
                <a:latin typeface="Calibri" pitchFamily="34" charset="0"/>
              </a:defRPr>
            </a:lvl2pPr>
            <a:lvl3pPr>
              <a:defRPr sz="2800" b="1">
                <a:solidFill>
                  <a:srgbClr val="454545"/>
                </a:solidFill>
                <a:latin typeface="Calibri" pitchFamily="34" charset="0"/>
              </a:defRPr>
            </a:lvl3pPr>
            <a:lvl4pPr>
              <a:defRPr sz="2800" b="1">
                <a:solidFill>
                  <a:srgbClr val="454545"/>
                </a:solidFill>
                <a:latin typeface="Calibri" pitchFamily="34" charset="0"/>
              </a:defRPr>
            </a:lvl4pPr>
            <a:lvl5pPr>
              <a:defRPr sz="2800" b="1">
                <a:solidFill>
                  <a:srgbClr val="454545"/>
                </a:solidFill>
                <a:latin typeface="Calibri" pitchFamily="34" charset="0"/>
              </a:defRPr>
            </a:lvl5pPr>
            <a:lvl6pPr marL="457200" fontAlgn="base">
              <a:spcBef>
                <a:spcPct val="0"/>
              </a:spcBef>
              <a:spcAft>
                <a:spcPct val="0"/>
              </a:spcAft>
              <a:defRPr sz="2800" b="1">
                <a:solidFill>
                  <a:srgbClr val="454545"/>
                </a:solidFill>
                <a:latin typeface="Calibri" pitchFamily="34" charset="0"/>
              </a:defRPr>
            </a:lvl6pPr>
            <a:lvl7pPr marL="914400" fontAlgn="base">
              <a:spcBef>
                <a:spcPct val="0"/>
              </a:spcBef>
              <a:spcAft>
                <a:spcPct val="0"/>
              </a:spcAft>
              <a:defRPr sz="2800" b="1">
                <a:solidFill>
                  <a:srgbClr val="454545"/>
                </a:solidFill>
                <a:latin typeface="Calibri" pitchFamily="34" charset="0"/>
              </a:defRPr>
            </a:lvl7pPr>
            <a:lvl8pPr marL="1371600" fontAlgn="base">
              <a:spcBef>
                <a:spcPct val="0"/>
              </a:spcBef>
              <a:spcAft>
                <a:spcPct val="0"/>
              </a:spcAft>
              <a:defRPr sz="2800" b="1">
                <a:solidFill>
                  <a:srgbClr val="454545"/>
                </a:solidFill>
                <a:latin typeface="Calibri" pitchFamily="34" charset="0"/>
              </a:defRPr>
            </a:lvl8pPr>
            <a:lvl9pPr marL="1828800" fontAlgn="base">
              <a:spcBef>
                <a:spcPct val="0"/>
              </a:spcBef>
              <a:spcAft>
                <a:spcPct val="0"/>
              </a:spcAft>
              <a:defRPr sz="2800" b="1">
                <a:solidFill>
                  <a:srgbClr val="454545"/>
                </a:solidFill>
                <a:latin typeface="Calibri" pitchFamily="34" charset="0"/>
              </a:defRPr>
            </a:lvl9pPr>
          </a:lstStyle>
          <a:p>
            <a:r>
              <a:rPr lang="fr-FR" dirty="0"/>
              <a:t>La nécessité d’un enseignement par sujet d’étude (thématique</a:t>
            </a:r>
            <a:r>
              <a:rPr lang="fr-FR" dirty="0" smtClean="0"/>
              <a:t>)</a:t>
            </a:r>
            <a:endParaRPr lang="fr-FR" dirty="0"/>
          </a:p>
        </p:txBody>
      </p:sp>
      <p:sp>
        <p:nvSpPr>
          <p:cNvPr id="8" name="ZoneTexte 7"/>
          <p:cNvSpPr txBox="1"/>
          <p:nvPr/>
        </p:nvSpPr>
        <p:spPr>
          <a:xfrm>
            <a:off x="412750" y="6207125"/>
            <a:ext cx="9066213" cy="646113"/>
          </a:xfrm>
          <a:prstGeom prst="rect">
            <a:avLst/>
          </a:prstGeom>
          <a:solidFill>
            <a:schemeClr val="bg1"/>
          </a:solidFill>
        </p:spPr>
        <p:txBody>
          <a:bodyPr>
            <a:spAutoFit/>
          </a:bodyPr>
          <a:lstStyle/>
          <a:p>
            <a:pPr>
              <a:defRPr/>
            </a:pPr>
            <a:r>
              <a:rPr lang="fr-FR" b="1" dirty="0">
                <a:solidFill>
                  <a:srgbClr val="3333FF"/>
                </a:solidFill>
                <a:latin typeface="+mn-lt"/>
              </a:rPr>
              <a:t>Un sujet d’étude </a:t>
            </a:r>
            <a:r>
              <a:rPr lang="fr-FR" dirty="0">
                <a:latin typeface="+mn-lt"/>
              </a:rPr>
              <a:t>est une </a:t>
            </a:r>
            <a:r>
              <a:rPr lang="fr-FR" b="1" dirty="0">
                <a:solidFill>
                  <a:srgbClr val="3333FF"/>
                </a:solidFill>
                <a:latin typeface="+mn-lt"/>
              </a:rPr>
              <a:t>situation contextualisée </a:t>
            </a:r>
            <a:r>
              <a:rPr lang="fr-FR" dirty="0">
                <a:latin typeface="+mn-lt"/>
              </a:rPr>
              <a:t>permettant d’aborder un ensemble de connaissances et de compétences </a:t>
            </a:r>
            <a:r>
              <a:rPr lang="fr-FR" dirty="0" smtClean="0">
                <a:latin typeface="+mn-lt"/>
              </a:rPr>
              <a:t>associées </a:t>
            </a:r>
            <a:r>
              <a:rPr lang="fr-FR" dirty="0">
                <a:latin typeface="+mn-lt"/>
              </a:rPr>
              <a:t>issues de </a:t>
            </a:r>
            <a:r>
              <a:rPr lang="fr-FR" b="1" dirty="0">
                <a:solidFill>
                  <a:srgbClr val="3333FF"/>
                </a:solidFill>
                <a:latin typeface="+mn-lt"/>
              </a:rPr>
              <a:t>plusieurs thèmes </a:t>
            </a:r>
            <a:r>
              <a:rPr lang="fr-FR" dirty="0">
                <a:latin typeface="+mn-lt"/>
              </a:rPr>
              <a:t>du programme.</a:t>
            </a:r>
          </a:p>
        </p:txBody>
      </p:sp>
    </p:spTree>
    <p:extLst>
      <p:ext uri="{BB962C8B-B14F-4D97-AF65-F5344CB8AC3E}">
        <p14:creationId xmlns:p14="http://schemas.microsoft.com/office/powerpoint/2010/main" val="206925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2.73193E-6 2.55378E-6 L 0.137 0.00046 " pathEditMode="relative" rAng="0" ptsTypes="AA">
                                      <p:cBhvr>
                                        <p:cTn id="12" dur="2000" fill="hold"/>
                                        <p:tgtEl>
                                          <p:spTgt spid="3"/>
                                        </p:tgtEl>
                                        <p:attrNameLst>
                                          <p:attrName>ppt_x</p:attrName>
                                          <p:attrName>ppt_y</p:attrName>
                                        </p:attrNameLst>
                                      </p:cBhvr>
                                      <p:rCtr x="6842" y="23"/>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nodeType="clickEffect">
                                  <p:stCondLst>
                                    <p:cond delay="0"/>
                                  </p:stCondLst>
                                  <p:childTnLst>
                                    <p:animMotion origin="layout" path="M -2.73193E-6 4.55471E-6 L 0.18106 0.00023 " pathEditMode="relative" rAng="0" ptsTypes="AA">
                                      <p:cBhvr>
                                        <p:cTn id="16" dur="2000" fill="hold"/>
                                        <p:tgtEl>
                                          <p:spTgt spid="4"/>
                                        </p:tgtEl>
                                        <p:attrNameLst>
                                          <p:attrName>ppt_x</p:attrName>
                                          <p:attrName>ppt_y</p:attrName>
                                        </p:attrNameLst>
                                      </p:cBhvr>
                                      <p:rCtr x="9053"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nodeType="clickEffect">
                                  <p:stCondLst>
                                    <p:cond delay="0"/>
                                  </p:stCondLst>
                                  <p:childTnLst>
                                    <p:animMotion origin="layout" path="M -2.73193E-6 -4.96646E-6 L -0.21054 -0.00115 " pathEditMode="relative" rAng="0" ptsTypes="AA">
                                      <p:cBhvr>
                                        <p:cTn id="20" dur="2000" fill="hold"/>
                                        <p:tgtEl>
                                          <p:spTgt spid="2"/>
                                        </p:tgtEl>
                                        <p:attrNameLst>
                                          <p:attrName>ppt_x</p:attrName>
                                          <p:attrName>ppt_y</p:attrName>
                                        </p:attrNameLst>
                                      </p:cBhvr>
                                      <p:rCtr x="-1052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Group 191"/>
          <p:cNvGraphicFramePr>
            <a:graphicFrameLocks noGrp="1"/>
          </p:cNvGraphicFramePr>
          <p:nvPr/>
        </p:nvGraphicFramePr>
        <p:xfrm>
          <a:off x="560388" y="3860800"/>
          <a:ext cx="8686800" cy="1352550"/>
        </p:xfrm>
        <a:graphic>
          <a:graphicData uri="http://schemas.openxmlformats.org/drawingml/2006/table">
            <a:tbl>
              <a:tblPr/>
              <a:tblGrid>
                <a:gridCol w="1728218"/>
                <a:gridCol w="1173115"/>
                <a:gridCol w="1577072"/>
                <a:gridCol w="1334578"/>
                <a:gridCol w="1365536"/>
                <a:gridCol w="1508281"/>
              </a:tblGrid>
              <a:tr h="1352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Matériaux et objets techniques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Identifier les principales évolutions des besoins et des objets</a:t>
                      </a:r>
                      <a:endPar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Décrire le fonctionnement des objets techniques, fonctions, constitution</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 Identifier les principales familles de matériaux</a:t>
                      </a:r>
                      <a:endPar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Concevoir et produire tout ou partie d’un objet technique en équipe</a:t>
                      </a:r>
                      <a:endPar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Repérer et comprendre La communication et gestion de l’information</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3" name="Group 192"/>
          <p:cNvGraphicFramePr>
            <a:graphicFrameLocks noGrp="1"/>
          </p:cNvGraphicFramePr>
          <p:nvPr>
            <p:extLst>
              <p:ext uri="{D42A27DB-BD31-4B8C-83A1-F6EECF244321}">
                <p14:modId xmlns:p14="http://schemas.microsoft.com/office/powerpoint/2010/main" val="911427918"/>
              </p:ext>
            </p:extLst>
          </p:nvPr>
        </p:nvGraphicFramePr>
        <p:xfrm>
          <a:off x="560388" y="1168400"/>
          <a:ext cx="8686801" cy="854075"/>
        </p:xfrm>
        <a:graphic>
          <a:graphicData uri="http://schemas.openxmlformats.org/drawingml/2006/table">
            <a:tbl>
              <a:tblPr/>
              <a:tblGrid>
                <a:gridCol w="1709499"/>
                <a:gridCol w="2610684"/>
                <a:gridCol w="1492802"/>
                <a:gridCol w="1365536"/>
                <a:gridCol w="1508280"/>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Matière, mouvement, énergie, information</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Décrire les états et la constitution de la matière à l’échelle macroscopique</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Observer et décrire différents types de mouvements</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identifier différentes sources d’énergie</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Identifier un signal et une information</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4" name="Group 76"/>
          <p:cNvGraphicFramePr>
            <a:graphicFrameLocks noGrp="1"/>
          </p:cNvGraphicFramePr>
          <p:nvPr/>
        </p:nvGraphicFramePr>
        <p:xfrm>
          <a:off x="560388" y="2133600"/>
          <a:ext cx="8686799" cy="1636713"/>
        </p:xfrm>
        <a:graphic>
          <a:graphicData uri="http://schemas.openxmlformats.org/drawingml/2006/table">
            <a:tbl>
              <a:tblPr/>
              <a:tblGrid>
                <a:gridCol w="1719478"/>
                <a:gridCol w="1808967"/>
                <a:gridCol w="1512191"/>
                <a:gridCol w="2137883"/>
                <a:gridCol w="1508280"/>
              </a:tblGrid>
              <a:tr h="1636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Le vivant, sa diversité et les fonctions qui le caractérise</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Classer les organismes, exploiter les liens de parenté pour comprendre et expliquer l’évolution des organismes</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Décrire comment les êtres vivants se développent et deviennent aptes à se reproduire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Expliquer les besoins variables en aliments de l’être humain; l’origine et les techniques mises en œuvre pour transformer et conserver les aliments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Expliquer l’origine de la matière organique des êtres vivants et son devenir</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5" name="Group 176"/>
          <p:cNvGraphicFramePr>
            <a:graphicFrameLocks noGrp="1"/>
          </p:cNvGraphicFramePr>
          <p:nvPr/>
        </p:nvGraphicFramePr>
        <p:xfrm>
          <a:off x="560388" y="5300663"/>
          <a:ext cx="8686800" cy="854075"/>
        </p:xfrm>
        <a:graphic>
          <a:graphicData uri="http://schemas.openxmlformats.org/drawingml/2006/table">
            <a:tbl>
              <a:tblPr/>
              <a:tblGrid>
                <a:gridCol w="1728218"/>
                <a:gridCol w="4433889"/>
                <a:gridCol w="2524693"/>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La planète terre. Les êtres vivants dans leur 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Situer la terre dans le système solaire et caractériser les conditions de la vie terrestre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les enjeux liés à l’environnement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6" name="Group 190"/>
          <p:cNvGraphicFramePr>
            <a:graphicFrameLocks/>
          </p:cNvGraphicFramePr>
          <p:nvPr/>
        </p:nvGraphicFramePr>
        <p:xfrm>
          <a:off x="550863" y="835025"/>
          <a:ext cx="8699500" cy="244475"/>
        </p:xfrm>
        <a:graphic>
          <a:graphicData uri="http://schemas.openxmlformats.org/drawingml/2006/table">
            <a:tbl>
              <a:tblPr/>
              <a:tblGrid>
                <a:gridCol w="1728312"/>
                <a:gridCol w="6971188"/>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Thèmes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ＭＳ Ｐゴシック"/>
                          <a:cs typeface="ＭＳ Ｐゴシック"/>
                        </a:rPr>
                        <a:t>Connaissances et compétences associées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grpSp>
        <p:nvGrpSpPr>
          <p:cNvPr id="8" name="Groupe 7"/>
          <p:cNvGrpSpPr>
            <a:grpSpLocks/>
          </p:cNvGrpSpPr>
          <p:nvPr/>
        </p:nvGrpSpPr>
        <p:grpSpPr bwMode="auto">
          <a:xfrm>
            <a:off x="3719418" y="469170"/>
            <a:ext cx="2835275" cy="5781675"/>
            <a:chOff x="4065972" y="363984"/>
            <a:chExt cx="1526960" cy="4838331"/>
          </a:xfrm>
        </p:grpSpPr>
        <p:sp>
          <p:nvSpPr>
            <p:cNvPr id="9" name="Rectangle à coins arrondis 8"/>
            <p:cNvSpPr/>
            <p:nvPr/>
          </p:nvSpPr>
          <p:spPr>
            <a:xfrm>
              <a:off x="4065972" y="363984"/>
              <a:ext cx="1526960" cy="4838331"/>
            </a:xfrm>
            <a:prstGeom prst="roundRect">
              <a:avLst/>
            </a:prstGeom>
            <a:solidFill>
              <a:srgbClr val="FFC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86" name="ZoneTexte 9"/>
            <p:cNvSpPr txBox="1">
              <a:spLocks noChangeArrowheads="1"/>
            </p:cNvSpPr>
            <p:nvPr/>
          </p:nvSpPr>
          <p:spPr bwMode="auto">
            <a:xfrm>
              <a:off x="4065972" y="363984"/>
              <a:ext cx="1526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600" b="1">
                  <a:solidFill>
                    <a:srgbClr val="5175B2"/>
                  </a:solidFill>
                  <a:latin typeface="Calibri" pitchFamily="34" charset="0"/>
                </a:defRPr>
              </a:lvl1pPr>
              <a:lvl2pPr marL="742950" indent="-285750">
                <a:spcBef>
                  <a:spcPct val="20000"/>
                </a:spcBef>
                <a:buFont typeface="Arial" charset="0"/>
                <a:buChar char="–"/>
                <a:defRPr sz="1600">
                  <a:solidFill>
                    <a:srgbClr val="454545"/>
                  </a:solidFill>
                  <a:latin typeface="Calibri" pitchFamily="34" charset="0"/>
                </a:defRPr>
              </a:lvl2pPr>
              <a:lvl3pPr marL="1143000" indent="-228600">
                <a:spcBef>
                  <a:spcPct val="20000"/>
                </a:spcBef>
                <a:buFont typeface="Arial" charset="0"/>
                <a:buChar char="•"/>
                <a:defRPr sz="1600">
                  <a:solidFill>
                    <a:srgbClr val="454545"/>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fr-FR" altLang="fr-FR" sz="1800">
                  <a:solidFill>
                    <a:srgbClr val="FF0000"/>
                  </a:solidFill>
                  <a:latin typeface="Arial" charset="0"/>
                </a:rPr>
                <a:t>Sujet d’étude</a:t>
              </a:r>
            </a:p>
          </p:txBody>
        </p:sp>
      </p:grpSp>
    </p:spTree>
    <p:extLst>
      <p:ext uri="{BB962C8B-B14F-4D97-AF65-F5344CB8AC3E}">
        <p14:creationId xmlns:p14="http://schemas.microsoft.com/office/powerpoint/2010/main" val="264879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3.438E-6 4.81481E-6 L -0.27251 -0.0044 " pathEditMode="relative" rAng="0" ptsTypes="AA">
                                      <p:cBhvr>
                                        <p:cTn id="12" dur="2000" fill="hold"/>
                                        <p:tgtEl>
                                          <p:spTgt spid="5"/>
                                        </p:tgtEl>
                                        <p:attrNameLst>
                                          <p:attrName>ppt_x</p:attrName>
                                          <p:attrName>ppt_y</p:attrName>
                                        </p:attrNameLst>
                                      </p:cBhvr>
                                      <p:rCtr x="-13633" y="-231"/>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nodeType="clickEffect">
                                  <p:stCondLst>
                                    <p:cond delay="0"/>
                                  </p:stCondLst>
                                  <p:childTnLst>
                                    <p:animMotion origin="layout" path="M -3.438E-6 -4.07407E-6 L 0.09228 0.00047 " pathEditMode="relative" rAng="0" ptsTypes="AA">
                                      <p:cBhvr>
                                        <p:cTn id="16" dur="2000" fill="hold"/>
                                        <p:tgtEl>
                                          <p:spTgt spid="2"/>
                                        </p:tgtEl>
                                        <p:attrNameLst>
                                          <p:attrName>ppt_x</p:attrName>
                                          <p:attrName>ppt_y</p:attrName>
                                        </p:attrNameLst>
                                      </p:cBhvr>
                                      <p:rCtr x="4614" y="2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nodeType="clickEffect">
                                  <p:stCondLst>
                                    <p:cond delay="0"/>
                                  </p:stCondLst>
                                  <p:childTnLst>
                                    <p:animMotion origin="layout" path="M -3.438E-6 1.11111E-6 L -0.12239 0.00023 " pathEditMode="relative" rAng="0" ptsTypes="AA">
                                      <p:cBhvr>
                                        <p:cTn id="20" dur="2000" fill="hold"/>
                                        <p:tgtEl>
                                          <p:spTgt spid="3"/>
                                        </p:tgtEl>
                                        <p:attrNameLst>
                                          <p:attrName>ppt_x</p:attrName>
                                          <p:attrName>ppt_y</p:attrName>
                                        </p:attrNameLst>
                                      </p:cBhvr>
                                      <p:rCtr x="-6120"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accel="50000" decel="50000" fill="hold" nodeType="clickEffect">
                                  <p:stCondLst>
                                    <p:cond delay="0"/>
                                  </p:stCondLst>
                                  <p:childTnLst>
                                    <p:animMotion origin="layout" path="M -3.438E-6 -4.07407E-6 L 0.62769 0.00047 " pathEditMode="relative" rAng="0" ptsTypes="AA">
                                      <p:cBhvr>
                                        <p:cTn id="24" dur="2000" fill="hold"/>
                                        <p:tgtEl>
                                          <p:spTgt spid="4"/>
                                        </p:tgtEl>
                                        <p:attrNameLst>
                                          <p:attrName>ppt_x</p:attrName>
                                          <p:attrName>ppt_y</p:attrName>
                                        </p:attrNameLst>
                                      </p:cBhvr>
                                      <p:rCtr x="3138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Group 191"/>
          <p:cNvGraphicFramePr>
            <a:graphicFrameLocks noGrp="1"/>
          </p:cNvGraphicFramePr>
          <p:nvPr/>
        </p:nvGraphicFramePr>
        <p:xfrm>
          <a:off x="560388" y="3860800"/>
          <a:ext cx="8686800" cy="1352550"/>
        </p:xfrm>
        <a:graphic>
          <a:graphicData uri="http://schemas.openxmlformats.org/drawingml/2006/table">
            <a:tbl>
              <a:tblPr/>
              <a:tblGrid>
                <a:gridCol w="1728218"/>
                <a:gridCol w="1173115"/>
                <a:gridCol w="1577072"/>
                <a:gridCol w="1334578"/>
                <a:gridCol w="1365536"/>
                <a:gridCol w="1508281"/>
              </a:tblGrid>
              <a:tr h="1352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Matériaux et objets techniques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Identifier les principales évolutions des besoins et des objets</a:t>
                      </a:r>
                      <a:endPar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Décrire le fonctionnement des objets techniques, fonctions, constitution</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 Identifier les principales familles de matériaux</a:t>
                      </a:r>
                      <a:endPar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Concevoir et produire tout ou partie d’un objet technique en équipe</a:t>
                      </a:r>
                      <a:endPar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Repérer et comprendre La communication et gestion de l’information</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3" name="Group 192"/>
          <p:cNvGraphicFramePr>
            <a:graphicFrameLocks noGrp="1"/>
          </p:cNvGraphicFramePr>
          <p:nvPr/>
        </p:nvGraphicFramePr>
        <p:xfrm>
          <a:off x="560388" y="1168400"/>
          <a:ext cx="8686801" cy="854075"/>
        </p:xfrm>
        <a:graphic>
          <a:graphicData uri="http://schemas.openxmlformats.org/drawingml/2006/table">
            <a:tbl>
              <a:tblPr/>
              <a:tblGrid>
                <a:gridCol w="1709499"/>
                <a:gridCol w="2610684"/>
                <a:gridCol w="1492802"/>
                <a:gridCol w="1365536"/>
                <a:gridCol w="1508280"/>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Matière, mouvement, énergie, information</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Décrire les états et la constitution de la matière à l’échelle macroscopique</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Observer et décrire différents types de mouvement</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identifier différentes sources d’énergie</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Identifier un signal et une information</a:t>
                      </a:r>
                      <a:endPar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4" name="Group 76"/>
          <p:cNvGraphicFramePr>
            <a:graphicFrameLocks noGrp="1"/>
          </p:cNvGraphicFramePr>
          <p:nvPr/>
        </p:nvGraphicFramePr>
        <p:xfrm>
          <a:off x="560388" y="2133600"/>
          <a:ext cx="8686799" cy="1636713"/>
        </p:xfrm>
        <a:graphic>
          <a:graphicData uri="http://schemas.openxmlformats.org/drawingml/2006/table">
            <a:tbl>
              <a:tblPr/>
              <a:tblGrid>
                <a:gridCol w="1719478"/>
                <a:gridCol w="1808967"/>
                <a:gridCol w="1512191"/>
                <a:gridCol w="2137883"/>
                <a:gridCol w="1508280"/>
              </a:tblGrid>
              <a:tr h="1636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Le vivant, sa diversité et les fonctions qui le caractérise</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ＭＳ Ｐゴシック"/>
                          <a:cs typeface="ＭＳ Ｐゴシック"/>
                        </a:rPr>
                        <a:t>Classer les organismes, exploiter les liens de parenté pour comprendre et expliquer l’évolution des organismes</a:t>
                      </a:r>
                      <a:endPar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ＭＳ Ｐゴシック"/>
                          <a:cs typeface="ＭＳ Ｐゴシック"/>
                        </a:rPr>
                        <a:t>Décrire comment les êtres vivants se développent et deviennent aptes à se reproduire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ea typeface="Calibri" pitchFamily="34" charset="0"/>
                          <a:cs typeface="Times New Roman" pitchFamily="18" charset="0"/>
                        </a:rPr>
                        <a:t>Expliquer les besoins variables en aliments de l’être humain; l’origine et les techniques mises en œuvre pour transformer et conserver les aliments</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Expliquer l’origine de la matière organique des êtres vivants et son devenir</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5" name="Group 176"/>
          <p:cNvGraphicFramePr>
            <a:graphicFrameLocks noGrp="1"/>
          </p:cNvGraphicFramePr>
          <p:nvPr/>
        </p:nvGraphicFramePr>
        <p:xfrm>
          <a:off x="560388" y="5300663"/>
          <a:ext cx="8686800" cy="854075"/>
        </p:xfrm>
        <a:graphic>
          <a:graphicData uri="http://schemas.openxmlformats.org/drawingml/2006/table">
            <a:tbl>
              <a:tblPr/>
              <a:tblGrid>
                <a:gridCol w="1728218"/>
                <a:gridCol w="4433889"/>
                <a:gridCol w="2524693"/>
              </a:tblGrid>
              <a:tr h="854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ea typeface="Calibri" pitchFamily="34" charset="0"/>
                          <a:cs typeface="Times New Roman" pitchFamily="18" charset="0"/>
                        </a:rPr>
                        <a:t>La planète terre. Les êtres vivants dans leur 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Situer la terre dans le système solaire et caractériser les conditions de la vie terrestre </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400" b="0" i="1" u="none" strike="noStrike" cap="none" normalizeH="0" baseline="0" dirty="0" smtClean="0">
                          <a:ln>
                            <a:noFill/>
                          </a:ln>
                          <a:solidFill>
                            <a:schemeClr val="tx1"/>
                          </a:solidFill>
                          <a:effectLst/>
                          <a:latin typeface="Arial" charset="0"/>
                          <a:ea typeface="ＭＳ Ｐゴシック"/>
                          <a:cs typeface="ＭＳ Ｐゴシック"/>
                        </a:rPr>
                        <a:t>Identifier les enjeux liés à l’environnement</a:t>
                      </a:r>
                    </a:p>
                  </a:txBody>
                  <a:tcPr marL="74296" marR="7429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graphicFrame>
        <p:nvGraphicFramePr>
          <p:cNvPr id="6" name="Group 190"/>
          <p:cNvGraphicFramePr>
            <a:graphicFrameLocks/>
          </p:cNvGraphicFramePr>
          <p:nvPr/>
        </p:nvGraphicFramePr>
        <p:xfrm>
          <a:off x="550863" y="835025"/>
          <a:ext cx="8699500" cy="244475"/>
        </p:xfrm>
        <a:graphic>
          <a:graphicData uri="http://schemas.openxmlformats.org/drawingml/2006/table">
            <a:tbl>
              <a:tblPr/>
              <a:tblGrid>
                <a:gridCol w="1728312"/>
                <a:gridCol w="6971188"/>
              </a:tblGrid>
              <a:tr h="244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Calibri" pitchFamily="34" charset="0"/>
                          <a:cs typeface="Times New Roman" pitchFamily="18" charset="0"/>
                        </a:rPr>
                        <a:t>Thèmes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ea typeface="ＭＳ Ｐゴシック"/>
                          <a:cs typeface="ＭＳ Ｐゴシック"/>
                        </a:rPr>
                        <a:t>Connaissances et compétences associées</a:t>
                      </a:r>
                    </a:p>
                  </a:txBody>
                  <a:tcPr marL="74300" marR="743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grpSp>
        <p:nvGrpSpPr>
          <p:cNvPr id="8" name="Groupe 7"/>
          <p:cNvGrpSpPr>
            <a:grpSpLocks/>
          </p:cNvGrpSpPr>
          <p:nvPr/>
        </p:nvGrpSpPr>
        <p:grpSpPr bwMode="auto">
          <a:xfrm>
            <a:off x="5105400" y="363538"/>
            <a:ext cx="2135188" cy="5797550"/>
            <a:chOff x="4065972" y="363984"/>
            <a:chExt cx="1526960" cy="4838331"/>
          </a:xfrm>
          <a:solidFill>
            <a:srgbClr val="FFC000">
              <a:alpha val="30000"/>
            </a:srgbClr>
          </a:solidFill>
        </p:grpSpPr>
        <p:sp>
          <p:nvSpPr>
            <p:cNvPr id="9" name="Rectangle à coins arrondis 8"/>
            <p:cNvSpPr/>
            <p:nvPr/>
          </p:nvSpPr>
          <p:spPr>
            <a:xfrm>
              <a:off x="4065972" y="363984"/>
              <a:ext cx="1526960" cy="4838331"/>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762" name="ZoneTexte 9"/>
            <p:cNvSpPr txBox="1">
              <a:spLocks noChangeArrowheads="1"/>
            </p:cNvSpPr>
            <p:nvPr/>
          </p:nvSpPr>
          <p:spPr bwMode="auto">
            <a:xfrm>
              <a:off x="4065972" y="363984"/>
              <a:ext cx="152696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fr-FR" altLang="fr-FR" b="1" smtClean="0">
                  <a:solidFill>
                    <a:srgbClr val="FF0000"/>
                  </a:solidFill>
                </a:rPr>
                <a:t>Sujet d’étude</a:t>
              </a:r>
            </a:p>
          </p:txBody>
        </p:sp>
      </p:grpSp>
    </p:spTree>
    <p:extLst>
      <p:ext uri="{BB962C8B-B14F-4D97-AF65-F5344CB8AC3E}">
        <p14:creationId xmlns:p14="http://schemas.microsoft.com/office/powerpoint/2010/main" val="70402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3.438E-6 4.81481E-6 L 0.14483 0.00046 " pathEditMode="relative" rAng="0" ptsTypes="AA">
                                      <p:cBhvr>
                                        <p:cTn id="12" dur="2000" fill="hold"/>
                                        <p:tgtEl>
                                          <p:spTgt spid="5"/>
                                        </p:tgtEl>
                                        <p:attrNameLst>
                                          <p:attrName>ppt_x</p:attrName>
                                          <p:attrName>ppt_y</p:attrName>
                                        </p:attrNameLst>
                                      </p:cBhvr>
                                      <p:rCtr x="7241" y="23"/>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nodeType="clickEffect">
                                  <p:stCondLst>
                                    <p:cond delay="0"/>
                                  </p:stCondLst>
                                  <p:childTnLst>
                                    <p:animMotion origin="layout" path="M -3.438E-6 -4.07407E-6 L -0.05158 0.00047 " pathEditMode="relative" rAng="0" ptsTypes="AA">
                                      <p:cBhvr>
                                        <p:cTn id="16" dur="2000" fill="hold"/>
                                        <p:tgtEl>
                                          <p:spTgt spid="4"/>
                                        </p:tgtEl>
                                        <p:attrNameLst>
                                          <p:attrName>ppt_x</p:attrName>
                                          <p:attrName>ppt_y</p:attrName>
                                        </p:attrNameLst>
                                      </p:cBhvr>
                                      <p:rCtr x="-2579" y="2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nodeType="clickEffect">
                                  <p:stCondLst>
                                    <p:cond delay="0"/>
                                  </p:stCondLst>
                                  <p:childTnLst>
                                    <p:animMotion origin="layout" path="M -3.438E-6 1.11111E-6 L 0.05255 -0.00116 " pathEditMode="relative" rAng="0" ptsTypes="AA">
                                      <p:cBhvr>
                                        <p:cTn id="20" dur="2000" fill="hold"/>
                                        <p:tgtEl>
                                          <p:spTgt spid="3"/>
                                        </p:tgtEl>
                                        <p:attrNameLst>
                                          <p:attrName>ppt_x</p:attrName>
                                          <p:attrName>ppt_y</p:attrName>
                                        </p:attrNameLst>
                                      </p:cBhvr>
                                      <p:rCtr x="2627" y="-69"/>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accel="50000" decel="50000" fill="hold" nodeType="clickEffect">
                                  <p:stCondLst>
                                    <p:cond delay="0"/>
                                  </p:stCondLst>
                                  <p:childTnLst>
                                    <p:animMotion origin="layout" path="M -3.438E-6 -4.07407E-6 L -0.67911 0.00024 " pathEditMode="relative" rAng="0" ptsTypes="AA">
                                      <p:cBhvr>
                                        <p:cTn id="24" dur="2000" fill="hold"/>
                                        <p:tgtEl>
                                          <p:spTgt spid="2"/>
                                        </p:tgtEl>
                                        <p:attrNameLst>
                                          <p:attrName>ppt_x</p:attrName>
                                          <p:attrName>ppt_y</p:attrName>
                                        </p:attrNameLst>
                                      </p:cBhvr>
                                      <p:rCtr x="-339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587865566"/>
              </p:ext>
            </p:extLst>
          </p:nvPr>
        </p:nvGraphicFramePr>
        <p:xfrm>
          <a:off x="-54324" y="834057"/>
          <a:ext cx="9905999" cy="5897201"/>
        </p:xfrm>
        <a:graphic>
          <a:graphicData uri="http://schemas.openxmlformats.org/drawingml/2006/table">
            <a:tbl>
              <a:tblPr>
                <a:tableStyleId>{5C22544A-7EE6-4342-B048-85BDC9FD1C3A}</a:tableStyleId>
              </a:tblPr>
              <a:tblGrid>
                <a:gridCol w="640842"/>
                <a:gridCol w="2438049"/>
                <a:gridCol w="769011"/>
                <a:gridCol w="6058097"/>
              </a:tblGrid>
              <a:tr h="315850">
                <a:tc gridSpan="4">
                  <a:txBody>
                    <a:bodyPr/>
                    <a:lstStyle/>
                    <a:p>
                      <a:pPr algn="ctr" fontAlgn="ctr"/>
                      <a:r>
                        <a:rPr lang="fr-FR" sz="1600" b="1" u="none" strike="noStrike" dirty="0">
                          <a:effectLst/>
                        </a:rPr>
                        <a:t>Thème "MATERIAUX ET OBJETS TECHNIQUES"</a:t>
                      </a:r>
                      <a:endParaRPr lang="fr-FR" sz="1600" b="1" i="0" u="none" strike="noStrike" dirty="0">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54455">
                <a:tc rowSpan="3">
                  <a:txBody>
                    <a:bodyPr/>
                    <a:lstStyle/>
                    <a:p>
                      <a:pPr algn="ctr" fontAlgn="t"/>
                      <a:r>
                        <a:rPr lang="fr-FR" sz="1400" b="1" u="none" strike="noStrike">
                          <a:effectLst/>
                        </a:rPr>
                        <a:t>MOT.1</a:t>
                      </a:r>
                      <a:endParaRPr lang="fr-FR" sz="1400" b="1" i="0" u="none" strike="noStrike">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marL="36000" algn="l" fontAlgn="t"/>
                      <a:r>
                        <a:rPr lang="fr-FR" sz="1400" b="1" u="none" strike="noStrike" dirty="0" smtClean="0">
                          <a:effectLst/>
                        </a:rPr>
                        <a:t>Identifier </a:t>
                      </a:r>
                      <a:r>
                        <a:rPr lang="fr-FR" sz="1400" u="none" strike="noStrike" dirty="0">
                          <a:effectLst/>
                        </a:rPr>
                        <a:t>les principales évolutions du besoin et des objets.</a:t>
                      </a:r>
                      <a:endParaRPr lang="fr-FR" sz="1400" b="0" i="0" u="none" strike="noStrike" dirty="0">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1" u="none" strike="noStrike">
                          <a:effectLst/>
                        </a:rPr>
                        <a:t>MOT.1.1</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Repérer les évolutions d’un objet dans différents contextes (historique, économique, culturel). </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MOT.1.2</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l’évolution technologique (innovation, invention, principe technique).</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MOT.1.3</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L’évolution des besoins.</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rowSpan="4">
                  <a:txBody>
                    <a:bodyPr/>
                    <a:lstStyle/>
                    <a:p>
                      <a:pPr algn="ctr" fontAlgn="t"/>
                      <a:r>
                        <a:rPr lang="fr-FR" sz="1400" b="1" u="none" strike="noStrike">
                          <a:effectLst/>
                        </a:rPr>
                        <a:t>MOT.2</a:t>
                      </a:r>
                      <a:endParaRPr lang="fr-FR" sz="1400" b="1" i="0" u="none" strike="noStrike">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4">
                  <a:txBody>
                    <a:bodyPr/>
                    <a:lstStyle/>
                    <a:p>
                      <a:pPr marL="36000" algn="l" fontAlgn="t"/>
                      <a:r>
                        <a:rPr lang="fr-FR" sz="1400" b="1" u="none" strike="noStrike" dirty="0" smtClean="0">
                          <a:effectLst/>
                        </a:rPr>
                        <a:t>Décrire </a:t>
                      </a:r>
                      <a:r>
                        <a:rPr lang="fr-FR" sz="1400" u="none" strike="noStrike" dirty="0">
                          <a:effectLst/>
                        </a:rPr>
                        <a:t>le fonctionnement d’objets techniques, leurs fonctions et leurs constitutions </a:t>
                      </a:r>
                      <a:endParaRPr lang="fr-FR" sz="1400" b="0" i="0" u="none" strike="noStrike" dirty="0">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1" u="none" strike="noStrike">
                          <a:effectLst/>
                        </a:rPr>
                        <a:t>MOT.2.1</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Besoin, fonction d'usage et d'estime.</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MOT.2.2</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Fonction technique, solutions techniques. </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MOT.2.3</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dirty="0">
                          <a:effectLst/>
                        </a:rPr>
                        <a:t>Représentation du fonctionnement d’un objet technique.</a:t>
                      </a:r>
                      <a:endParaRPr lang="fr-FR" sz="1200" b="0" i="0" u="none" strike="noStrike" dirty="0">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MOT.2.4</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Comparaison de solutions techniques : constitutions, fonctions, organes. </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rowSpan="3">
                  <a:txBody>
                    <a:bodyPr/>
                    <a:lstStyle/>
                    <a:p>
                      <a:pPr algn="ctr" fontAlgn="t"/>
                      <a:r>
                        <a:rPr lang="fr-FR" sz="1400" b="1" u="none" strike="noStrike">
                          <a:effectLst/>
                        </a:rPr>
                        <a:t>MOT.3</a:t>
                      </a:r>
                      <a:endParaRPr lang="fr-FR" sz="1400" b="1" i="0" u="none" strike="noStrike">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marL="36000" algn="l" fontAlgn="t"/>
                      <a:r>
                        <a:rPr lang="fr-FR" sz="1400" b="1" u="none" strike="noStrike" dirty="0" smtClean="0">
                          <a:effectLst/>
                        </a:rPr>
                        <a:t>Identifier</a:t>
                      </a:r>
                      <a:r>
                        <a:rPr lang="fr-FR" sz="1400" u="none" strike="noStrike" dirty="0" smtClean="0">
                          <a:effectLst/>
                        </a:rPr>
                        <a:t> </a:t>
                      </a:r>
                      <a:r>
                        <a:rPr lang="fr-FR" sz="1400" u="none" strike="noStrike" dirty="0">
                          <a:effectLst/>
                        </a:rPr>
                        <a:t>les principales familles de matériaux</a:t>
                      </a:r>
                      <a:endParaRPr lang="fr-FR" sz="1400" b="0" i="0" u="none" strike="noStrike" dirty="0">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1" u="none" strike="noStrike">
                          <a:effectLst/>
                        </a:rPr>
                        <a:t>MOT.3.1</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Familles de matériaux (distinction des matériaux selon les relations entre formes, fonctions et procédés).</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MOT.3.2</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Caractéristiques et propriétés (aptitude au façonnage, valorisation).</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MOT.3.3</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Impact environnemental.</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rowSpan="7">
                  <a:txBody>
                    <a:bodyPr/>
                    <a:lstStyle/>
                    <a:p>
                      <a:pPr algn="ctr" fontAlgn="t"/>
                      <a:r>
                        <a:rPr lang="fr-FR" sz="1400" b="1" u="none" strike="noStrike">
                          <a:effectLst/>
                        </a:rPr>
                        <a:t>MOT.4</a:t>
                      </a:r>
                      <a:endParaRPr lang="fr-FR" sz="1400" b="1" i="0" u="none" strike="noStrike">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7">
                  <a:txBody>
                    <a:bodyPr/>
                    <a:lstStyle/>
                    <a:p>
                      <a:pPr marL="36000" algn="l" fontAlgn="t"/>
                      <a:r>
                        <a:rPr lang="fr-FR" sz="1400" b="1" u="none" strike="noStrike" dirty="0" smtClean="0">
                          <a:effectLst/>
                        </a:rPr>
                        <a:t>Concevoir </a:t>
                      </a:r>
                      <a:r>
                        <a:rPr lang="fr-FR" sz="1400" b="1" u="none" strike="noStrike" dirty="0">
                          <a:effectLst/>
                        </a:rPr>
                        <a:t>et produire </a:t>
                      </a:r>
                      <a:r>
                        <a:rPr lang="fr-FR" sz="1400" u="none" strike="noStrike" dirty="0">
                          <a:effectLst/>
                        </a:rPr>
                        <a:t>tout ou partie d’un objet technique en équipe pour traduire une solution technologique répondant à un besoin.</a:t>
                      </a:r>
                      <a:endParaRPr lang="fr-FR" sz="1400" b="0" i="0" u="none" strike="noStrike" dirty="0">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1" u="none" strike="noStrike">
                          <a:effectLst/>
                        </a:rPr>
                        <a:t>MOT.4.1</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dirty="0">
                          <a:effectLst/>
                        </a:rPr>
                        <a:t>Notion de contrainte.</a:t>
                      </a:r>
                      <a:endParaRPr lang="fr-FR" sz="1200" b="0" i="0" u="none" strike="noStrike" dirty="0">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MOT.4.2</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dirty="0">
                          <a:effectLst/>
                        </a:rPr>
                        <a:t>Recherche d’idées (schémas, croquis …).</a:t>
                      </a:r>
                      <a:endParaRPr lang="fr-FR" sz="1200" b="0" i="0" u="none" strike="noStrike" dirty="0">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MOT.4.3</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Modélisation du réel (maquette, modèles géométrique et numérique), représentation en conception assistée par ordinateur.</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MOT.4.4</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Processus, planning, protocoles, procédés de réalisation (outils, machines).</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MOT.4.5</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dirty="0">
                          <a:effectLst/>
                        </a:rPr>
                        <a:t>Choix de matériaux.</a:t>
                      </a:r>
                      <a:endParaRPr lang="fr-FR" sz="1200" b="0" i="0" u="none" strike="noStrike" dirty="0">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MOT.4.6</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dirty="0">
                          <a:effectLst/>
                        </a:rPr>
                        <a:t>Maquette, prototype. </a:t>
                      </a:r>
                      <a:endParaRPr lang="fr-FR" sz="1200" b="0" i="0" u="none" strike="noStrike" dirty="0">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MOT.4.7</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Vérification et contrôles (dimensions, fonctionnement).</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rowSpan="4">
                  <a:txBody>
                    <a:bodyPr/>
                    <a:lstStyle/>
                    <a:p>
                      <a:pPr algn="ctr" fontAlgn="t"/>
                      <a:r>
                        <a:rPr lang="fr-FR" sz="1400" b="1" u="none" strike="noStrike" dirty="0">
                          <a:effectLst/>
                        </a:rPr>
                        <a:t>MOT.5</a:t>
                      </a:r>
                      <a:endParaRPr lang="fr-FR" sz="1400" b="1" i="0" u="none" strike="noStrike" dirty="0">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4">
                  <a:txBody>
                    <a:bodyPr/>
                    <a:lstStyle/>
                    <a:p>
                      <a:pPr marL="36000" algn="l" fontAlgn="t"/>
                      <a:r>
                        <a:rPr lang="fr-FR" sz="1400" b="1" u="none" strike="noStrike" dirty="0" smtClean="0">
                          <a:effectLst/>
                        </a:rPr>
                        <a:t>Repérer </a:t>
                      </a:r>
                      <a:r>
                        <a:rPr lang="fr-FR" sz="1400" b="1" u="none" strike="noStrike" dirty="0">
                          <a:effectLst/>
                        </a:rPr>
                        <a:t>et comprendre </a:t>
                      </a:r>
                      <a:r>
                        <a:rPr lang="fr-FR" sz="1400" u="none" strike="noStrike" dirty="0">
                          <a:effectLst/>
                        </a:rPr>
                        <a:t>la communication et la gestion de l'information</a:t>
                      </a:r>
                      <a:endParaRPr lang="fr-FR" sz="1400" b="0" i="0" u="none" strike="noStrike" dirty="0">
                        <a:solidFill>
                          <a:srgbClr val="000000"/>
                        </a:solidFill>
                        <a:effectLst/>
                        <a:latin typeface="Calibri"/>
                      </a:endParaRPr>
                    </a:p>
                  </a:txBody>
                  <a:tcPr marL="7593" marR="7593" marT="759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1" u="none" strike="noStrike">
                          <a:effectLst/>
                        </a:rPr>
                        <a:t>MOT.5.1</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Environnement numérique de travail.</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MOT.5.2</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a:effectLst/>
                        </a:rPr>
                        <a:t>Le stockage des données, notions d’algorithmes, les objets programmables.</a:t>
                      </a:r>
                      <a:endParaRPr lang="fr-FR" sz="1200" b="0" i="0" u="none" strike="noStrike">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a:effectLst/>
                        </a:rPr>
                        <a:t>MOT.5.3</a:t>
                      </a:r>
                      <a:endParaRPr lang="fr-FR" sz="1200" b="1" i="0" u="none" strike="noStrike">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dirty="0">
                          <a:effectLst/>
                        </a:rPr>
                        <a:t>Usage des moyens numériques dans un réseau.</a:t>
                      </a:r>
                      <a:endParaRPr lang="fr-FR" sz="1200" b="0" i="0" u="none" strike="noStrike" dirty="0">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54455">
                <a:tc vMerge="1">
                  <a:txBody>
                    <a:bodyPr/>
                    <a:lstStyle/>
                    <a:p>
                      <a:endParaRPr lang="fr-FR"/>
                    </a:p>
                  </a:txBody>
                  <a:tcPr/>
                </a:tc>
                <a:tc vMerge="1">
                  <a:txBody>
                    <a:bodyPr/>
                    <a:lstStyle/>
                    <a:p>
                      <a:endParaRPr lang="fr-FR"/>
                    </a:p>
                  </a:txBody>
                  <a:tcPr/>
                </a:tc>
                <a:tc>
                  <a:txBody>
                    <a:bodyPr/>
                    <a:lstStyle/>
                    <a:p>
                      <a:pPr algn="ctr" fontAlgn="b"/>
                      <a:r>
                        <a:rPr lang="fr-FR" sz="1200" b="1" u="none" strike="noStrike" dirty="0">
                          <a:effectLst/>
                        </a:rPr>
                        <a:t>MOT.5.4</a:t>
                      </a:r>
                      <a:endParaRPr lang="fr-FR" sz="1200" b="1" i="0" u="none" strike="noStrike" dirty="0">
                        <a:solidFill>
                          <a:srgbClr val="000000"/>
                        </a:solidFill>
                        <a:effectLst/>
                        <a:latin typeface="Calibri"/>
                      </a:endParaRPr>
                    </a:p>
                  </a:txBody>
                  <a:tcPr marL="7593"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fr-FR" sz="1200" u="none" strike="noStrike" dirty="0">
                          <a:effectLst/>
                        </a:rPr>
                        <a:t>Usage de logiciels usuels.</a:t>
                      </a:r>
                      <a:endParaRPr lang="fr-FR" sz="1200" b="0" i="0" u="none" strike="noStrike" dirty="0">
                        <a:solidFill>
                          <a:srgbClr val="000000"/>
                        </a:solidFill>
                        <a:effectLst/>
                        <a:latin typeface="Calibri"/>
                      </a:endParaRPr>
                    </a:p>
                  </a:txBody>
                  <a:tcPr marL="68337" marR="7593" marT="75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5" name="ZoneTexte 4"/>
          <p:cNvSpPr txBox="1"/>
          <p:nvPr/>
        </p:nvSpPr>
        <p:spPr>
          <a:xfrm>
            <a:off x="0" y="0"/>
            <a:ext cx="9905999"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Du </a:t>
            </a:r>
            <a:r>
              <a:rPr lang="fr-FR" dirty="0" smtClean="0"/>
              <a:t>socle commun </a:t>
            </a:r>
            <a:r>
              <a:rPr lang="fr-FR" dirty="0"/>
              <a:t>aux </a:t>
            </a:r>
            <a:r>
              <a:rPr lang="fr-FR" dirty="0" smtClean="0"/>
              <a:t>séquences d’enseignement en MOT</a:t>
            </a:r>
            <a:endParaRPr lang="fr-FR" dirty="0"/>
          </a:p>
        </p:txBody>
      </p:sp>
    </p:spTree>
    <p:extLst>
      <p:ext uri="{BB962C8B-B14F-4D97-AF65-F5344CB8AC3E}">
        <p14:creationId xmlns:p14="http://schemas.microsoft.com/office/powerpoint/2010/main" val="272838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69"/>
          <p:cNvSpPr txBox="1">
            <a:spLocks/>
          </p:cNvSpPr>
          <p:nvPr/>
        </p:nvSpPr>
        <p:spPr>
          <a:xfrm>
            <a:off x="0" y="0"/>
            <a:ext cx="9906000" cy="552261"/>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ctr">
              <a:spcBef>
                <a:spcPts val="0"/>
              </a:spcBef>
              <a:spcAft>
                <a:spcPts val="0"/>
              </a:spcAft>
              <a:buClr>
                <a:srgbClr val="4F76AE"/>
              </a:buClr>
              <a:buSzPct val="79999"/>
            </a:pPr>
            <a:r>
              <a:rPr lang="fr-FR" dirty="0" smtClean="0">
                <a:solidFill>
                  <a:srgbClr val="953734"/>
                </a:solidFill>
                <a:latin typeface="Calibri"/>
                <a:ea typeface="Calibri"/>
                <a:cs typeface="Calibri"/>
                <a:sym typeface="Calibri"/>
              </a:rPr>
              <a:t>Enseigner S &amp; T sur le cycle 3</a:t>
            </a:r>
            <a:endParaRPr lang="fr-FR" dirty="0">
              <a:solidFill>
                <a:srgbClr val="953734"/>
              </a:solidFill>
              <a:latin typeface="Calibri"/>
              <a:ea typeface="Calibri"/>
              <a:cs typeface="Calibri"/>
              <a:sym typeface="Calibri"/>
            </a:endParaRPr>
          </a:p>
        </p:txBody>
      </p:sp>
      <p:sp>
        <p:nvSpPr>
          <p:cNvPr id="3" name="Shape 670"/>
          <p:cNvSpPr txBox="1"/>
          <p:nvPr/>
        </p:nvSpPr>
        <p:spPr>
          <a:xfrm>
            <a:off x="404194" y="720080"/>
            <a:ext cx="9083837" cy="120032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fr-FR" sz="2400" dirty="0">
                <a:solidFill>
                  <a:schemeClr val="dk1"/>
                </a:solidFill>
                <a:latin typeface="Calibri"/>
                <a:ea typeface="Calibri"/>
                <a:cs typeface="Calibri"/>
                <a:sym typeface="Calibri"/>
              </a:rPr>
              <a:t>Sur le cycle, l’enseignement des S &amp; T doit réinvestir constamment les notions acquises afin de les développer dans une </a:t>
            </a:r>
            <a:r>
              <a:rPr lang="fr-FR" sz="2400" b="1" dirty="0" smtClean="0">
                <a:solidFill>
                  <a:srgbClr val="3333FF"/>
                </a:solidFill>
                <a:latin typeface="Calibri"/>
                <a:ea typeface="Calibri"/>
                <a:cs typeface="Calibri"/>
                <a:sym typeface="Calibri"/>
              </a:rPr>
              <a:t>démarche pédagogique </a:t>
            </a:r>
            <a:r>
              <a:rPr lang="fr-FR" sz="2400" b="1" dirty="0">
                <a:solidFill>
                  <a:srgbClr val="3333FF"/>
                </a:solidFill>
                <a:latin typeface="Calibri"/>
                <a:ea typeface="Calibri"/>
                <a:cs typeface="Calibri"/>
                <a:sym typeface="Calibri"/>
              </a:rPr>
              <a:t>dite spiralaire.</a:t>
            </a:r>
          </a:p>
        </p:txBody>
      </p:sp>
      <p:grpSp>
        <p:nvGrpSpPr>
          <p:cNvPr id="4" name="Shape 671"/>
          <p:cNvGrpSpPr/>
          <p:nvPr/>
        </p:nvGrpSpPr>
        <p:grpSpPr>
          <a:xfrm>
            <a:off x="1767950" y="1887339"/>
            <a:ext cx="6674822" cy="4615288"/>
            <a:chOff x="1672786" y="1628748"/>
            <a:chExt cx="7168644" cy="4922873"/>
          </a:xfrm>
        </p:grpSpPr>
        <p:grpSp>
          <p:nvGrpSpPr>
            <p:cNvPr id="5" name="Shape 672"/>
            <p:cNvGrpSpPr/>
            <p:nvPr/>
          </p:nvGrpSpPr>
          <p:grpSpPr>
            <a:xfrm>
              <a:off x="1672786" y="1628748"/>
              <a:ext cx="6359084" cy="4922873"/>
              <a:chOff x="1733107" y="1626780"/>
              <a:chExt cx="6359084" cy="4922873"/>
            </a:xfrm>
          </p:grpSpPr>
          <p:pic>
            <p:nvPicPr>
              <p:cNvPr id="10" name="Shape 673"/>
              <p:cNvPicPr preferRelativeResize="0"/>
              <p:nvPr/>
            </p:nvPicPr>
            <p:blipFill rotWithShape="1">
              <a:blip r:embed="rId2">
                <a:alphaModFix/>
              </a:blip>
              <a:srcRect/>
              <a:stretch/>
            </p:blipFill>
            <p:spPr>
              <a:xfrm>
                <a:off x="2054967" y="1812344"/>
                <a:ext cx="5705764" cy="4614228"/>
              </a:xfrm>
              <a:prstGeom prst="rect">
                <a:avLst/>
              </a:prstGeom>
              <a:noFill/>
              <a:ln>
                <a:noFill/>
              </a:ln>
            </p:spPr>
          </p:pic>
          <p:sp>
            <p:nvSpPr>
              <p:cNvPr id="11" name="Shape 674"/>
              <p:cNvSpPr/>
              <p:nvPr/>
            </p:nvSpPr>
            <p:spPr>
              <a:xfrm>
                <a:off x="3981000" y="3239066"/>
                <a:ext cx="936000" cy="936000"/>
              </a:xfrm>
              <a:prstGeom prst="ellipse">
                <a:avLst/>
              </a:prstGeom>
              <a:solidFill>
                <a:srgbClr val="D99593"/>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a:solidFill>
                      <a:schemeClr val="dk1"/>
                    </a:solidFill>
                    <a:latin typeface="Arial Narrow"/>
                    <a:ea typeface="Arial Narrow"/>
                    <a:cs typeface="Arial Narrow"/>
                    <a:sym typeface="Arial Narrow"/>
                  </a:rPr>
                  <a:t>Début de cycle</a:t>
                </a:r>
              </a:p>
            </p:txBody>
          </p:sp>
          <p:sp>
            <p:nvSpPr>
              <p:cNvPr id="12" name="Shape 675"/>
              <p:cNvSpPr/>
              <p:nvPr/>
            </p:nvSpPr>
            <p:spPr>
              <a:xfrm>
                <a:off x="5008946" y="3301003"/>
                <a:ext cx="808149" cy="495934"/>
              </a:xfrm>
              <a:prstGeom prst="ellipse">
                <a:avLst/>
              </a:prstGeom>
              <a:solidFill>
                <a:srgbClr val="31859B"/>
              </a:solidFill>
              <a:ln>
                <a:noFill/>
              </a:ln>
            </p:spPr>
            <p:txBody>
              <a:bodyPr lIns="0" tIns="0" rIns="0" bIns="0" anchor="ctr" anchorCtr="0">
                <a:noAutofit/>
              </a:bodyPr>
              <a:lstStyle/>
              <a:p>
                <a:pPr marL="0" marR="0" lvl="0" indent="0" algn="ctr" rtl="0">
                  <a:spcBef>
                    <a:spcPts val="0"/>
                  </a:spcBef>
                  <a:spcAft>
                    <a:spcPts val="0"/>
                  </a:spcAft>
                  <a:buSzPct val="25000"/>
                  <a:buNone/>
                </a:pPr>
                <a:r>
                  <a:rPr lang="fr-FR" sz="1200" b="1" dirty="0" smtClean="0">
                    <a:solidFill>
                      <a:schemeClr val="lt1"/>
                    </a:solidFill>
                    <a:latin typeface="Arial"/>
                    <a:ea typeface="Arial"/>
                    <a:cs typeface="Arial"/>
                    <a:sym typeface="Arial"/>
                  </a:rPr>
                  <a:t>CT1</a:t>
                </a:r>
                <a:endParaRPr lang="fr-FR" sz="1200" b="1" dirty="0">
                  <a:solidFill>
                    <a:schemeClr val="lt1"/>
                  </a:solidFill>
                  <a:latin typeface="Arial"/>
                  <a:ea typeface="Arial"/>
                  <a:cs typeface="Arial"/>
                  <a:sym typeface="Arial"/>
                </a:endParaRPr>
              </a:p>
            </p:txBody>
          </p:sp>
          <p:sp>
            <p:nvSpPr>
              <p:cNvPr id="13" name="Shape 676"/>
              <p:cNvSpPr/>
              <p:nvPr/>
            </p:nvSpPr>
            <p:spPr>
              <a:xfrm>
                <a:off x="4104153" y="2604975"/>
                <a:ext cx="716433" cy="447301"/>
              </a:xfrm>
              <a:prstGeom prst="ellipse">
                <a:avLst/>
              </a:prstGeom>
              <a:solidFill>
                <a:srgbClr val="E36C09"/>
              </a:solidFill>
              <a:ln>
                <a:noFill/>
              </a:ln>
            </p:spPr>
            <p:txBody>
              <a:bodyPr lIns="0" tIns="0" rIns="0" bIns="0" anchor="ctr" anchorCtr="0">
                <a:noAutofit/>
              </a:bodyPr>
              <a:lstStyle/>
              <a:p>
                <a:pPr marL="0" marR="0" lvl="0" indent="0" algn="ctr" rtl="0">
                  <a:spcBef>
                    <a:spcPts val="0"/>
                  </a:spcBef>
                  <a:spcAft>
                    <a:spcPts val="0"/>
                  </a:spcAft>
                  <a:buSzPct val="25000"/>
                  <a:buNone/>
                </a:pPr>
                <a:r>
                  <a:rPr lang="fr-FR" sz="1200" b="1" dirty="0" smtClean="0">
                    <a:solidFill>
                      <a:schemeClr val="lt1"/>
                    </a:solidFill>
                    <a:latin typeface="Arial"/>
                    <a:ea typeface="Arial"/>
                    <a:cs typeface="Arial"/>
                    <a:sym typeface="Arial"/>
                  </a:rPr>
                  <a:t>CT </a:t>
                </a:r>
                <a:r>
                  <a:rPr lang="fr-FR" sz="1200" b="1" dirty="0">
                    <a:solidFill>
                      <a:schemeClr val="lt1"/>
                    </a:solidFill>
                    <a:latin typeface="Arial"/>
                    <a:ea typeface="Arial"/>
                    <a:cs typeface="Arial"/>
                    <a:sym typeface="Arial"/>
                  </a:rPr>
                  <a:t>2</a:t>
                </a:r>
              </a:p>
            </p:txBody>
          </p:sp>
          <p:sp>
            <p:nvSpPr>
              <p:cNvPr id="14" name="Shape 677"/>
              <p:cNvSpPr/>
              <p:nvPr/>
            </p:nvSpPr>
            <p:spPr>
              <a:xfrm>
                <a:off x="2978590" y="3796937"/>
                <a:ext cx="719999" cy="540000"/>
              </a:xfrm>
              <a:prstGeom prst="ellipse">
                <a:avLst/>
              </a:prstGeom>
              <a:solidFill>
                <a:srgbClr val="FF0000"/>
              </a:solidFill>
              <a:ln>
                <a:noFill/>
              </a:ln>
            </p:spPr>
            <p:txBody>
              <a:bodyPr lIns="0" tIns="0" rIns="0" bIns="0" anchor="ctr" anchorCtr="0">
                <a:noAutofit/>
              </a:bodyPr>
              <a:lstStyle/>
              <a:p>
                <a:pPr marL="0" marR="0" lvl="0" indent="0" algn="ctr" rtl="0">
                  <a:spcBef>
                    <a:spcPts val="0"/>
                  </a:spcBef>
                  <a:spcAft>
                    <a:spcPts val="0"/>
                  </a:spcAft>
                  <a:buSzPct val="25000"/>
                  <a:buNone/>
                </a:pPr>
                <a:r>
                  <a:rPr lang="fr-FR" sz="1200" b="1" dirty="0" smtClean="0">
                    <a:solidFill>
                      <a:schemeClr val="lt1"/>
                    </a:solidFill>
                    <a:latin typeface="Arial"/>
                    <a:ea typeface="Arial"/>
                    <a:cs typeface="Arial"/>
                    <a:sym typeface="Arial"/>
                  </a:rPr>
                  <a:t>CT </a:t>
                </a:r>
                <a:r>
                  <a:rPr lang="fr-FR" sz="1200" b="1" dirty="0">
                    <a:solidFill>
                      <a:schemeClr val="lt1"/>
                    </a:solidFill>
                    <a:latin typeface="Arial"/>
                    <a:ea typeface="Arial"/>
                    <a:cs typeface="Arial"/>
                    <a:sym typeface="Arial"/>
                  </a:rPr>
                  <a:t>3</a:t>
                </a:r>
              </a:p>
            </p:txBody>
          </p:sp>
          <p:sp>
            <p:nvSpPr>
              <p:cNvPr id="15" name="Shape 678"/>
              <p:cNvSpPr/>
              <p:nvPr/>
            </p:nvSpPr>
            <p:spPr>
              <a:xfrm>
                <a:off x="3981000" y="1626780"/>
                <a:ext cx="1027945" cy="615170"/>
              </a:xfrm>
              <a:prstGeom prst="ellipse">
                <a:avLst/>
              </a:prstGeom>
              <a:solidFill>
                <a:srgbClr val="E36C09"/>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dirty="0" smtClean="0">
                    <a:solidFill>
                      <a:schemeClr val="lt1"/>
                    </a:solidFill>
                    <a:latin typeface="Arial"/>
                    <a:ea typeface="Arial"/>
                    <a:cs typeface="Arial"/>
                    <a:sym typeface="Arial"/>
                  </a:rPr>
                  <a:t>CT </a:t>
                </a:r>
                <a:r>
                  <a:rPr lang="fr-FR" sz="1400" b="1" dirty="0">
                    <a:solidFill>
                      <a:schemeClr val="lt1"/>
                    </a:solidFill>
                    <a:latin typeface="Arial"/>
                    <a:ea typeface="Arial"/>
                    <a:cs typeface="Arial"/>
                    <a:sym typeface="Arial"/>
                  </a:rPr>
                  <a:t>2</a:t>
                </a:r>
              </a:p>
            </p:txBody>
          </p:sp>
          <p:sp>
            <p:nvSpPr>
              <p:cNvPr id="16" name="Shape 679"/>
              <p:cNvSpPr/>
              <p:nvPr/>
            </p:nvSpPr>
            <p:spPr>
              <a:xfrm>
                <a:off x="4160264" y="5886571"/>
                <a:ext cx="1060322" cy="663083"/>
              </a:xfrm>
              <a:prstGeom prst="ellipse">
                <a:avLst/>
              </a:prstGeom>
              <a:solidFill>
                <a:srgbClr val="938953"/>
              </a:solidFill>
              <a:ln>
                <a:noFill/>
              </a:ln>
            </p:spPr>
            <p:txBody>
              <a:bodyPr lIns="77925" tIns="38950" rIns="77925" bIns="38950" anchor="ctr" anchorCtr="0">
                <a:noAutofit/>
              </a:bodyPr>
              <a:lstStyle/>
              <a:p>
                <a:pPr marL="0" marR="0" lvl="0" indent="0" algn="ctr" rtl="0">
                  <a:spcBef>
                    <a:spcPts val="0"/>
                  </a:spcBef>
                  <a:spcAft>
                    <a:spcPts val="0"/>
                  </a:spcAft>
                  <a:buSzPct val="25000"/>
                  <a:buNone/>
                </a:pPr>
                <a:r>
                  <a:rPr lang="fr-FR" sz="1200" b="1" dirty="0" smtClean="0">
                    <a:solidFill>
                      <a:schemeClr val="lt1"/>
                    </a:solidFill>
                    <a:latin typeface="Arial"/>
                    <a:ea typeface="Arial"/>
                    <a:cs typeface="Arial"/>
                    <a:sym typeface="Arial"/>
                  </a:rPr>
                  <a:t>CT4</a:t>
                </a:r>
                <a:endParaRPr lang="fr-FR" sz="1200" b="1" dirty="0">
                  <a:solidFill>
                    <a:schemeClr val="lt1"/>
                  </a:solidFill>
                  <a:latin typeface="Arial"/>
                  <a:ea typeface="Arial"/>
                  <a:cs typeface="Arial"/>
                  <a:sym typeface="Arial"/>
                </a:endParaRPr>
              </a:p>
            </p:txBody>
          </p:sp>
          <p:sp>
            <p:nvSpPr>
              <p:cNvPr id="17" name="Shape 680"/>
              <p:cNvSpPr/>
              <p:nvPr/>
            </p:nvSpPr>
            <p:spPr>
              <a:xfrm>
                <a:off x="1733107" y="3849457"/>
                <a:ext cx="987644" cy="680011"/>
              </a:xfrm>
              <a:prstGeom prst="ellipse">
                <a:avLst/>
              </a:prstGeom>
              <a:solidFill>
                <a:srgbClr val="FF0000"/>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dirty="0" smtClean="0">
                    <a:solidFill>
                      <a:schemeClr val="lt1"/>
                    </a:solidFill>
                    <a:latin typeface="Arial"/>
                    <a:ea typeface="Arial"/>
                    <a:cs typeface="Arial"/>
                    <a:sym typeface="Arial"/>
                  </a:rPr>
                  <a:t>CT </a:t>
                </a:r>
                <a:r>
                  <a:rPr lang="fr-FR" sz="1400" b="1" dirty="0">
                    <a:solidFill>
                      <a:schemeClr val="lt1"/>
                    </a:solidFill>
                    <a:latin typeface="Arial"/>
                    <a:ea typeface="Arial"/>
                    <a:cs typeface="Arial"/>
                    <a:sym typeface="Arial"/>
                  </a:rPr>
                  <a:t>3</a:t>
                </a:r>
              </a:p>
            </p:txBody>
          </p:sp>
          <p:sp>
            <p:nvSpPr>
              <p:cNvPr id="18" name="Shape 681"/>
              <p:cNvSpPr/>
              <p:nvPr/>
            </p:nvSpPr>
            <p:spPr>
              <a:xfrm>
                <a:off x="4160262" y="4784980"/>
                <a:ext cx="815773" cy="540000"/>
              </a:xfrm>
              <a:prstGeom prst="ellipse">
                <a:avLst/>
              </a:prstGeom>
              <a:solidFill>
                <a:srgbClr val="938953"/>
              </a:solidFill>
              <a:ln>
                <a:noFill/>
              </a:ln>
            </p:spPr>
            <p:txBody>
              <a:bodyPr lIns="0" tIns="0" rIns="0" bIns="0" anchor="ctr" anchorCtr="0">
                <a:noAutofit/>
              </a:bodyPr>
              <a:lstStyle/>
              <a:p>
                <a:pPr marL="0" marR="0" lvl="0" indent="0" algn="ctr" rtl="0">
                  <a:spcBef>
                    <a:spcPts val="0"/>
                  </a:spcBef>
                  <a:spcAft>
                    <a:spcPts val="0"/>
                  </a:spcAft>
                  <a:buSzPct val="25000"/>
                  <a:buNone/>
                </a:pPr>
                <a:r>
                  <a:rPr lang="fr-FR" sz="1200" b="1" dirty="0" smtClean="0">
                    <a:solidFill>
                      <a:schemeClr val="lt1"/>
                    </a:solidFill>
                    <a:latin typeface="Arial"/>
                    <a:ea typeface="Arial"/>
                    <a:cs typeface="Arial"/>
                    <a:sym typeface="Arial"/>
                  </a:rPr>
                  <a:t>CT4</a:t>
                </a:r>
                <a:endParaRPr lang="fr-FR" sz="1200" b="1" dirty="0">
                  <a:solidFill>
                    <a:schemeClr val="lt1"/>
                  </a:solidFill>
                  <a:latin typeface="Arial"/>
                  <a:ea typeface="Arial"/>
                  <a:cs typeface="Arial"/>
                  <a:sym typeface="Arial"/>
                </a:endParaRPr>
              </a:p>
            </p:txBody>
          </p:sp>
          <p:sp>
            <p:nvSpPr>
              <p:cNvPr id="19" name="Shape 682"/>
              <p:cNvSpPr/>
              <p:nvPr/>
            </p:nvSpPr>
            <p:spPr>
              <a:xfrm>
                <a:off x="6681190" y="2896246"/>
                <a:ext cx="1411000" cy="928787"/>
              </a:xfrm>
              <a:prstGeom prst="ellipse">
                <a:avLst/>
              </a:prstGeom>
              <a:solidFill>
                <a:srgbClr val="76923C"/>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a:solidFill>
                      <a:schemeClr val="lt1"/>
                    </a:solidFill>
                    <a:latin typeface="Arial"/>
                    <a:ea typeface="Arial"/>
                    <a:cs typeface="Arial"/>
                    <a:sym typeface="Arial"/>
                  </a:rPr>
                  <a:t>Attendus de fin de cycle</a:t>
                </a:r>
              </a:p>
            </p:txBody>
          </p:sp>
          <p:sp>
            <p:nvSpPr>
              <p:cNvPr id="20" name="Shape 683"/>
              <p:cNvSpPr/>
              <p:nvPr/>
            </p:nvSpPr>
            <p:spPr>
              <a:xfrm>
                <a:off x="5629753" y="2828625"/>
                <a:ext cx="927372" cy="628132"/>
              </a:xfrm>
              <a:prstGeom prst="ellipse">
                <a:avLst/>
              </a:prstGeom>
              <a:solidFill>
                <a:srgbClr val="31859B"/>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dirty="0" smtClean="0">
                    <a:solidFill>
                      <a:schemeClr val="lt1"/>
                    </a:solidFill>
                    <a:latin typeface="Arial"/>
                    <a:ea typeface="Arial"/>
                    <a:cs typeface="Arial"/>
                    <a:sym typeface="Arial"/>
                  </a:rPr>
                  <a:t>CT1</a:t>
                </a:r>
                <a:endParaRPr lang="fr-FR" sz="1400" b="1" dirty="0">
                  <a:solidFill>
                    <a:schemeClr val="lt1"/>
                  </a:solidFill>
                  <a:latin typeface="Arial"/>
                  <a:ea typeface="Arial"/>
                  <a:cs typeface="Arial"/>
                  <a:sym typeface="Arial"/>
                </a:endParaRPr>
              </a:p>
            </p:txBody>
          </p:sp>
        </p:grpSp>
        <p:sp>
          <p:nvSpPr>
            <p:cNvPr id="6" name="Shape 684"/>
            <p:cNvSpPr/>
            <p:nvPr/>
          </p:nvSpPr>
          <p:spPr>
            <a:xfrm>
              <a:off x="7683032" y="3458726"/>
              <a:ext cx="1158398" cy="786960"/>
            </a:xfrm>
            <a:prstGeom prst="ellipse">
              <a:avLst/>
            </a:prstGeom>
            <a:solidFill>
              <a:srgbClr val="938953"/>
            </a:solidFill>
            <a:ln>
              <a:noFill/>
            </a:ln>
          </p:spPr>
          <p:txBody>
            <a:bodyPr lIns="77925" tIns="38950" rIns="77925" bIns="38950" anchor="ctr" anchorCtr="0">
              <a:noAutofit/>
            </a:bodyPr>
            <a:lstStyle/>
            <a:p>
              <a:pPr marL="0" marR="0" lvl="0" indent="0" algn="ctr" rtl="0">
                <a:spcBef>
                  <a:spcPts val="0"/>
                </a:spcBef>
                <a:spcAft>
                  <a:spcPts val="0"/>
                </a:spcAft>
                <a:buSzPct val="25000"/>
                <a:buNone/>
              </a:pPr>
              <a:r>
                <a:rPr lang="fr-FR" sz="1200" b="1" dirty="0" smtClean="0">
                  <a:solidFill>
                    <a:schemeClr val="lt1"/>
                  </a:solidFill>
                  <a:latin typeface="Arial"/>
                  <a:ea typeface="Arial"/>
                  <a:cs typeface="Arial"/>
                  <a:sym typeface="Arial"/>
                </a:rPr>
                <a:t>CT </a:t>
              </a:r>
              <a:r>
                <a:rPr lang="fr-FR" sz="1200" b="1" dirty="0">
                  <a:solidFill>
                    <a:schemeClr val="lt1"/>
                  </a:solidFill>
                  <a:latin typeface="Arial"/>
                  <a:ea typeface="Arial"/>
                  <a:cs typeface="Arial"/>
                  <a:sym typeface="Arial"/>
                </a:rPr>
                <a:t>4</a:t>
              </a:r>
            </a:p>
          </p:txBody>
        </p:sp>
        <p:sp>
          <p:nvSpPr>
            <p:cNvPr id="7" name="Shape 685"/>
            <p:cNvSpPr/>
            <p:nvPr/>
          </p:nvSpPr>
          <p:spPr>
            <a:xfrm>
              <a:off x="6832546" y="3781421"/>
              <a:ext cx="1199324" cy="750016"/>
            </a:xfrm>
            <a:prstGeom prst="ellipse">
              <a:avLst/>
            </a:prstGeom>
            <a:solidFill>
              <a:srgbClr val="FF0000"/>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dirty="0" smtClean="0">
                  <a:solidFill>
                    <a:schemeClr val="lt1"/>
                  </a:solidFill>
                  <a:latin typeface="Arial"/>
                  <a:ea typeface="Arial"/>
                  <a:cs typeface="Arial"/>
                  <a:sym typeface="Arial"/>
                </a:rPr>
                <a:t>CT </a:t>
              </a:r>
              <a:r>
                <a:rPr lang="fr-FR" sz="1400" b="1" dirty="0">
                  <a:solidFill>
                    <a:schemeClr val="lt1"/>
                  </a:solidFill>
                  <a:latin typeface="Arial"/>
                  <a:ea typeface="Arial"/>
                  <a:cs typeface="Arial"/>
                  <a:sym typeface="Arial"/>
                </a:rPr>
                <a:t>3</a:t>
              </a:r>
            </a:p>
          </p:txBody>
        </p:sp>
        <p:sp>
          <p:nvSpPr>
            <p:cNvPr id="8" name="Shape 686"/>
            <p:cNvSpPr/>
            <p:nvPr/>
          </p:nvSpPr>
          <p:spPr>
            <a:xfrm>
              <a:off x="6318573" y="4264596"/>
              <a:ext cx="1027945" cy="676570"/>
            </a:xfrm>
            <a:prstGeom prst="ellipse">
              <a:avLst/>
            </a:prstGeom>
            <a:solidFill>
              <a:srgbClr val="E36C09"/>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dirty="0" smtClean="0">
                  <a:solidFill>
                    <a:schemeClr val="lt1"/>
                  </a:solidFill>
                  <a:latin typeface="Arial"/>
                  <a:ea typeface="Arial"/>
                  <a:cs typeface="Arial"/>
                  <a:sym typeface="Arial"/>
                </a:rPr>
                <a:t>CT </a:t>
              </a:r>
              <a:r>
                <a:rPr lang="fr-FR" sz="1400" b="1" dirty="0">
                  <a:solidFill>
                    <a:schemeClr val="lt1"/>
                  </a:solidFill>
                  <a:latin typeface="Arial"/>
                  <a:ea typeface="Arial"/>
                  <a:cs typeface="Arial"/>
                  <a:sym typeface="Arial"/>
                </a:rPr>
                <a:t>2</a:t>
              </a:r>
            </a:p>
          </p:txBody>
        </p:sp>
        <p:sp>
          <p:nvSpPr>
            <p:cNvPr id="9" name="Shape 687"/>
            <p:cNvSpPr/>
            <p:nvPr/>
          </p:nvSpPr>
          <p:spPr>
            <a:xfrm>
              <a:off x="6033119" y="3636464"/>
              <a:ext cx="1051437" cy="702440"/>
            </a:xfrm>
            <a:prstGeom prst="ellipse">
              <a:avLst/>
            </a:prstGeom>
            <a:solidFill>
              <a:srgbClr val="31859B"/>
            </a:solidFill>
            <a:ln>
              <a:noFill/>
            </a:ln>
          </p:spPr>
          <p:txBody>
            <a:bodyPr lIns="0" tIns="38950" rIns="0" bIns="38950" anchor="ctr" anchorCtr="0">
              <a:noAutofit/>
            </a:bodyPr>
            <a:lstStyle/>
            <a:p>
              <a:pPr marL="0" marR="0" lvl="0" indent="0" algn="ctr" rtl="0">
                <a:spcBef>
                  <a:spcPts val="0"/>
                </a:spcBef>
                <a:spcAft>
                  <a:spcPts val="0"/>
                </a:spcAft>
                <a:buSzPct val="25000"/>
                <a:buNone/>
              </a:pPr>
              <a:r>
                <a:rPr lang="fr-FR" sz="1400" b="1" dirty="0" smtClean="0">
                  <a:solidFill>
                    <a:schemeClr val="lt1"/>
                  </a:solidFill>
                  <a:latin typeface="Arial"/>
                  <a:ea typeface="Arial"/>
                  <a:cs typeface="Arial"/>
                  <a:sym typeface="Arial"/>
                </a:rPr>
                <a:t>CT1</a:t>
              </a:r>
              <a:endParaRPr lang="fr-FR" sz="1400" b="1"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404668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4481" y="617921"/>
            <a:ext cx="7109267" cy="242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62158" y="2938732"/>
            <a:ext cx="2356789" cy="340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93721" y="2755287"/>
            <a:ext cx="2979222" cy="357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669"/>
          <p:cNvSpPr txBox="1">
            <a:spLocks noGrp="1"/>
          </p:cNvSpPr>
          <p:nvPr>
            <p:ph type="title"/>
          </p:nvPr>
        </p:nvSpPr>
        <p:spPr>
          <a:xfrm>
            <a:off x="0" y="0"/>
            <a:ext cx="9906000" cy="617921"/>
          </a:xfrm>
          <a:prstGeom prst="rect">
            <a:avLst/>
          </a:prstGeom>
          <a:noFill/>
          <a:ln>
            <a:noFill/>
          </a:ln>
        </p:spPr>
        <p:txBody>
          <a:bodyPr lIns="107275" tIns="53625" rIns="107275" bIns="53625" anchor="b" anchorCtr="0">
            <a:noAutofit/>
          </a:bodyPr>
          <a:lstStyle/>
          <a:p>
            <a:pPr marL="0" marR="0" lvl="0" indent="0" algn="ctr" rtl="0">
              <a:spcBef>
                <a:spcPts val="0"/>
              </a:spcBef>
              <a:spcAft>
                <a:spcPts val="0"/>
              </a:spcAft>
              <a:buClr>
                <a:srgbClr val="4F76AE"/>
              </a:buClr>
              <a:buSzPct val="79999"/>
            </a:pPr>
            <a:r>
              <a:rPr lang="fr-FR" b="1" i="0" u="none" strike="noStrike" cap="none" dirty="0" smtClean="0">
                <a:solidFill>
                  <a:srgbClr val="953734"/>
                </a:solidFill>
                <a:latin typeface="Calibri"/>
                <a:ea typeface="Calibri"/>
                <a:cs typeface="Calibri"/>
                <a:sym typeface="Calibri"/>
              </a:rPr>
              <a:t>Des ressources nationales sur le cycle 3</a:t>
            </a:r>
            <a:endParaRPr lang="fr-FR" b="1" i="0" u="none" strike="noStrike" cap="none" dirty="0">
              <a:solidFill>
                <a:srgbClr val="953734"/>
              </a:solidFill>
              <a:latin typeface="Calibri"/>
              <a:ea typeface="Calibri"/>
              <a:cs typeface="Calibri"/>
              <a:sym typeface="Calibri"/>
            </a:endParaRPr>
          </a:p>
        </p:txBody>
      </p:sp>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48904" y="2755287"/>
            <a:ext cx="2613639" cy="35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8923" y="2755288"/>
            <a:ext cx="2460555" cy="35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rot="20793256">
            <a:off x="467764" y="4216763"/>
            <a:ext cx="2133600" cy="646331"/>
          </a:xfrm>
          <a:prstGeom prst="rect">
            <a:avLst/>
          </a:prstGeom>
          <a:noFill/>
        </p:spPr>
        <p:txBody>
          <a:bodyPr wrap="square" rtlCol="0">
            <a:spAutoFit/>
          </a:bodyPr>
          <a:lstStyle/>
          <a:p>
            <a:pPr algn="ctr"/>
            <a:r>
              <a:rPr lang="fr-FR" dirty="0" smtClean="0">
                <a:solidFill>
                  <a:srgbClr val="FF0000"/>
                </a:solidFill>
              </a:rPr>
              <a:t>Références au programme</a:t>
            </a:r>
            <a:endParaRPr lang="fr-FR" dirty="0">
              <a:solidFill>
                <a:srgbClr val="FF0000"/>
              </a:solidFill>
            </a:endParaRPr>
          </a:p>
        </p:txBody>
      </p:sp>
      <p:sp>
        <p:nvSpPr>
          <p:cNvPr id="12" name="ZoneTexte 11"/>
          <p:cNvSpPr txBox="1"/>
          <p:nvPr/>
        </p:nvSpPr>
        <p:spPr>
          <a:xfrm rot="20793256">
            <a:off x="2845570" y="4104621"/>
            <a:ext cx="2133600" cy="646331"/>
          </a:xfrm>
          <a:prstGeom prst="rect">
            <a:avLst/>
          </a:prstGeom>
          <a:noFill/>
        </p:spPr>
        <p:txBody>
          <a:bodyPr wrap="square" rtlCol="0">
            <a:spAutoFit/>
          </a:bodyPr>
          <a:lstStyle/>
          <a:p>
            <a:pPr algn="ctr"/>
            <a:r>
              <a:rPr lang="fr-FR" dirty="0" smtClean="0">
                <a:solidFill>
                  <a:srgbClr val="FF0000"/>
                </a:solidFill>
              </a:rPr>
              <a:t>Descriptif de la ressource</a:t>
            </a:r>
            <a:endParaRPr lang="fr-FR" dirty="0">
              <a:solidFill>
                <a:srgbClr val="FF0000"/>
              </a:solidFill>
            </a:endParaRPr>
          </a:p>
        </p:txBody>
      </p:sp>
      <p:sp>
        <p:nvSpPr>
          <p:cNvPr id="13" name="ZoneTexte 12"/>
          <p:cNvSpPr txBox="1"/>
          <p:nvPr/>
        </p:nvSpPr>
        <p:spPr>
          <a:xfrm rot="20793256">
            <a:off x="5092559" y="4104619"/>
            <a:ext cx="2133600" cy="646331"/>
          </a:xfrm>
          <a:prstGeom prst="rect">
            <a:avLst/>
          </a:prstGeom>
          <a:noFill/>
        </p:spPr>
        <p:txBody>
          <a:bodyPr wrap="square" rtlCol="0">
            <a:spAutoFit/>
          </a:bodyPr>
          <a:lstStyle/>
          <a:p>
            <a:pPr algn="ctr"/>
            <a:r>
              <a:rPr lang="fr-FR" dirty="0" smtClean="0">
                <a:solidFill>
                  <a:srgbClr val="FF0000"/>
                </a:solidFill>
              </a:rPr>
              <a:t>Objectif et contexte</a:t>
            </a:r>
            <a:endParaRPr lang="fr-FR" dirty="0">
              <a:solidFill>
                <a:srgbClr val="FF0000"/>
              </a:solidFill>
            </a:endParaRPr>
          </a:p>
        </p:txBody>
      </p:sp>
      <p:sp>
        <p:nvSpPr>
          <p:cNvPr id="14" name="ZoneTexte 13"/>
          <p:cNvSpPr txBox="1"/>
          <p:nvPr/>
        </p:nvSpPr>
        <p:spPr>
          <a:xfrm rot="20793256">
            <a:off x="7561225" y="4104618"/>
            <a:ext cx="2133600" cy="646331"/>
          </a:xfrm>
          <a:prstGeom prst="rect">
            <a:avLst/>
          </a:prstGeom>
          <a:noFill/>
        </p:spPr>
        <p:txBody>
          <a:bodyPr wrap="square" rtlCol="0">
            <a:spAutoFit/>
          </a:bodyPr>
          <a:lstStyle/>
          <a:p>
            <a:pPr algn="ctr"/>
            <a:r>
              <a:rPr lang="fr-FR" dirty="0" smtClean="0">
                <a:solidFill>
                  <a:srgbClr val="FF0000"/>
                </a:solidFill>
              </a:rPr>
              <a:t>Descriptif des séances</a:t>
            </a:r>
            <a:endParaRPr lang="fr-FR" dirty="0">
              <a:solidFill>
                <a:srgbClr val="FF0000"/>
              </a:solidFill>
            </a:endParaRPr>
          </a:p>
        </p:txBody>
      </p:sp>
    </p:spTree>
    <p:extLst>
      <p:ext uri="{BB962C8B-B14F-4D97-AF65-F5344CB8AC3E}">
        <p14:creationId xmlns:p14="http://schemas.microsoft.com/office/powerpoint/2010/main" val="27289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90"/>
                                          </p:val>
                                        </p:tav>
                                        <p:tav tm="100000">
                                          <p:val>
                                            <p:fltVal val="0"/>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anim calcmode="lin" valueType="num">
                                      <p:cBhvr additive="base">
                                        <p:cTn id="26" dur="500" fill="hold"/>
                                        <p:tgtEl>
                                          <p:spTgt spid="1029"/>
                                        </p:tgtEl>
                                        <p:attrNameLst>
                                          <p:attrName>ppt_x</p:attrName>
                                        </p:attrNameLst>
                                      </p:cBhvr>
                                      <p:tavLst>
                                        <p:tav tm="0">
                                          <p:val>
                                            <p:strVal val="#ppt_x"/>
                                          </p:val>
                                        </p:tav>
                                        <p:tav tm="100000">
                                          <p:val>
                                            <p:strVal val="#ppt_x"/>
                                          </p:val>
                                        </p:tav>
                                      </p:tavLst>
                                    </p:anim>
                                    <p:anim calcmode="lin" valueType="num">
                                      <p:cBhvr additive="base">
                                        <p:cTn id="27" dur="500" fill="hold"/>
                                        <p:tgtEl>
                                          <p:spTgt spid="102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3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style.rotation</p:attrName>
                                        </p:attrNameLst>
                                      </p:cBhvr>
                                      <p:tavLst>
                                        <p:tav tm="0">
                                          <p:val>
                                            <p:fltVal val="90"/>
                                          </p:val>
                                        </p:tav>
                                        <p:tav tm="100000">
                                          <p:val>
                                            <p:fltVal val="0"/>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additive="base">
                                        <p:cTn id="39" dur="500" fill="hold"/>
                                        <p:tgtEl>
                                          <p:spTgt spid="1030"/>
                                        </p:tgtEl>
                                        <p:attrNameLst>
                                          <p:attrName>ppt_x</p:attrName>
                                        </p:attrNameLst>
                                      </p:cBhvr>
                                      <p:tavLst>
                                        <p:tav tm="0">
                                          <p:val>
                                            <p:strVal val="#ppt_x"/>
                                          </p:val>
                                        </p:tav>
                                        <p:tav tm="100000">
                                          <p:val>
                                            <p:strVal val="#ppt_x"/>
                                          </p:val>
                                        </p:tav>
                                      </p:tavLst>
                                    </p:anim>
                                    <p:anim calcmode="lin" valueType="num">
                                      <p:cBhvr additive="base">
                                        <p:cTn id="40" dur="500" fill="hold"/>
                                        <p:tgtEl>
                                          <p:spTgt spid="1030"/>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31"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90"/>
                                          </p:val>
                                        </p:tav>
                                        <p:tav tm="100000">
                                          <p:val>
                                            <p:fltVal val="0"/>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31"/>
                                        </p:tgtEl>
                                        <p:attrNameLst>
                                          <p:attrName>style.visibility</p:attrName>
                                        </p:attrNameLst>
                                      </p:cBhvr>
                                      <p:to>
                                        <p:strVal val="visible"/>
                                      </p:to>
                                    </p:set>
                                    <p:anim calcmode="lin" valueType="num">
                                      <p:cBhvr additive="base">
                                        <p:cTn id="52" dur="500" fill="hold"/>
                                        <p:tgtEl>
                                          <p:spTgt spid="1031"/>
                                        </p:tgtEl>
                                        <p:attrNameLst>
                                          <p:attrName>ppt_x</p:attrName>
                                        </p:attrNameLst>
                                      </p:cBhvr>
                                      <p:tavLst>
                                        <p:tav tm="0">
                                          <p:val>
                                            <p:strVal val="#ppt_x"/>
                                          </p:val>
                                        </p:tav>
                                        <p:tav tm="100000">
                                          <p:val>
                                            <p:strVal val="#ppt_x"/>
                                          </p:val>
                                        </p:tav>
                                      </p:tavLst>
                                    </p:anim>
                                    <p:anim calcmode="lin" valueType="num">
                                      <p:cBhvr additive="base">
                                        <p:cTn id="53" dur="500" fill="hold"/>
                                        <p:tgtEl>
                                          <p:spTgt spid="1031"/>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3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 calcmode="lin" valueType="num">
                                      <p:cBhvr>
                                        <p:cTn id="59" dur="500" fill="hold"/>
                                        <p:tgtEl>
                                          <p:spTgt spid="14"/>
                                        </p:tgtEl>
                                        <p:attrNameLst>
                                          <p:attrName>style.rotation</p:attrName>
                                        </p:attrNameLst>
                                      </p:cBhvr>
                                      <p:tavLst>
                                        <p:tav tm="0">
                                          <p:val>
                                            <p:fltVal val="90"/>
                                          </p:val>
                                        </p:tav>
                                        <p:tav tm="100000">
                                          <p:val>
                                            <p:fltVal val="0"/>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0374" y="3296285"/>
            <a:ext cx="8937171"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fr-FR"/>
            </a:defPPr>
            <a:lvl1pPr algn="just">
              <a:defRPr sz="2200" b="1">
                <a:solidFill>
                  <a:schemeClr val="dk1"/>
                </a:solidFill>
                <a:latin typeface="+mn-lt"/>
                <a:cs typeface="Arial" panose="020B0604020202020204" pitchFamily="34" charset="0"/>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fr-FR" sz="2000" dirty="0" smtClean="0"/>
              <a:t>Le </a:t>
            </a:r>
            <a:r>
              <a:rPr lang="fr-FR" sz="2000" dirty="0"/>
              <a:t>choix des thématiques et des objets abordés dans la classe sont </a:t>
            </a:r>
            <a:r>
              <a:rPr lang="fr-FR" sz="2000" dirty="0" smtClean="0"/>
              <a:t>le </a:t>
            </a:r>
            <a:r>
              <a:rPr lang="fr-FR" sz="2000" dirty="0"/>
              <a:t>reflet de la discipline</a:t>
            </a:r>
            <a:r>
              <a:rPr lang="fr-FR" sz="2000" dirty="0" smtClean="0"/>
              <a:t>. Les </a:t>
            </a:r>
            <a:r>
              <a:rPr lang="fr-FR" sz="2000" dirty="0"/>
              <a:t>enseignants portent une véritable responsabilité dans ces choix</a:t>
            </a:r>
            <a:r>
              <a:rPr lang="fr-FR" sz="2000" dirty="0" smtClean="0"/>
              <a:t>.</a:t>
            </a:r>
            <a:endParaRPr lang="fr-FR" sz="2000" dirty="0"/>
          </a:p>
        </p:txBody>
      </p:sp>
      <p:sp>
        <p:nvSpPr>
          <p:cNvPr id="4" name="ZoneTexte 3"/>
          <p:cNvSpPr txBox="1"/>
          <p:nvPr/>
        </p:nvSpPr>
        <p:spPr>
          <a:xfrm>
            <a:off x="0" y="0"/>
            <a:ext cx="9906000" cy="557994"/>
          </a:xfrm>
          <a:prstGeom prst="rect">
            <a:avLst/>
          </a:prstGeom>
          <a:noFill/>
        </p:spPr>
        <p:txBody>
          <a:bodyPr wrap="square" lIns="125880" tIns="62939" rIns="125880" bIns="62939" rtlCol="0">
            <a:spAutoFit/>
          </a:bodyPr>
          <a:lstStyle>
            <a:defPPr>
              <a:defRPr lang="fr-FR"/>
            </a:defPPr>
            <a:lvl1pPr algn="ctr">
              <a:defRPr sz="3300" b="1">
                <a:solidFill>
                  <a:schemeClr val="accent2">
                    <a:lumMod val="75000"/>
                  </a:schemeClr>
                </a:solidFill>
                <a:latin typeface="+mn-lt"/>
              </a:defRPr>
            </a:lvl1pPr>
          </a:lstStyle>
          <a:p>
            <a:r>
              <a:rPr lang="fr-FR" sz="2800" dirty="0" smtClean="0"/>
              <a:t>Les thématiques </a:t>
            </a:r>
            <a:r>
              <a:rPr lang="fr-FR" sz="2800" dirty="0"/>
              <a:t>d’appui </a:t>
            </a:r>
            <a:r>
              <a:rPr lang="fr-FR" sz="2800" dirty="0" smtClean="0"/>
              <a:t>possibles pour enseigner</a:t>
            </a:r>
            <a:endParaRPr lang="fr-FR" sz="2800" dirty="0"/>
          </a:p>
        </p:txBody>
      </p:sp>
      <p:sp>
        <p:nvSpPr>
          <p:cNvPr id="5" name="ZoneTexte 4"/>
          <p:cNvSpPr txBox="1"/>
          <p:nvPr/>
        </p:nvSpPr>
        <p:spPr>
          <a:xfrm>
            <a:off x="460375" y="691048"/>
            <a:ext cx="8937171" cy="2308324"/>
          </a:xfrm>
          <a:prstGeom prst="rect">
            <a:avLst/>
          </a:prstGeom>
          <a:noFill/>
        </p:spPr>
        <p:txBody>
          <a:bodyPr wrap="square" rtlCol="0">
            <a:spAutoFit/>
          </a:bodyPr>
          <a:lstStyle/>
          <a:p>
            <a:pPr marL="342900" indent="-342900" algn="just">
              <a:buFont typeface="Arial" panose="020B0604020202020204" pitchFamily="34" charset="0"/>
              <a:buChar char="•"/>
            </a:pPr>
            <a:r>
              <a:rPr lang="fr-FR" dirty="0" smtClean="0">
                <a:latin typeface="+mn-lt"/>
              </a:rPr>
              <a:t>Les supports d’enseignement mis en jeu </a:t>
            </a:r>
            <a:r>
              <a:rPr lang="fr-FR" b="1" dirty="0" smtClean="0">
                <a:solidFill>
                  <a:srgbClr val="3333FF"/>
                </a:solidFill>
                <a:latin typeface="+mn-lt"/>
              </a:rPr>
              <a:t>ne doivent plus être limités </a:t>
            </a:r>
            <a:r>
              <a:rPr lang="fr-FR" dirty="0">
                <a:latin typeface="+mn-lt"/>
              </a:rPr>
              <a:t>au seul domaine d’application des</a:t>
            </a:r>
            <a:r>
              <a:rPr lang="fr-FR" i="1" dirty="0">
                <a:latin typeface="+mn-lt"/>
              </a:rPr>
              <a:t> </a:t>
            </a:r>
            <a:r>
              <a:rPr lang="fr-FR" b="1" dirty="0">
                <a:solidFill>
                  <a:srgbClr val="3333FF"/>
                </a:solidFill>
                <a:latin typeface="+mn-lt"/>
              </a:rPr>
              <a:t>moyens de </a:t>
            </a:r>
            <a:r>
              <a:rPr lang="fr-FR" b="1" dirty="0" smtClean="0">
                <a:solidFill>
                  <a:srgbClr val="3333FF"/>
                </a:solidFill>
                <a:latin typeface="+mn-lt"/>
              </a:rPr>
              <a:t>transport</a:t>
            </a:r>
            <a:r>
              <a:rPr lang="fr-FR" i="1" dirty="0" smtClean="0">
                <a:solidFill>
                  <a:srgbClr val="3333FF"/>
                </a:solidFill>
                <a:latin typeface="+mn-lt"/>
              </a:rPr>
              <a:t>.</a:t>
            </a:r>
            <a:endParaRPr lang="fr-FR" dirty="0" smtClean="0">
              <a:solidFill>
                <a:srgbClr val="3333FF"/>
              </a:solidFill>
              <a:latin typeface="+mn-lt"/>
            </a:endParaRPr>
          </a:p>
          <a:p>
            <a:pPr marL="342900" indent="-342900" algn="just">
              <a:buFont typeface="Arial" panose="020B0604020202020204" pitchFamily="34" charset="0"/>
              <a:buChar char="•"/>
            </a:pPr>
            <a:endParaRPr lang="fr-FR" dirty="0">
              <a:latin typeface="+mn-lt"/>
            </a:endParaRPr>
          </a:p>
          <a:p>
            <a:pPr marL="342900" indent="-342900" algn="just">
              <a:buFont typeface="Arial" panose="020B0604020202020204" pitchFamily="34" charset="0"/>
              <a:buChar char="•"/>
            </a:pPr>
            <a:r>
              <a:rPr lang="fr-FR" dirty="0" smtClean="0">
                <a:latin typeface="+mn-lt"/>
              </a:rPr>
              <a:t>Les thématiques doivent porter sur des problèmes sociétaux : </a:t>
            </a:r>
            <a:r>
              <a:rPr lang="fr-FR" b="1" dirty="0" smtClean="0">
                <a:solidFill>
                  <a:srgbClr val="3333FF"/>
                </a:solidFill>
                <a:latin typeface="+mn-lt"/>
              </a:rPr>
              <a:t>habiter, se déplacer, se nourrir, s’informer, faire du sport, se cultiver, se distraire. </a:t>
            </a:r>
          </a:p>
          <a:p>
            <a:pPr algn="just"/>
            <a:endParaRPr lang="fr-FR" b="1" dirty="0" smtClean="0">
              <a:solidFill>
                <a:srgbClr val="005782"/>
              </a:solidFill>
              <a:latin typeface="+mn-lt"/>
            </a:endParaRPr>
          </a:p>
          <a:p>
            <a:pPr marL="342900" indent="-342900" algn="just">
              <a:buFont typeface="Arial" panose="020B0604020202020204" pitchFamily="34" charset="0"/>
              <a:buChar char="•"/>
            </a:pPr>
            <a:r>
              <a:rPr lang="fr-FR" dirty="0" smtClean="0">
                <a:latin typeface="+mn-lt"/>
              </a:rPr>
              <a:t>Faire écho aux </a:t>
            </a:r>
            <a:r>
              <a:rPr lang="fr-FR" b="1" dirty="0" smtClean="0">
                <a:solidFill>
                  <a:srgbClr val="3333FF"/>
                </a:solidFill>
                <a:latin typeface="+mn-lt"/>
              </a:rPr>
              <a:t>préoccupations environnementales, </a:t>
            </a:r>
            <a:r>
              <a:rPr lang="fr-FR" dirty="0" smtClean="0">
                <a:latin typeface="+mn-lt"/>
              </a:rPr>
              <a:t>à</a:t>
            </a:r>
            <a:r>
              <a:rPr lang="fr-FR" b="1" dirty="0" smtClean="0">
                <a:solidFill>
                  <a:srgbClr val="005782"/>
                </a:solidFill>
                <a:latin typeface="+mn-lt"/>
              </a:rPr>
              <a:t> </a:t>
            </a:r>
            <a:r>
              <a:rPr lang="fr-FR" dirty="0">
                <a:latin typeface="+mn-lt"/>
              </a:rPr>
              <a:t>l</a:t>
            </a:r>
            <a:r>
              <a:rPr lang="fr-FR" dirty="0" smtClean="0">
                <a:latin typeface="+mn-lt"/>
              </a:rPr>
              <a:t>’histoire et à l’évolution des </a:t>
            </a:r>
            <a:r>
              <a:rPr lang="fr-FR" b="1" dirty="0" smtClean="0">
                <a:solidFill>
                  <a:srgbClr val="3333FF"/>
                </a:solidFill>
                <a:latin typeface="+mn-lt"/>
              </a:rPr>
              <a:t>sciences et des techniques, </a:t>
            </a:r>
            <a:r>
              <a:rPr lang="fr-FR" dirty="0" smtClean="0">
                <a:latin typeface="+mn-lt"/>
              </a:rPr>
              <a:t>au respect des </a:t>
            </a:r>
            <a:r>
              <a:rPr lang="fr-FR" b="1" dirty="0" smtClean="0">
                <a:solidFill>
                  <a:srgbClr val="3333FF"/>
                </a:solidFill>
                <a:latin typeface="+mn-lt"/>
              </a:rPr>
              <a:t>valeurs citoyennes.</a:t>
            </a:r>
          </a:p>
        </p:txBody>
      </p:sp>
      <p:sp>
        <p:nvSpPr>
          <p:cNvPr id="6" name="AutoShape 2" descr="Résultat de recherche d'images pour &quot;planche à roulette électriqu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planche à roulette électriqu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9" descr="Résultat de recherche d'images pour &quot;lunette 3D carton&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 name="Groupe 2"/>
          <p:cNvGrpSpPr/>
          <p:nvPr/>
        </p:nvGrpSpPr>
        <p:grpSpPr>
          <a:xfrm>
            <a:off x="222522" y="4238368"/>
            <a:ext cx="8785766" cy="2492574"/>
            <a:chOff x="222522" y="4238368"/>
            <a:chExt cx="8785766" cy="2492574"/>
          </a:xfrm>
        </p:grpSpPr>
        <p:pic>
          <p:nvPicPr>
            <p:cNvPr id="1030" name="Picture 6" descr="C:\Users\jboichot\Downloads\chassur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30158" y="4635538"/>
              <a:ext cx="1778130" cy="13521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boichot\Downloads\planch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6819" y="5675390"/>
              <a:ext cx="1829286" cy="1027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cdn2.bigcommerce.com/server2600/4r4weyxd/products/437/images/2633/App_For_Bluetooth_Version__69982.1439440930.1280.1280.png?c=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48482" y="4238368"/>
              <a:ext cx="2021729" cy="249257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boichot\Downloads\lamp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2522" y="4582032"/>
              <a:ext cx="1300793" cy="10933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boichot\Downloads\lunettes.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59241" y="4373785"/>
              <a:ext cx="1828058" cy="9378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20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562" y="2199"/>
            <a:ext cx="9931563" cy="988882"/>
          </a:xfrm>
          <a:prstGeom prst="rect">
            <a:avLst/>
          </a:prstGeom>
          <a:noFill/>
        </p:spPr>
        <p:txBody>
          <a:bodyPr wrap="square" lIns="125880" tIns="62939" rIns="125880" bIns="62939" rtlCol="0">
            <a:spAutoFit/>
          </a:bodyPr>
          <a:lstStyle>
            <a:defPPr>
              <a:defRPr lang="fr-FR"/>
            </a:defPPr>
            <a:lvl1pPr algn="ctr">
              <a:defRPr sz="2800" b="1">
                <a:solidFill>
                  <a:schemeClr val="accent2">
                    <a:lumMod val="75000"/>
                  </a:schemeClr>
                </a:solidFill>
                <a:latin typeface="+mn-lt"/>
              </a:defRPr>
            </a:lvl1pPr>
          </a:lstStyle>
          <a:p>
            <a:r>
              <a:rPr lang="fr-FR" dirty="0"/>
              <a:t>L’enseignement de Sciences et Technologie </a:t>
            </a:r>
          </a:p>
          <a:p>
            <a:r>
              <a:rPr lang="fr-FR" dirty="0"/>
              <a:t>à travers des sujets </a:t>
            </a:r>
            <a:r>
              <a:rPr lang="fr-FR" dirty="0" smtClean="0"/>
              <a:t>d’étude</a:t>
            </a:r>
            <a:endParaRPr lang="fr-FR" dirty="0"/>
          </a:p>
        </p:txBody>
      </p:sp>
      <p:sp>
        <p:nvSpPr>
          <p:cNvPr id="4" name="Rectangle 3"/>
          <p:cNvSpPr/>
          <p:nvPr/>
        </p:nvSpPr>
        <p:spPr>
          <a:xfrm>
            <a:off x="430002" y="1287137"/>
            <a:ext cx="8894381"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000" b="1" dirty="0">
                <a:solidFill>
                  <a:srgbClr val="3333FF"/>
                </a:solidFill>
                <a:cs typeface="Arial" panose="020B0604020202020204" pitchFamily="34" charset="0"/>
              </a:rPr>
              <a:t>Un sujet d’étude </a:t>
            </a:r>
            <a:r>
              <a:rPr lang="fr-FR" sz="2000" dirty="0">
                <a:cs typeface="Arial" panose="020B0604020202020204" pitchFamily="34" charset="0"/>
              </a:rPr>
              <a:t>est une </a:t>
            </a:r>
            <a:r>
              <a:rPr lang="fr-FR" sz="2000" b="1" dirty="0" smtClean="0">
                <a:solidFill>
                  <a:srgbClr val="3333FF"/>
                </a:solidFill>
                <a:cs typeface="Arial" panose="020B0604020202020204" pitchFamily="34" charset="0"/>
              </a:rPr>
              <a:t>situation contextualisée </a:t>
            </a:r>
            <a:r>
              <a:rPr lang="fr-FR" sz="2000" dirty="0" smtClean="0">
                <a:cs typeface="Arial" panose="020B0604020202020204" pitchFamily="34" charset="0"/>
              </a:rPr>
              <a:t>permettant d’aborder un ensemble de connaissances et compétences associées issues de </a:t>
            </a:r>
            <a:r>
              <a:rPr lang="fr-FR" sz="2000" b="1" dirty="0" smtClean="0">
                <a:solidFill>
                  <a:srgbClr val="3333FF"/>
                </a:solidFill>
                <a:cs typeface="Arial" panose="020B0604020202020204" pitchFamily="34" charset="0"/>
              </a:rPr>
              <a:t>plusieurs </a:t>
            </a:r>
            <a:r>
              <a:rPr lang="fr-FR" sz="2000" b="1" dirty="0">
                <a:solidFill>
                  <a:srgbClr val="3333FF"/>
                </a:solidFill>
                <a:cs typeface="Arial" panose="020B0604020202020204" pitchFamily="34" charset="0"/>
              </a:rPr>
              <a:t>thèmes </a:t>
            </a:r>
            <a:r>
              <a:rPr lang="fr-FR" sz="2000" dirty="0" smtClean="0">
                <a:cs typeface="Arial" panose="020B0604020202020204" pitchFamily="34" charset="0"/>
              </a:rPr>
              <a:t>du programme de </a:t>
            </a:r>
            <a:r>
              <a:rPr lang="fr-FR" sz="2000" dirty="0">
                <a:cs typeface="Arial" panose="020B0604020202020204" pitchFamily="34" charset="0"/>
              </a:rPr>
              <a:t>S &amp; </a:t>
            </a:r>
            <a:r>
              <a:rPr lang="fr-FR" sz="2000" dirty="0" smtClean="0">
                <a:cs typeface="Arial" panose="020B0604020202020204" pitchFamily="34" charset="0"/>
              </a:rPr>
              <a:t>T </a:t>
            </a:r>
            <a:r>
              <a:rPr lang="fr-FR" sz="2000" dirty="0">
                <a:cs typeface="Arial" panose="020B0604020202020204" pitchFamily="34" charset="0"/>
              </a:rPr>
              <a:t>ceci afin de donner du sens aux apprentissages </a:t>
            </a:r>
            <a:r>
              <a:rPr lang="fr-FR" sz="2000" dirty="0" smtClean="0">
                <a:cs typeface="Arial" panose="020B0604020202020204" pitchFamily="34" charset="0"/>
              </a:rPr>
              <a:t>et de mettre en </a:t>
            </a:r>
            <a:r>
              <a:rPr lang="fr-FR" sz="2000" dirty="0">
                <a:cs typeface="Arial" panose="020B0604020202020204" pitchFamily="34" charset="0"/>
              </a:rPr>
              <a:t>évidence les liens entre les savoirs scientifiques.</a:t>
            </a:r>
          </a:p>
        </p:txBody>
      </p:sp>
      <p:grpSp>
        <p:nvGrpSpPr>
          <p:cNvPr id="2" name="Groupe 1"/>
          <p:cNvGrpSpPr/>
          <p:nvPr/>
        </p:nvGrpSpPr>
        <p:grpSpPr>
          <a:xfrm>
            <a:off x="1940011" y="3506459"/>
            <a:ext cx="7384372" cy="1963843"/>
            <a:chOff x="1940011" y="3379717"/>
            <a:chExt cx="7384372" cy="1963843"/>
          </a:xfrm>
        </p:grpSpPr>
        <p:sp>
          <p:nvSpPr>
            <p:cNvPr id="6" name="Shape 761"/>
            <p:cNvSpPr txBox="1">
              <a:spLocks/>
            </p:cNvSpPr>
            <p:nvPr/>
          </p:nvSpPr>
          <p:spPr>
            <a:xfrm>
              <a:off x="1940011" y="4623480"/>
              <a:ext cx="7384372"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latin typeface="Calibri"/>
                  <a:ea typeface="Calibri"/>
                  <a:cs typeface="Calibri"/>
                  <a:sym typeface="Calibri"/>
                </a:rPr>
                <a:t>Des fils conducteurs s’inscrivant dans une durée raisonnable permettant d’élargir les problématiques.</a:t>
              </a:r>
            </a:p>
          </p:txBody>
        </p:sp>
        <p:sp>
          <p:nvSpPr>
            <p:cNvPr id="7" name="Shape 761"/>
            <p:cNvSpPr txBox="1">
              <a:spLocks/>
            </p:cNvSpPr>
            <p:nvPr/>
          </p:nvSpPr>
          <p:spPr>
            <a:xfrm>
              <a:off x="1940011" y="3379717"/>
              <a:ext cx="7384372"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latin typeface="+mn-lt"/>
                  <a:ea typeface="Calibri"/>
                  <a:cs typeface="Arial" panose="020B0604020202020204" pitchFamily="34" charset="0"/>
                  <a:sym typeface="Calibri"/>
                </a:rPr>
                <a:t>Des sujets d’étude traités ponctuellement mobilisant les élèves autour d’un sujet permettant une problématique dans au </a:t>
              </a:r>
              <a:r>
                <a:rPr lang="fr-FR" sz="2000" dirty="0" smtClean="0">
                  <a:solidFill>
                    <a:srgbClr val="3333FF"/>
                  </a:solidFill>
                  <a:latin typeface="+mn-lt"/>
                  <a:ea typeface="Calibri"/>
                  <a:cs typeface="Arial" panose="020B0604020202020204" pitchFamily="34" charset="0"/>
                  <a:sym typeface="Calibri"/>
                </a:rPr>
                <a:t>moins 2 thèmes du programme.</a:t>
              </a:r>
              <a:endParaRPr lang="fr-FR" sz="2000" dirty="0">
                <a:solidFill>
                  <a:srgbClr val="3333FF"/>
                </a:solidFill>
                <a:latin typeface="+mn-lt"/>
                <a:ea typeface="Calibri"/>
                <a:cs typeface="Arial" panose="020B0604020202020204" pitchFamily="34" charset="0"/>
                <a:sym typeface="Calibri"/>
              </a:endParaRPr>
            </a:p>
          </p:txBody>
        </p:sp>
      </p:gr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725" y="3648418"/>
            <a:ext cx="1655286" cy="165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41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p:nvPr/>
        </p:nvSpPr>
        <p:spPr>
          <a:xfrm>
            <a:off x="0" y="914673"/>
            <a:ext cx="9906000" cy="4563516"/>
          </a:xfrm>
          <a:prstGeom prst="roundRect">
            <a:avLst>
              <a:gd name="adj" fmla="val 5203"/>
            </a:avLst>
          </a:prstGeom>
          <a:solidFill>
            <a:srgbClr val="DAE5F1"/>
          </a:solidFill>
          <a:ln w="19050" cap="flat" cmpd="sng">
            <a:solidFill>
              <a:schemeClr val="dk1"/>
            </a:solidFill>
            <a:prstDash val="dash"/>
            <a:round/>
            <a:headEnd type="none" w="med" len="med"/>
            <a:tailEnd type="none" w="med" len="med"/>
          </a:ln>
        </p:spPr>
        <p:txBody>
          <a:bodyPr lIns="107275" tIns="53625" rIns="107275" bIns="53625" anchor="t" anchorCtr="0">
            <a:noAutofit/>
          </a:bodyPr>
          <a:lstStyle/>
          <a:p>
            <a:pPr marL="0" marR="0" lvl="0" indent="0" algn="l" rtl="0">
              <a:spcBef>
                <a:spcPts val="0"/>
              </a:spcBef>
              <a:spcAft>
                <a:spcPts val="0"/>
              </a:spcAft>
              <a:buNone/>
            </a:pPr>
            <a:endParaRPr sz="2100" i="1">
              <a:solidFill>
                <a:schemeClr val="dk1"/>
              </a:solidFill>
              <a:latin typeface="Calibri"/>
              <a:ea typeface="Calibri"/>
              <a:cs typeface="Calibri"/>
              <a:sym typeface="Calibri"/>
            </a:endParaRPr>
          </a:p>
        </p:txBody>
      </p:sp>
      <p:sp>
        <p:nvSpPr>
          <p:cNvPr id="232" name="Shape 232"/>
          <p:cNvSpPr/>
          <p:nvPr/>
        </p:nvSpPr>
        <p:spPr>
          <a:xfrm>
            <a:off x="146959" y="914673"/>
            <a:ext cx="9813388" cy="445431"/>
          </a:xfrm>
          <a:prstGeom prst="rect">
            <a:avLst/>
          </a:prstGeom>
          <a:noFill/>
          <a:ln>
            <a:noFill/>
          </a:ln>
        </p:spPr>
        <p:txBody>
          <a:bodyPr lIns="17875" tIns="17875" rIns="17875" bIns="17875" anchor="ctr" anchorCtr="0">
            <a:noAutofit/>
          </a:bodyPr>
          <a:lstStyle/>
          <a:p>
            <a:pPr marL="0" marR="0" lvl="0" indent="0" algn="ctr" rtl="0">
              <a:lnSpc>
                <a:spcPct val="90000"/>
              </a:lnSpc>
              <a:spcBef>
                <a:spcPts val="0"/>
              </a:spcBef>
              <a:spcAft>
                <a:spcPts val="0"/>
              </a:spcAft>
              <a:buSzPct val="25000"/>
              <a:buNone/>
            </a:pPr>
            <a:r>
              <a:rPr lang="fr-FR" sz="2300" b="1">
                <a:solidFill>
                  <a:srgbClr val="005782"/>
                </a:solidFill>
                <a:latin typeface="Arial"/>
                <a:ea typeface="Arial"/>
                <a:cs typeface="Arial"/>
                <a:sym typeface="Arial"/>
              </a:rPr>
              <a:t>Socle commun de connaissances de compétences et de culture</a:t>
            </a:r>
          </a:p>
        </p:txBody>
      </p:sp>
      <p:sp>
        <p:nvSpPr>
          <p:cNvPr id="233" name="Shape 233"/>
          <p:cNvSpPr/>
          <p:nvPr/>
        </p:nvSpPr>
        <p:spPr>
          <a:xfrm>
            <a:off x="372712" y="5028214"/>
            <a:ext cx="9117952" cy="449974"/>
          </a:xfrm>
          <a:prstGeom prst="rect">
            <a:avLst/>
          </a:prstGeom>
          <a:noFill/>
          <a:ln>
            <a:noFill/>
          </a:ln>
        </p:spPr>
        <p:txBody>
          <a:bodyPr lIns="20850" tIns="20850" rIns="20850" bIns="20850" anchor="ctr" anchorCtr="0">
            <a:noAutofit/>
          </a:bodyPr>
          <a:lstStyle/>
          <a:p>
            <a:pPr marL="0" marR="0" lvl="0" indent="0" algn="ctr" rtl="0">
              <a:lnSpc>
                <a:spcPct val="90000"/>
              </a:lnSpc>
              <a:spcBef>
                <a:spcPts val="0"/>
              </a:spcBef>
              <a:spcAft>
                <a:spcPts val="0"/>
              </a:spcAft>
              <a:buSzPct val="25000"/>
              <a:buNone/>
            </a:pPr>
            <a:r>
              <a:rPr lang="fr-FR" sz="2300" b="1">
                <a:solidFill>
                  <a:srgbClr val="005782"/>
                </a:solidFill>
                <a:latin typeface="Arial"/>
                <a:ea typeface="Arial"/>
                <a:cs typeface="Arial"/>
                <a:sym typeface="Arial"/>
              </a:rPr>
              <a:t>Interdisciplinarité – Education scientifique et technologique</a:t>
            </a:r>
          </a:p>
        </p:txBody>
      </p:sp>
      <p:sp>
        <p:nvSpPr>
          <p:cNvPr id="234" name="Shape 234"/>
          <p:cNvSpPr/>
          <p:nvPr/>
        </p:nvSpPr>
        <p:spPr>
          <a:xfrm>
            <a:off x="1964060" y="2629733"/>
            <a:ext cx="1727746" cy="1043999"/>
          </a:xfrm>
          <a:prstGeom prst="leftRightArrow">
            <a:avLst>
              <a:gd name="adj1" fmla="val 50000"/>
              <a:gd name="adj2" fmla="val 50000"/>
            </a:avLst>
          </a:prstGeom>
          <a:solidFill>
            <a:srgbClr val="005782"/>
          </a:solidFill>
          <a:ln>
            <a:noFill/>
          </a:ln>
        </p:spPr>
        <p:txBody>
          <a:bodyPr lIns="0" tIns="0" rIns="42225" bIns="53625" anchor="t" anchorCtr="0">
            <a:noAutofit/>
          </a:bodyPr>
          <a:lstStyle/>
          <a:p>
            <a:pPr marL="0" marR="0" lvl="0" indent="0" algn="ctr" rtl="0">
              <a:spcBef>
                <a:spcPts val="0"/>
              </a:spcBef>
              <a:spcAft>
                <a:spcPts val="0"/>
              </a:spcAft>
              <a:buSzPct val="25000"/>
              <a:buNone/>
            </a:pPr>
            <a:r>
              <a:rPr lang="fr-FR" sz="1600" b="1">
                <a:solidFill>
                  <a:schemeClr val="lt1"/>
                </a:solidFill>
                <a:latin typeface="Calibri"/>
                <a:ea typeface="Calibri"/>
                <a:cs typeface="Calibri"/>
                <a:sym typeface="Calibri"/>
              </a:rPr>
              <a:t>Cohérence et progression</a:t>
            </a:r>
          </a:p>
        </p:txBody>
      </p:sp>
      <p:sp>
        <p:nvSpPr>
          <p:cNvPr id="235" name="Shape 235"/>
          <p:cNvSpPr/>
          <p:nvPr/>
        </p:nvSpPr>
        <p:spPr>
          <a:xfrm>
            <a:off x="5719807" y="2665733"/>
            <a:ext cx="1809759" cy="1007999"/>
          </a:xfrm>
          <a:prstGeom prst="leftRightArrow">
            <a:avLst>
              <a:gd name="adj1" fmla="val 50000"/>
              <a:gd name="adj2" fmla="val 50000"/>
            </a:avLst>
          </a:prstGeom>
          <a:solidFill>
            <a:srgbClr val="005782"/>
          </a:solidFill>
          <a:ln>
            <a:noFill/>
          </a:ln>
        </p:spPr>
        <p:txBody>
          <a:bodyPr lIns="42225" tIns="0" rIns="42225" bIns="53625" anchor="t" anchorCtr="0">
            <a:noAutofit/>
          </a:bodyPr>
          <a:lstStyle/>
          <a:p>
            <a:pPr marL="0" marR="0" lvl="0" indent="0" algn="ctr" rtl="0">
              <a:spcBef>
                <a:spcPts val="0"/>
              </a:spcBef>
              <a:spcAft>
                <a:spcPts val="0"/>
              </a:spcAft>
              <a:buSzPct val="25000"/>
              <a:buNone/>
            </a:pPr>
            <a:r>
              <a:rPr lang="fr-FR" sz="1600" b="1">
                <a:solidFill>
                  <a:schemeClr val="lt1"/>
                </a:solidFill>
                <a:latin typeface="Calibri"/>
                <a:ea typeface="Calibri"/>
                <a:cs typeface="Calibri"/>
                <a:sym typeface="Calibri"/>
              </a:rPr>
              <a:t>Cohérence et progression</a:t>
            </a:r>
          </a:p>
        </p:txBody>
      </p:sp>
      <p:sp>
        <p:nvSpPr>
          <p:cNvPr id="236" name="Shape 236"/>
          <p:cNvSpPr/>
          <p:nvPr/>
        </p:nvSpPr>
        <p:spPr>
          <a:xfrm>
            <a:off x="109118" y="5511762"/>
            <a:ext cx="9800519" cy="1216329"/>
          </a:xfrm>
          <a:prstGeom prst="rect">
            <a:avLst/>
          </a:prstGeom>
          <a:solidFill>
            <a:schemeClr val="lt1"/>
          </a:solidFill>
          <a:ln>
            <a:noFill/>
          </a:ln>
        </p:spPr>
        <p:txBody>
          <a:bodyPr lIns="107275" tIns="53625" rIns="107275" bIns="53625" anchor="t" anchorCtr="0">
            <a:noAutofit/>
          </a:bodyPr>
          <a:lstStyle/>
          <a:p>
            <a:pPr marL="0" marR="0" lvl="0" indent="0" algn="l" rtl="0">
              <a:spcBef>
                <a:spcPts val="0"/>
              </a:spcBef>
              <a:spcAft>
                <a:spcPts val="0"/>
              </a:spcAft>
              <a:buSzPct val="25000"/>
              <a:buNone/>
            </a:pPr>
            <a:r>
              <a:rPr lang="fr-FR" sz="1800" dirty="0">
                <a:solidFill>
                  <a:schemeClr val="dk1"/>
                </a:solidFill>
                <a:latin typeface="Calibri"/>
                <a:ea typeface="Calibri"/>
                <a:cs typeface="Calibri"/>
                <a:sym typeface="Calibri"/>
              </a:rPr>
              <a:t>Au cycle 2, </a:t>
            </a:r>
            <a:r>
              <a:rPr lang="fr-FR" sz="1800" b="1" dirty="0">
                <a:solidFill>
                  <a:srgbClr val="3333FF"/>
                </a:solidFill>
                <a:latin typeface="Calibri"/>
                <a:ea typeface="Calibri"/>
                <a:cs typeface="Calibri"/>
                <a:sym typeface="Calibri"/>
              </a:rPr>
              <a:t>l’élève explore, observe, expérimente, découvre, questionne </a:t>
            </a:r>
            <a:r>
              <a:rPr lang="fr-FR" sz="1800" dirty="0">
                <a:solidFill>
                  <a:schemeClr val="dk1"/>
                </a:solidFill>
                <a:latin typeface="Calibri"/>
                <a:ea typeface="Calibri"/>
                <a:cs typeface="Calibri"/>
                <a:sym typeface="Calibri"/>
              </a:rPr>
              <a:t>le monde qui l’entoure. </a:t>
            </a:r>
          </a:p>
          <a:p>
            <a:pPr marL="0" marR="0" lvl="0" indent="0" algn="l" rtl="0">
              <a:spcBef>
                <a:spcPts val="0"/>
              </a:spcBef>
              <a:spcAft>
                <a:spcPts val="0"/>
              </a:spcAft>
              <a:buSzPct val="25000"/>
              <a:buNone/>
            </a:pPr>
            <a:r>
              <a:rPr lang="fr-FR" sz="1800" dirty="0">
                <a:solidFill>
                  <a:schemeClr val="dk1"/>
                </a:solidFill>
                <a:latin typeface="Calibri"/>
                <a:ea typeface="Calibri"/>
                <a:cs typeface="Calibri"/>
                <a:sym typeface="Calibri"/>
              </a:rPr>
              <a:t>Au cycle 3, </a:t>
            </a:r>
            <a:r>
              <a:rPr lang="fr-FR" sz="1800" b="1" dirty="0">
                <a:solidFill>
                  <a:srgbClr val="3333FF"/>
                </a:solidFill>
                <a:latin typeface="Calibri"/>
                <a:ea typeface="Calibri"/>
                <a:cs typeface="Calibri"/>
                <a:sym typeface="Calibri"/>
              </a:rPr>
              <a:t>les notions déjà abordées sont revisitées pour progresser vers plus de généralisation </a:t>
            </a:r>
            <a:r>
              <a:rPr lang="fr-FR" sz="1800" dirty="0">
                <a:solidFill>
                  <a:schemeClr val="dk1"/>
                </a:solidFill>
                <a:latin typeface="Calibri"/>
                <a:ea typeface="Calibri"/>
                <a:cs typeface="Calibri"/>
                <a:sym typeface="Calibri"/>
              </a:rPr>
              <a:t>et d’abstraction, en prenant toujours soin de partir du concret et des représentations de l’élève.</a:t>
            </a:r>
          </a:p>
          <a:p>
            <a:pPr marL="0" marR="0" lvl="0" indent="0" algn="l" rtl="0">
              <a:spcBef>
                <a:spcPts val="0"/>
              </a:spcBef>
              <a:spcAft>
                <a:spcPts val="0"/>
              </a:spcAft>
              <a:buSzPct val="25000"/>
              <a:buNone/>
            </a:pPr>
            <a:r>
              <a:rPr lang="fr-FR" sz="1800" dirty="0">
                <a:solidFill>
                  <a:schemeClr val="dk1"/>
                </a:solidFill>
                <a:latin typeface="Calibri"/>
                <a:ea typeface="Calibri"/>
                <a:cs typeface="Calibri"/>
                <a:sym typeface="Calibri"/>
              </a:rPr>
              <a:t>Au cycle 4, les trois disciplines permettent la </a:t>
            </a:r>
            <a:r>
              <a:rPr lang="fr-FR" sz="1800" b="1" dirty="0">
                <a:solidFill>
                  <a:srgbClr val="3333FF"/>
                </a:solidFill>
                <a:latin typeface="Calibri"/>
                <a:ea typeface="Calibri"/>
                <a:cs typeface="Calibri"/>
                <a:sym typeface="Calibri"/>
              </a:rPr>
              <a:t>consolidation et l’extension des compétences acquises</a:t>
            </a:r>
            <a:r>
              <a:rPr lang="fr-FR" sz="1800" dirty="0">
                <a:solidFill>
                  <a:schemeClr val="dk1"/>
                </a:solidFill>
                <a:latin typeface="Calibri"/>
                <a:ea typeface="Calibri"/>
                <a:cs typeface="Calibri"/>
                <a:sym typeface="Calibri"/>
              </a:rPr>
              <a:t>.</a:t>
            </a:r>
          </a:p>
        </p:txBody>
      </p:sp>
      <p:grpSp>
        <p:nvGrpSpPr>
          <p:cNvPr id="237" name="Shape 237"/>
          <p:cNvGrpSpPr/>
          <p:nvPr/>
        </p:nvGrpSpPr>
        <p:grpSpPr>
          <a:xfrm>
            <a:off x="215642" y="1563491"/>
            <a:ext cx="1934818" cy="3451467"/>
            <a:chOff x="533243" y="2054175"/>
            <a:chExt cx="1803041" cy="2588601"/>
          </a:xfrm>
        </p:grpSpPr>
        <p:grpSp>
          <p:nvGrpSpPr>
            <p:cNvPr id="238" name="Shape 238"/>
            <p:cNvGrpSpPr/>
            <p:nvPr/>
          </p:nvGrpSpPr>
          <p:grpSpPr>
            <a:xfrm>
              <a:off x="533243" y="2673849"/>
              <a:ext cx="1597723" cy="1151999"/>
              <a:chOff x="1217030" y="2312372"/>
              <a:chExt cx="1381699" cy="1282897"/>
            </a:xfrm>
          </p:grpSpPr>
          <p:sp>
            <p:nvSpPr>
              <p:cNvPr id="239" name="Shape 239"/>
              <p:cNvSpPr/>
              <p:nvPr/>
            </p:nvSpPr>
            <p:spPr>
              <a:xfrm>
                <a:off x="1217030" y="2312372"/>
                <a:ext cx="1381699" cy="1282897"/>
              </a:xfrm>
              <a:prstGeom prst="roundRect">
                <a:avLst>
                  <a:gd name="adj" fmla="val 16667"/>
                </a:avLst>
              </a:prstGeom>
              <a:solidFill>
                <a:srgbClr val="C2D59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5" tIns="91425" rIns="91425" bIns="91425" anchor="ctr" anchorCtr="0">
                <a:noAutofit/>
              </a:bodyPr>
              <a:lstStyle/>
              <a:p>
                <a:pPr lvl="0">
                  <a:spcBef>
                    <a:spcPts val="0"/>
                  </a:spcBef>
                  <a:buNone/>
                </a:pPr>
                <a:endParaRPr/>
              </a:p>
            </p:txBody>
          </p:sp>
          <p:sp>
            <p:nvSpPr>
              <p:cNvPr id="240" name="Shape 240"/>
              <p:cNvSpPr/>
              <p:nvPr/>
            </p:nvSpPr>
            <p:spPr>
              <a:xfrm>
                <a:off x="1259957" y="2369580"/>
                <a:ext cx="1295845" cy="1112506"/>
              </a:xfrm>
              <a:prstGeom prst="roundRect">
                <a:avLst>
                  <a:gd name="adj" fmla="val 16667"/>
                </a:avLst>
              </a:prstGeom>
              <a:solidFill>
                <a:srgbClr val="C2D59B"/>
              </a:solidFill>
              <a:ln>
                <a:noFill/>
              </a:ln>
            </p:spPr>
            <p:txBody>
              <a:bodyPr lIns="36000" tIns="45700" rIns="36000" bIns="45700" anchor="t" anchorCtr="0">
                <a:noAutofit/>
              </a:bodyPr>
              <a:lstStyle/>
              <a:p>
                <a:pPr marL="0" marR="0" lvl="0" indent="0" algn="ctr" rtl="0">
                  <a:spcBef>
                    <a:spcPts val="0"/>
                  </a:spcBef>
                  <a:spcAft>
                    <a:spcPts val="0"/>
                  </a:spcAft>
                  <a:buNone/>
                </a:pPr>
                <a:endParaRPr sz="2100" b="1" i="1">
                  <a:solidFill>
                    <a:schemeClr val="dk1"/>
                  </a:solidFill>
                  <a:latin typeface="Calibri"/>
                  <a:ea typeface="Calibri"/>
                  <a:cs typeface="Calibri"/>
                  <a:sym typeface="Calibri"/>
                </a:endParaRPr>
              </a:p>
              <a:p>
                <a:pPr marL="0" marR="0" lvl="0" indent="0" algn="ctr" rtl="0">
                  <a:spcBef>
                    <a:spcPts val="0"/>
                  </a:spcBef>
                  <a:spcAft>
                    <a:spcPts val="0"/>
                  </a:spcAft>
                  <a:buSzPct val="25000"/>
                  <a:buNone/>
                </a:pPr>
                <a:r>
                  <a:rPr lang="fr-FR" sz="2100" b="1" i="1">
                    <a:solidFill>
                      <a:schemeClr val="dk1"/>
                    </a:solidFill>
                    <a:latin typeface="Calibri"/>
                    <a:ea typeface="Calibri"/>
                    <a:cs typeface="Calibri"/>
                    <a:sym typeface="Calibri"/>
                  </a:rPr>
                  <a:t>Questionner le monde</a:t>
                </a:r>
              </a:p>
            </p:txBody>
          </p:sp>
        </p:grpSp>
        <p:sp>
          <p:nvSpPr>
            <p:cNvPr id="241" name="Shape 241"/>
            <p:cNvSpPr txBox="1"/>
            <p:nvPr/>
          </p:nvSpPr>
          <p:spPr>
            <a:xfrm>
              <a:off x="533245" y="4019528"/>
              <a:ext cx="1803040" cy="62324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dirty="0">
                  <a:solidFill>
                    <a:schemeClr val="dk1"/>
                  </a:solidFill>
                  <a:latin typeface="Calibri"/>
                  <a:ea typeface="Calibri"/>
                  <a:cs typeface="Calibri"/>
                  <a:sym typeface="Calibri"/>
                </a:rPr>
                <a:t>Cycle des </a:t>
              </a:r>
              <a:r>
                <a:rPr lang="fr-FR" b="1" dirty="0">
                  <a:solidFill>
                    <a:srgbClr val="002060"/>
                  </a:solidFill>
                  <a:latin typeface="Calibri"/>
                  <a:ea typeface="Calibri"/>
                  <a:cs typeface="Calibri"/>
                  <a:sym typeface="Calibri"/>
                </a:rPr>
                <a:t>apprentissages fondamentaux</a:t>
              </a:r>
            </a:p>
          </p:txBody>
        </p:sp>
        <p:sp>
          <p:nvSpPr>
            <p:cNvPr id="242" name="Shape 242"/>
            <p:cNvSpPr txBox="1"/>
            <p:nvPr/>
          </p:nvSpPr>
          <p:spPr>
            <a:xfrm>
              <a:off x="771525" y="2054175"/>
              <a:ext cx="1162049" cy="28854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sz="1900" b="1">
                  <a:solidFill>
                    <a:schemeClr val="dk1"/>
                  </a:solidFill>
                  <a:latin typeface="Calibri"/>
                  <a:ea typeface="Calibri"/>
                  <a:cs typeface="Calibri"/>
                  <a:sym typeface="Calibri"/>
                </a:rPr>
                <a:t>Cycle 2</a:t>
              </a:r>
            </a:p>
          </p:txBody>
        </p:sp>
      </p:grpSp>
      <p:grpSp>
        <p:nvGrpSpPr>
          <p:cNvPr id="243" name="Shape 243"/>
          <p:cNvGrpSpPr/>
          <p:nvPr/>
        </p:nvGrpSpPr>
        <p:grpSpPr>
          <a:xfrm>
            <a:off x="7529560" y="1535100"/>
            <a:ext cx="2244335" cy="3481649"/>
            <a:chOff x="7219625" y="2054366"/>
            <a:chExt cx="2091477" cy="2611237"/>
          </a:xfrm>
        </p:grpSpPr>
        <p:grpSp>
          <p:nvGrpSpPr>
            <p:cNvPr id="244" name="Shape 244"/>
            <p:cNvGrpSpPr/>
            <p:nvPr/>
          </p:nvGrpSpPr>
          <p:grpSpPr>
            <a:xfrm>
              <a:off x="7219625" y="2342908"/>
              <a:ext cx="1892734" cy="1884116"/>
              <a:chOff x="5122842" y="2198213"/>
              <a:chExt cx="1333354" cy="1441698"/>
            </a:xfrm>
          </p:grpSpPr>
          <p:sp>
            <p:nvSpPr>
              <p:cNvPr id="245" name="Shape 245"/>
              <p:cNvSpPr/>
              <p:nvPr/>
            </p:nvSpPr>
            <p:spPr>
              <a:xfrm>
                <a:off x="5122844" y="2198213"/>
                <a:ext cx="1333353" cy="1441698"/>
              </a:xfrm>
              <a:prstGeom prst="roundRect">
                <a:avLst>
                  <a:gd name="adj" fmla="val 16667"/>
                </a:avLst>
              </a:prstGeom>
              <a:solidFill>
                <a:srgbClr val="FABF8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5" tIns="91425" rIns="91425" bIns="91425" anchor="ctr" anchorCtr="0">
                <a:noAutofit/>
              </a:bodyPr>
              <a:lstStyle/>
              <a:p>
                <a:pPr lvl="0">
                  <a:spcBef>
                    <a:spcPts val="0"/>
                  </a:spcBef>
                  <a:buNone/>
                </a:pPr>
                <a:endParaRPr/>
              </a:p>
            </p:txBody>
          </p:sp>
          <p:sp>
            <p:nvSpPr>
              <p:cNvPr id="246" name="Shape 246"/>
              <p:cNvSpPr/>
              <p:nvPr/>
            </p:nvSpPr>
            <p:spPr>
              <a:xfrm>
                <a:off x="5122842" y="2477139"/>
                <a:ext cx="1329723" cy="1067065"/>
              </a:xfrm>
              <a:prstGeom prst="roundRect">
                <a:avLst>
                  <a:gd name="adj" fmla="val 16667"/>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sz="1600" b="1" i="1">
                    <a:solidFill>
                      <a:schemeClr val="dk1"/>
                    </a:solidFill>
                    <a:latin typeface="Calibri"/>
                    <a:ea typeface="Calibri"/>
                    <a:cs typeface="Calibri"/>
                    <a:sym typeface="Calibri"/>
                  </a:rPr>
                  <a:t>SVT</a:t>
                </a:r>
              </a:p>
              <a:p>
                <a:pPr marL="0" marR="0" lvl="0" indent="0" algn="ctr" rtl="0">
                  <a:spcBef>
                    <a:spcPts val="0"/>
                  </a:spcBef>
                  <a:spcAft>
                    <a:spcPts val="0"/>
                  </a:spcAft>
                  <a:buSzPct val="25000"/>
                  <a:buNone/>
                </a:pPr>
                <a:r>
                  <a:rPr lang="fr-FR" sz="1600" b="1" i="1">
                    <a:solidFill>
                      <a:schemeClr val="dk1"/>
                    </a:solidFill>
                    <a:latin typeface="Calibri"/>
                    <a:ea typeface="Calibri"/>
                    <a:cs typeface="Calibri"/>
                    <a:sym typeface="Calibri"/>
                  </a:rPr>
                  <a:t>*</a:t>
                </a:r>
              </a:p>
              <a:p>
                <a:pPr marL="0" marR="0" lvl="0" indent="0" algn="ctr" rtl="0">
                  <a:spcBef>
                    <a:spcPts val="0"/>
                  </a:spcBef>
                  <a:spcAft>
                    <a:spcPts val="0"/>
                  </a:spcAft>
                  <a:buSzPct val="25000"/>
                  <a:buNone/>
                </a:pPr>
                <a:r>
                  <a:rPr lang="fr-FR" sz="1600" b="1" i="1">
                    <a:solidFill>
                      <a:schemeClr val="dk1"/>
                    </a:solidFill>
                    <a:latin typeface="Calibri"/>
                    <a:ea typeface="Calibri"/>
                    <a:cs typeface="Calibri"/>
                    <a:sym typeface="Calibri"/>
                  </a:rPr>
                  <a:t>TECHNOLOGIE</a:t>
                </a:r>
              </a:p>
              <a:p>
                <a:pPr marL="0" marR="0" lvl="0" indent="0" algn="ctr" rtl="0">
                  <a:spcBef>
                    <a:spcPts val="0"/>
                  </a:spcBef>
                  <a:spcAft>
                    <a:spcPts val="0"/>
                  </a:spcAft>
                  <a:buSzPct val="25000"/>
                  <a:buNone/>
                </a:pPr>
                <a:r>
                  <a:rPr lang="fr-FR" sz="1600" b="1" i="1">
                    <a:solidFill>
                      <a:schemeClr val="dk1"/>
                    </a:solidFill>
                    <a:latin typeface="Calibri"/>
                    <a:ea typeface="Calibri"/>
                    <a:cs typeface="Calibri"/>
                    <a:sym typeface="Calibri"/>
                  </a:rPr>
                  <a:t>*</a:t>
                </a:r>
              </a:p>
              <a:p>
                <a:pPr marL="0" marR="0" lvl="0" indent="0" algn="ctr" rtl="0">
                  <a:spcBef>
                    <a:spcPts val="0"/>
                  </a:spcBef>
                  <a:spcAft>
                    <a:spcPts val="0"/>
                  </a:spcAft>
                  <a:buSzPct val="25000"/>
                  <a:buNone/>
                </a:pPr>
                <a:r>
                  <a:rPr lang="fr-FR" sz="1600" b="1" i="1">
                    <a:solidFill>
                      <a:schemeClr val="dk1"/>
                    </a:solidFill>
                    <a:latin typeface="Calibri"/>
                    <a:ea typeface="Calibri"/>
                    <a:cs typeface="Calibri"/>
                    <a:sym typeface="Calibri"/>
                  </a:rPr>
                  <a:t>PHYSIQUE-CHIMIE</a:t>
                </a:r>
              </a:p>
            </p:txBody>
          </p:sp>
        </p:grpSp>
        <p:sp>
          <p:nvSpPr>
            <p:cNvPr id="247" name="Shape 247"/>
            <p:cNvSpPr txBox="1"/>
            <p:nvPr/>
          </p:nvSpPr>
          <p:spPr>
            <a:xfrm>
              <a:off x="7219628" y="4227023"/>
              <a:ext cx="2091475" cy="43858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dirty="0">
                  <a:solidFill>
                    <a:schemeClr val="dk1"/>
                  </a:solidFill>
                  <a:latin typeface="Calibri"/>
                  <a:ea typeface="Calibri"/>
                  <a:cs typeface="Calibri"/>
                  <a:sym typeface="Calibri"/>
                </a:rPr>
                <a:t>Cycle des </a:t>
              </a:r>
              <a:r>
                <a:rPr lang="fr-FR" b="1" dirty="0">
                  <a:solidFill>
                    <a:schemeClr val="dk1"/>
                  </a:solidFill>
                  <a:latin typeface="Calibri"/>
                  <a:ea typeface="Calibri"/>
                  <a:cs typeface="Calibri"/>
                  <a:sym typeface="Calibri"/>
                </a:rPr>
                <a:t>approfondissements</a:t>
              </a:r>
            </a:p>
          </p:txBody>
        </p:sp>
        <p:sp>
          <p:nvSpPr>
            <p:cNvPr id="248" name="Shape 248"/>
            <p:cNvSpPr txBox="1"/>
            <p:nvPr/>
          </p:nvSpPr>
          <p:spPr>
            <a:xfrm>
              <a:off x="7582390" y="2054366"/>
              <a:ext cx="1162049" cy="28854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sz="1900" b="1">
                  <a:solidFill>
                    <a:schemeClr val="dk1"/>
                  </a:solidFill>
                  <a:latin typeface="Calibri"/>
                  <a:ea typeface="Calibri"/>
                  <a:cs typeface="Calibri"/>
                  <a:sym typeface="Calibri"/>
                </a:rPr>
                <a:t>Cycle 4</a:t>
              </a:r>
            </a:p>
          </p:txBody>
        </p:sp>
      </p:grpSp>
      <p:grpSp>
        <p:nvGrpSpPr>
          <p:cNvPr id="249" name="Shape 249"/>
          <p:cNvGrpSpPr/>
          <p:nvPr/>
        </p:nvGrpSpPr>
        <p:grpSpPr>
          <a:xfrm>
            <a:off x="3691807" y="1547492"/>
            <a:ext cx="2027999" cy="3397150"/>
            <a:chOff x="3695444" y="1322505"/>
            <a:chExt cx="2027999" cy="3397150"/>
          </a:xfrm>
        </p:grpSpPr>
        <p:grpSp>
          <p:nvGrpSpPr>
            <p:cNvPr id="250" name="Shape 250"/>
            <p:cNvGrpSpPr/>
            <p:nvPr/>
          </p:nvGrpSpPr>
          <p:grpSpPr>
            <a:xfrm>
              <a:off x="3695444" y="1915227"/>
              <a:ext cx="2008817" cy="1968000"/>
              <a:chOff x="3265324" y="2161841"/>
              <a:chExt cx="1190017" cy="1190017"/>
            </a:xfrm>
          </p:grpSpPr>
          <p:sp>
            <p:nvSpPr>
              <p:cNvPr id="251" name="Shape 251"/>
              <p:cNvSpPr/>
              <p:nvPr/>
            </p:nvSpPr>
            <p:spPr>
              <a:xfrm>
                <a:off x="3265324" y="2161841"/>
                <a:ext cx="1190017" cy="1190017"/>
              </a:xfrm>
              <a:prstGeom prst="roundRect">
                <a:avLst>
                  <a:gd name="adj" fmla="val 16667"/>
                </a:avLst>
              </a:prstGeom>
              <a:solidFill>
                <a:srgbClr val="C4BD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5" tIns="91425" rIns="91425" bIns="91425" anchor="ctr" anchorCtr="0">
                <a:noAutofit/>
              </a:bodyPr>
              <a:lstStyle/>
              <a:p>
                <a:pPr lvl="0">
                  <a:spcBef>
                    <a:spcPts val="0"/>
                  </a:spcBef>
                  <a:buNone/>
                </a:pPr>
                <a:endParaRPr/>
              </a:p>
            </p:txBody>
          </p:sp>
          <p:sp>
            <p:nvSpPr>
              <p:cNvPr id="252" name="Shape 252"/>
              <p:cNvSpPr/>
              <p:nvPr/>
            </p:nvSpPr>
            <p:spPr>
              <a:xfrm>
                <a:off x="3390828" y="2479614"/>
                <a:ext cx="953555" cy="594998"/>
              </a:xfrm>
              <a:prstGeom prst="roundRect">
                <a:avLst>
                  <a:gd name="adj" fmla="val 16667"/>
                </a:avLst>
              </a:prstGeom>
              <a:solidFill>
                <a:srgbClr val="C4BD9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sz="2100" b="1" i="1">
                    <a:solidFill>
                      <a:schemeClr val="dk1"/>
                    </a:solidFill>
                    <a:latin typeface="Calibri"/>
                    <a:ea typeface="Calibri"/>
                    <a:cs typeface="Calibri"/>
                    <a:sym typeface="Calibri"/>
                  </a:rPr>
                  <a:t>Sciences et technologie</a:t>
                </a:r>
              </a:p>
            </p:txBody>
          </p:sp>
        </p:grpSp>
        <p:sp>
          <p:nvSpPr>
            <p:cNvPr id="253" name="Shape 253"/>
            <p:cNvSpPr txBox="1"/>
            <p:nvPr/>
          </p:nvSpPr>
          <p:spPr>
            <a:xfrm>
              <a:off x="3788626" y="4118880"/>
              <a:ext cx="1934817" cy="600776"/>
            </a:xfrm>
            <a:prstGeom prst="rect">
              <a:avLst/>
            </a:prstGeom>
            <a:noFill/>
            <a:ln>
              <a:noFill/>
            </a:ln>
          </p:spPr>
          <p:txBody>
            <a:bodyPr lIns="107275" tIns="53625" rIns="107275" bIns="53625" anchor="t" anchorCtr="0">
              <a:noAutofit/>
            </a:bodyPr>
            <a:lstStyle/>
            <a:p>
              <a:pPr marL="0" marR="0" lvl="0" indent="0" algn="ctr" rtl="0">
                <a:spcBef>
                  <a:spcPts val="0"/>
                </a:spcBef>
                <a:spcAft>
                  <a:spcPts val="0"/>
                </a:spcAft>
                <a:buSzPct val="25000"/>
                <a:buNone/>
              </a:pPr>
              <a:r>
                <a:rPr lang="fr-FR" dirty="0">
                  <a:solidFill>
                    <a:schemeClr val="dk1"/>
                  </a:solidFill>
                  <a:latin typeface="Calibri"/>
                  <a:ea typeface="Calibri"/>
                  <a:cs typeface="Calibri"/>
                  <a:sym typeface="Calibri"/>
                </a:rPr>
                <a:t>Cycle de </a:t>
              </a:r>
              <a:r>
                <a:rPr lang="fr-FR" b="1" dirty="0">
                  <a:solidFill>
                    <a:schemeClr val="dk1"/>
                  </a:solidFill>
                  <a:latin typeface="Calibri"/>
                  <a:ea typeface="Calibri"/>
                  <a:cs typeface="Calibri"/>
                  <a:sym typeface="Calibri"/>
                </a:rPr>
                <a:t>consolidation</a:t>
              </a:r>
            </a:p>
          </p:txBody>
        </p:sp>
        <p:sp>
          <p:nvSpPr>
            <p:cNvPr id="254" name="Shape 254"/>
            <p:cNvSpPr txBox="1"/>
            <p:nvPr/>
          </p:nvSpPr>
          <p:spPr>
            <a:xfrm>
              <a:off x="4070407" y="1322505"/>
              <a:ext cx="1258888" cy="400720"/>
            </a:xfrm>
            <a:prstGeom prst="rect">
              <a:avLst/>
            </a:prstGeom>
            <a:noFill/>
            <a:ln>
              <a:noFill/>
            </a:ln>
          </p:spPr>
          <p:txBody>
            <a:bodyPr lIns="107275" tIns="53625" rIns="107275" bIns="53625" anchor="t" anchorCtr="0">
              <a:noAutofit/>
            </a:bodyPr>
            <a:lstStyle/>
            <a:p>
              <a:pPr marL="0" marR="0" lvl="0" indent="0" algn="ctr" rtl="0">
                <a:spcBef>
                  <a:spcPts val="0"/>
                </a:spcBef>
                <a:spcAft>
                  <a:spcPts val="0"/>
                </a:spcAft>
                <a:buSzPct val="25000"/>
                <a:buNone/>
              </a:pPr>
              <a:r>
                <a:rPr lang="fr-FR" sz="1900" b="1">
                  <a:solidFill>
                    <a:schemeClr val="dk1"/>
                  </a:solidFill>
                  <a:latin typeface="Calibri"/>
                  <a:ea typeface="Calibri"/>
                  <a:cs typeface="Calibri"/>
                  <a:sym typeface="Calibri"/>
                </a:rPr>
                <a:t>Cycle 3</a:t>
              </a:r>
            </a:p>
          </p:txBody>
        </p:sp>
      </p:grpSp>
      <p:sp>
        <p:nvSpPr>
          <p:cNvPr id="255" name="Shape 255"/>
          <p:cNvSpPr txBox="1"/>
          <p:nvPr/>
        </p:nvSpPr>
        <p:spPr>
          <a:xfrm>
            <a:off x="0" y="17413"/>
            <a:ext cx="9909635" cy="619550"/>
          </a:xfrm>
          <a:prstGeom prst="rect">
            <a:avLst/>
          </a:prstGeom>
          <a:noFill/>
          <a:ln>
            <a:noFill/>
          </a:ln>
        </p:spPr>
        <p:txBody>
          <a:bodyPr lIns="125875" tIns="62925" rIns="125875" bIns="62925" anchor="t" anchorCtr="0">
            <a:noAutofit/>
          </a:bodyPr>
          <a:lstStyle/>
          <a:p>
            <a:pPr marL="0" marR="0" lvl="0" indent="0" algn="ctr" rtl="0">
              <a:spcBef>
                <a:spcPts val="0"/>
              </a:spcBef>
              <a:spcAft>
                <a:spcPts val="0"/>
              </a:spcAft>
              <a:buSzPct val="25000"/>
              <a:buNone/>
            </a:pPr>
            <a:r>
              <a:rPr lang="fr-FR" sz="2800" b="1" dirty="0">
                <a:solidFill>
                  <a:srgbClr val="953734"/>
                </a:solidFill>
                <a:latin typeface="Calibri"/>
                <a:ea typeface="Calibri"/>
                <a:cs typeface="Calibri"/>
                <a:sym typeface="Calibri"/>
              </a:rPr>
              <a:t>Émergence progressive des disciplines</a:t>
            </a:r>
          </a:p>
        </p:txBody>
      </p:sp>
    </p:spTree>
    <p:extLst>
      <p:ext uri="{BB962C8B-B14F-4D97-AF65-F5344CB8AC3E}">
        <p14:creationId xmlns:p14="http://schemas.microsoft.com/office/powerpoint/2010/main" val="3886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59"/>
          <p:cNvSpPr txBox="1">
            <a:spLocks/>
          </p:cNvSpPr>
          <p:nvPr/>
        </p:nvSpPr>
        <p:spPr>
          <a:xfrm>
            <a:off x="0" y="0"/>
            <a:ext cx="9906000" cy="557994"/>
          </a:xfrm>
          <a:prstGeom prst="rect">
            <a:avLst/>
          </a:prstGeom>
          <a:noFill/>
        </p:spPr>
        <p:txBody>
          <a:bodyPr wrap="square" lIns="125880" tIns="62939" rIns="125880" bIns="62939" rtlCol="0">
            <a:spAutoFit/>
          </a:bodyPr>
          <a:lstStyle>
            <a:defPPr>
              <a:defRPr lang="fr-FR"/>
            </a:defPPr>
            <a:lvl1pPr algn="ctr">
              <a:defRPr sz="2800" b="1">
                <a:solidFill>
                  <a:schemeClr val="accent2">
                    <a:lumMod val="75000"/>
                  </a:schemeClr>
                </a:solidFill>
                <a:latin typeface="+mn-lt"/>
              </a:defRPr>
            </a:lvl1pPr>
          </a:lstStyle>
          <a:p>
            <a:r>
              <a:rPr lang="fr-FR" dirty="0"/>
              <a:t>Des sujets d’étude traités ponctuellement</a:t>
            </a:r>
          </a:p>
        </p:txBody>
      </p:sp>
      <p:grpSp>
        <p:nvGrpSpPr>
          <p:cNvPr id="16" name="Groupe 15"/>
          <p:cNvGrpSpPr/>
          <p:nvPr/>
        </p:nvGrpSpPr>
        <p:grpSpPr>
          <a:xfrm>
            <a:off x="2941868" y="1367708"/>
            <a:ext cx="3911700" cy="1512647"/>
            <a:chOff x="2941991" y="1115841"/>
            <a:chExt cx="3911700" cy="1512647"/>
          </a:xfrm>
        </p:grpSpPr>
        <p:pic>
          <p:nvPicPr>
            <p:cNvPr id="5" name="Shape 8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41991" y="1115841"/>
              <a:ext cx="3911700" cy="1114499"/>
            </a:xfrm>
            <a:prstGeom prst="rect">
              <a:avLst/>
            </a:prstGeom>
            <a:noFill/>
            <a:ln>
              <a:noFill/>
            </a:ln>
          </p:spPr>
        </p:pic>
        <p:sp>
          <p:nvSpPr>
            <p:cNvPr id="6" name="Shape 866"/>
            <p:cNvSpPr/>
            <p:nvPr/>
          </p:nvSpPr>
          <p:spPr>
            <a:xfrm>
              <a:off x="2941991" y="2150822"/>
              <a:ext cx="3911618" cy="477666"/>
            </a:xfrm>
            <a:prstGeom prst="rect">
              <a:avLst/>
            </a:prstGeom>
            <a:solidFill>
              <a:srgbClr val="938953"/>
            </a:solidFill>
            <a:ln w="9525" cap="flat" cmpd="sng">
              <a:solidFill>
                <a:srgbClr val="D6E3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fr-FR" sz="2400" dirty="0" smtClean="0">
                  <a:solidFill>
                    <a:schemeClr val="lt1"/>
                  </a:solidFill>
                  <a:latin typeface="Calibri"/>
                  <a:ea typeface="Calibri"/>
                  <a:cs typeface="Calibri"/>
                  <a:sym typeface="Calibri"/>
                </a:rPr>
                <a:t>Cultiver </a:t>
              </a:r>
              <a:r>
                <a:rPr lang="fr-FR" sz="2400" dirty="0">
                  <a:solidFill>
                    <a:schemeClr val="lt1"/>
                  </a:solidFill>
                  <a:latin typeface="Calibri"/>
                  <a:ea typeface="Calibri"/>
                  <a:cs typeface="Calibri"/>
                  <a:sym typeface="Calibri"/>
                </a:rPr>
                <a:t>des plantes</a:t>
              </a:r>
            </a:p>
          </p:txBody>
        </p:sp>
      </p:grpSp>
      <p:grpSp>
        <p:nvGrpSpPr>
          <p:cNvPr id="3" name="Groupe 2"/>
          <p:cNvGrpSpPr/>
          <p:nvPr/>
        </p:nvGrpSpPr>
        <p:grpSpPr>
          <a:xfrm>
            <a:off x="155496" y="1162883"/>
            <a:ext cx="2971477" cy="1627043"/>
            <a:chOff x="155496" y="1162883"/>
            <a:chExt cx="2971477" cy="1627043"/>
          </a:xfrm>
        </p:grpSpPr>
        <p:grpSp>
          <p:nvGrpSpPr>
            <p:cNvPr id="13" name="Groupe 12"/>
            <p:cNvGrpSpPr/>
            <p:nvPr/>
          </p:nvGrpSpPr>
          <p:grpSpPr>
            <a:xfrm>
              <a:off x="155496" y="1162883"/>
              <a:ext cx="2478767" cy="1627043"/>
              <a:chOff x="361628" y="3373609"/>
              <a:chExt cx="2316257" cy="1323439"/>
            </a:xfrm>
          </p:grpSpPr>
          <p:sp>
            <p:nvSpPr>
              <p:cNvPr id="11" name="Rectangle à coins arrondis 10"/>
              <p:cNvSpPr/>
              <p:nvPr/>
            </p:nvSpPr>
            <p:spPr>
              <a:xfrm>
                <a:off x="361630" y="3373609"/>
                <a:ext cx="2316255" cy="89255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61628" y="3373609"/>
                <a:ext cx="2316255" cy="1323439"/>
              </a:xfrm>
              <a:prstGeom prst="rect">
                <a:avLst/>
              </a:prstGeom>
              <a:noFill/>
            </p:spPr>
            <p:txBody>
              <a:bodyPr wrap="square" rtlCol="0">
                <a:spAutoFit/>
              </a:bodyPr>
              <a:lstStyle/>
              <a:p>
                <a:pPr algn="ctr"/>
                <a:r>
                  <a:rPr lang="fr-FR" sz="1600" b="1" dirty="0" smtClean="0">
                    <a:solidFill>
                      <a:schemeClr val="accent3">
                        <a:lumMod val="50000"/>
                      </a:schemeClr>
                    </a:solidFill>
                  </a:rPr>
                  <a:t>Etudier la croissance d’une plante.</a:t>
                </a:r>
              </a:p>
              <a:p>
                <a:pPr algn="ctr"/>
                <a:r>
                  <a:rPr lang="fr-FR" sz="1400" b="1" dirty="0" smtClean="0">
                    <a:solidFill>
                      <a:schemeClr val="accent3">
                        <a:lumMod val="50000"/>
                      </a:schemeClr>
                    </a:solidFill>
                  </a:rPr>
                  <a:t>Dans quelles conditions ?</a:t>
                </a:r>
              </a:p>
              <a:p>
                <a:pPr algn="ctr"/>
                <a:endParaRPr lang="fr-FR" sz="400" b="1" dirty="0" smtClean="0">
                  <a:solidFill>
                    <a:schemeClr val="accent3">
                      <a:lumMod val="50000"/>
                    </a:schemeClr>
                  </a:solidFill>
                </a:endParaRPr>
              </a:p>
              <a:p>
                <a:pPr algn="ctr"/>
                <a:r>
                  <a:rPr lang="fr-FR" sz="1600" b="1" dirty="0" smtClean="0">
                    <a:solidFill>
                      <a:schemeClr val="accent3">
                        <a:lumMod val="50000"/>
                      </a:schemeClr>
                    </a:solidFill>
                  </a:rPr>
                  <a:t>THEME  2</a:t>
                </a:r>
                <a:endParaRPr lang="fr-FR" sz="1600" b="1" dirty="0">
                  <a:solidFill>
                    <a:schemeClr val="accent3">
                      <a:lumMod val="50000"/>
                    </a:schemeClr>
                  </a:solidFill>
                </a:endParaRPr>
              </a:p>
            </p:txBody>
          </p:sp>
        </p:grpSp>
        <p:cxnSp>
          <p:nvCxnSpPr>
            <p:cNvPr id="18" name="Connecteur droit avec flèche 17"/>
            <p:cNvCxnSpPr/>
            <p:nvPr/>
          </p:nvCxnSpPr>
          <p:spPr>
            <a:xfrm>
              <a:off x="2634263" y="1639833"/>
              <a:ext cx="492710" cy="268406"/>
            </a:xfrm>
            <a:prstGeom prst="straightConnector1">
              <a:avLst/>
            </a:prstGeom>
            <a:ln w="444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e 3"/>
          <p:cNvGrpSpPr/>
          <p:nvPr/>
        </p:nvGrpSpPr>
        <p:grpSpPr>
          <a:xfrm>
            <a:off x="6696553" y="1039848"/>
            <a:ext cx="3133164" cy="1104848"/>
            <a:chOff x="6696553" y="1039848"/>
            <a:chExt cx="3133164" cy="1104848"/>
          </a:xfrm>
        </p:grpSpPr>
        <p:grpSp>
          <p:nvGrpSpPr>
            <p:cNvPr id="15" name="Groupe 14"/>
            <p:cNvGrpSpPr/>
            <p:nvPr/>
          </p:nvGrpSpPr>
          <p:grpSpPr>
            <a:xfrm>
              <a:off x="7195374" y="1039848"/>
              <a:ext cx="2634343" cy="1104848"/>
              <a:chOff x="7173685" y="1894702"/>
              <a:chExt cx="2362200" cy="892552"/>
            </a:xfrm>
          </p:grpSpPr>
          <p:sp>
            <p:nvSpPr>
              <p:cNvPr id="7" name="Rectangle à coins arrondis 6"/>
              <p:cNvSpPr/>
              <p:nvPr/>
            </p:nvSpPr>
            <p:spPr>
              <a:xfrm>
                <a:off x="7228112" y="1894702"/>
                <a:ext cx="2253346" cy="892552"/>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60000"/>
                      <a:lumOff val="40000"/>
                    </a:schemeClr>
                  </a:solidFill>
                </a:endParaRPr>
              </a:p>
            </p:txBody>
          </p:sp>
          <p:sp>
            <p:nvSpPr>
              <p:cNvPr id="10" name="ZoneTexte 9"/>
              <p:cNvSpPr txBox="1"/>
              <p:nvPr/>
            </p:nvSpPr>
            <p:spPr>
              <a:xfrm>
                <a:off x="7173685" y="1897201"/>
                <a:ext cx="2362200" cy="860957"/>
              </a:xfrm>
              <a:prstGeom prst="rect">
                <a:avLst/>
              </a:prstGeom>
              <a:noFill/>
            </p:spPr>
            <p:txBody>
              <a:bodyPr wrap="square" rtlCol="0">
                <a:spAutoFit/>
              </a:bodyPr>
              <a:lstStyle/>
              <a:p>
                <a:pPr algn="ctr"/>
                <a:r>
                  <a:rPr lang="fr-FR" sz="1600" b="1" dirty="0" smtClean="0">
                    <a:solidFill>
                      <a:schemeClr val="accent2">
                        <a:lumMod val="75000"/>
                      </a:schemeClr>
                    </a:solidFill>
                  </a:rPr>
                  <a:t>Observer et mesurer un phénomène lent.</a:t>
                </a:r>
              </a:p>
              <a:p>
                <a:pPr algn="ctr"/>
                <a:r>
                  <a:rPr lang="fr-FR" sz="1400" b="1" dirty="0" smtClean="0">
                    <a:solidFill>
                      <a:schemeClr val="accent2">
                        <a:lumMod val="75000"/>
                      </a:schemeClr>
                    </a:solidFill>
                  </a:rPr>
                  <a:t>Avec quoi et comment ?</a:t>
                </a:r>
              </a:p>
              <a:p>
                <a:pPr algn="ctr"/>
                <a:endParaRPr lang="fr-FR" sz="400" b="1" dirty="0" smtClean="0">
                  <a:solidFill>
                    <a:schemeClr val="accent2">
                      <a:lumMod val="75000"/>
                    </a:schemeClr>
                  </a:solidFill>
                </a:endParaRPr>
              </a:p>
              <a:p>
                <a:pPr algn="ctr"/>
                <a:r>
                  <a:rPr lang="fr-FR" sz="1600" b="1" dirty="0" smtClean="0">
                    <a:solidFill>
                      <a:schemeClr val="accent2">
                        <a:lumMod val="75000"/>
                      </a:schemeClr>
                    </a:solidFill>
                  </a:rPr>
                  <a:t>THEME 3</a:t>
                </a:r>
                <a:endParaRPr lang="fr-FR" sz="1600" b="1" dirty="0">
                  <a:solidFill>
                    <a:schemeClr val="accent2">
                      <a:lumMod val="75000"/>
                    </a:schemeClr>
                  </a:solidFill>
                </a:endParaRPr>
              </a:p>
            </p:txBody>
          </p:sp>
        </p:grpSp>
        <p:cxnSp>
          <p:nvCxnSpPr>
            <p:cNvPr id="22" name="Connecteur droit avec flèche 21"/>
            <p:cNvCxnSpPr/>
            <p:nvPr/>
          </p:nvCxnSpPr>
          <p:spPr>
            <a:xfrm flipH="1">
              <a:off x="6696553" y="1555948"/>
              <a:ext cx="559518" cy="311178"/>
            </a:xfrm>
            <a:prstGeom prst="straightConnector1">
              <a:avLst/>
            </a:prstGeom>
            <a:ln w="444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6" name="AutoShape 2" descr="Résultat de recherche d'images pour &quot;pieds de coureur&quot;"/>
          <p:cNvSpPr>
            <a:spLocks noChangeAspect="1" noChangeArrowheads="1"/>
          </p:cNvSpPr>
          <p:nvPr/>
        </p:nvSpPr>
        <p:spPr bwMode="auto">
          <a:xfrm>
            <a:off x="155575" y="-922338"/>
            <a:ext cx="2371725"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7" name="Groupe 16"/>
          <p:cNvGrpSpPr/>
          <p:nvPr/>
        </p:nvGrpSpPr>
        <p:grpSpPr>
          <a:xfrm>
            <a:off x="3389443" y="3811240"/>
            <a:ext cx="3167744" cy="2398660"/>
            <a:chOff x="3389443" y="3811240"/>
            <a:chExt cx="3167744" cy="2398660"/>
          </a:xfrm>
        </p:grpSpPr>
        <p:pic>
          <p:nvPicPr>
            <p:cNvPr id="2051" name="Picture 3" descr="C:\Users\jboichot\Downloads\coureur.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6798" y="3811240"/>
              <a:ext cx="1973035" cy="1608538"/>
            </a:xfrm>
            <a:prstGeom prst="rect">
              <a:avLst/>
            </a:prstGeom>
            <a:noFill/>
            <a:extLst>
              <a:ext uri="{909E8E84-426E-40DD-AFC4-6F175D3DCCD1}">
                <a14:hiddenFill xmlns:a14="http://schemas.microsoft.com/office/drawing/2010/main">
                  <a:solidFill>
                    <a:srgbClr val="FFFFFF"/>
                  </a:solidFill>
                </a14:hiddenFill>
              </a:ext>
            </a:extLst>
          </p:spPr>
        </p:pic>
        <p:sp>
          <p:nvSpPr>
            <p:cNvPr id="28" name="Shape 866"/>
            <p:cNvSpPr/>
            <p:nvPr/>
          </p:nvSpPr>
          <p:spPr>
            <a:xfrm>
              <a:off x="3389443" y="5495978"/>
              <a:ext cx="3167744" cy="713922"/>
            </a:xfrm>
            <a:prstGeom prst="rect">
              <a:avLst/>
            </a:prstGeom>
            <a:solidFill>
              <a:srgbClr val="938953"/>
            </a:solidFill>
            <a:ln w="9525" cap="flat" cmpd="sng">
              <a:solidFill>
                <a:srgbClr val="D6E3B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fr-FR" sz="2400" dirty="0" smtClean="0">
                  <a:solidFill>
                    <a:schemeClr val="lt1"/>
                  </a:solidFill>
                  <a:latin typeface="Calibri"/>
                  <a:ea typeface="Calibri"/>
                  <a:cs typeface="Calibri"/>
                  <a:sym typeface="Calibri"/>
                </a:rPr>
                <a:t>Se préparer pour </a:t>
              </a:r>
            </a:p>
            <a:p>
              <a:pPr marL="0" marR="0" lvl="0" indent="0" algn="ctr" rtl="0">
                <a:spcBef>
                  <a:spcPts val="0"/>
                </a:spcBef>
                <a:spcAft>
                  <a:spcPts val="0"/>
                </a:spcAft>
                <a:buSzPct val="25000"/>
                <a:buNone/>
              </a:pPr>
              <a:r>
                <a:rPr lang="fr-FR" sz="2400" dirty="0" smtClean="0">
                  <a:solidFill>
                    <a:schemeClr val="lt1"/>
                  </a:solidFill>
                  <a:latin typeface="Calibri"/>
                  <a:ea typeface="Calibri"/>
                  <a:cs typeface="Calibri"/>
                  <a:sym typeface="Calibri"/>
                </a:rPr>
                <a:t>le cross du collège</a:t>
              </a:r>
              <a:endParaRPr lang="fr-FR" sz="2400" dirty="0">
                <a:solidFill>
                  <a:schemeClr val="lt1"/>
                </a:solidFill>
                <a:latin typeface="Calibri"/>
                <a:ea typeface="Calibri"/>
                <a:cs typeface="Calibri"/>
                <a:sym typeface="Calibri"/>
              </a:endParaRPr>
            </a:p>
          </p:txBody>
        </p:sp>
      </p:grpSp>
      <p:grpSp>
        <p:nvGrpSpPr>
          <p:cNvPr id="8" name="Groupe 7"/>
          <p:cNvGrpSpPr/>
          <p:nvPr/>
        </p:nvGrpSpPr>
        <p:grpSpPr>
          <a:xfrm>
            <a:off x="825739" y="3848921"/>
            <a:ext cx="3284176" cy="1299203"/>
            <a:chOff x="825739" y="3848921"/>
            <a:chExt cx="3284176" cy="1299203"/>
          </a:xfrm>
        </p:grpSpPr>
        <p:grpSp>
          <p:nvGrpSpPr>
            <p:cNvPr id="30" name="Groupe 29"/>
            <p:cNvGrpSpPr/>
            <p:nvPr/>
          </p:nvGrpSpPr>
          <p:grpSpPr>
            <a:xfrm>
              <a:off x="825739" y="3848921"/>
              <a:ext cx="2634343" cy="1299203"/>
              <a:chOff x="7173685" y="1894702"/>
              <a:chExt cx="2362200" cy="1114197"/>
            </a:xfrm>
          </p:grpSpPr>
          <p:sp>
            <p:nvSpPr>
              <p:cNvPr id="31" name="Rectangle à coins arrondis 30"/>
              <p:cNvSpPr/>
              <p:nvPr/>
            </p:nvSpPr>
            <p:spPr>
              <a:xfrm>
                <a:off x="7228112" y="1894702"/>
                <a:ext cx="2253346" cy="892552"/>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60000"/>
                      <a:lumOff val="40000"/>
                    </a:schemeClr>
                  </a:solidFill>
                </a:endParaRPr>
              </a:p>
            </p:txBody>
          </p:sp>
          <p:sp>
            <p:nvSpPr>
              <p:cNvPr id="32" name="ZoneTexte 31"/>
              <p:cNvSpPr txBox="1"/>
              <p:nvPr/>
            </p:nvSpPr>
            <p:spPr>
              <a:xfrm>
                <a:off x="7173685" y="1897200"/>
                <a:ext cx="2362200" cy="1111699"/>
              </a:xfrm>
              <a:prstGeom prst="rect">
                <a:avLst/>
              </a:prstGeom>
              <a:noFill/>
            </p:spPr>
            <p:txBody>
              <a:bodyPr wrap="square" rtlCol="0">
                <a:spAutoFit/>
              </a:bodyPr>
              <a:lstStyle/>
              <a:p>
                <a:pPr algn="ctr"/>
                <a:r>
                  <a:rPr lang="fr-FR" sz="1600" b="1" dirty="0" smtClean="0">
                    <a:solidFill>
                      <a:schemeClr val="accent2">
                        <a:lumMod val="75000"/>
                      </a:schemeClr>
                    </a:solidFill>
                  </a:rPr>
                  <a:t>Choisir des chaussures.</a:t>
                </a:r>
              </a:p>
              <a:p>
                <a:pPr algn="ctr"/>
                <a:r>
                  <a:rPr lang="fr-FR" sz="1400" b="1" dirty="0" smtClean="0">
                    <a:solidFill>
                      <a:schemeClr val="accent2">
                        <a:lumMod val="75000"/>
                      </a:schemeClr>
                    </a:solidFill>
                  </a:rPr>
                  <a:t>Oui mais lesquelles, comment et pourquoi ?</a:t>
                </a:r>
              </a:p>
              <a:p>
                <a:pPr algn="ctr"/>
                <a:endParaRPr lang="fr-FR" sz="400" b="1" dirty="0" smtClean="0">
                  <a:solidFill>
                    <a:schemeClr val="accent2">
                      <a:lumMod val="75000"/>
                    </a:schemeClr>
                  </a:solidFill>
                </a:endParaRPr>
              </a:p>
              <a:p>
                <a:pPr algn="ctr"/>
                <a:r>
                  <a:rPr lang="fr-FR" sz="1600" b="1" dirty="0" smtClean="0">
                    <a:solidFill>
                      <a:schemeClr val="accent2">
                        <a:lumMod val="75000"/>
                      </a:schemeClr>
                    </a:solidFill>
                  </a:rPr>
                  <a:t>THEME 3</a:t>
                </a:r>
                <a:endParaRPr lang="fr-FR" sz="1600" b="1" dirty="0">
                  <a:solidFill>
                    <a:schemeClr val="accent2">
                      <a:lumMod val="75000"/>
                    </a:schemeClr>
                  </a:solidFill>
                </a:endParaRPr>
              </a:p>
            </p:txBody>
          </p:sp>
        </p:grpSp>
        <p:cxnSp>
          <p:nvCxnSpPr>
            <p:cNvPr id="41" name="Connecteur droit avec flèche 40"/>
            <p:cNvCxnSpPr>
              <a:stCxn id="31" idx="3"/>
            </p:cNvCxnSpPr>
            <p:nvPr/>
          </p:nvCxnSpPr>
          <p:spPr>
            <a:xfrm>
              <a:off x="3399384" y="4369299"/>
              <a:ext cx="710531" cy="219118"/>
            </a:xfrm>
            <a:prstGeom prst="straightConnector1">
              <a:avLst/>
            </a:prstGeom>
            <a:ln w="444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e 18"/>
          <p:cNvGrpSpPr/>
          <p:nvPr/>
        </p:nvGrpSpPr>
        <p:grpSpPr>
          <a:xfrm>
            <a:off x="6009646" y="3590984"/>
            <a:ext cx="3711020" cy="2416950"/>
            <a:chOff x="6009646" y="3590984"/>
            <a:chExt cx="3711020" cy="2416950"/>
          </a:xfrm>
        </p:grpSpPr>
        <p:grpSp>
          <p:nvGrpSpPr>
            <p:cNvPr id="14" name="Groupe 13"/>
            <p:cNvGrpSpPr/>
            <p:nvPr/>
          </p:nvGrpSpPr>
          <p:grpSpPr>
            <a:xfrm>
              <a:off x="6166663" y="4860072"/>
              <a:ext cx="3554003" cy="1147862"/>
              <a:chOff x="6166663" y="4860072"/>
              <a:chExt cx="3554003" cy="1147862"/>
            </a:xfrm>
          </p:grpSpPr>
          <p:grpSp>
            <p:nvGrpSpPr>
              <p:cNvPr id="35" name="Groupe 34"/>
              <p:cNvGrpSpPr/>
              <p:nvPr/>
            </p:nvGrpSpPr>
            <p:grpSpPr>
              <a:xfrm>
                <a:off x="6880769" y="5148124"/>
                <a:ext cx="2839897" cy="859810"/>
                <a:chOff x="361628" y="3373609"/>
                <a:chExt cx="2316257" cy="892552"/>
              </a:xfrm>
            </p:grpSpPr>
            <p:sp>
              <p:nvSpPr>
                <p:cNvPr id="36" name="Rectangle à coins arrondis 35"/>
                <p:cNvSpPr/>
                <p:nvPr/>
              </p:nvSpPr>
              <p:spPr>
                <a:xfrm>
                  <a:off x="361630" y="3373609"/>
                  <a:ext cx="2316255" cy="892552"/>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361628" y="3373609"/>
                  <a:ext cx="2316255" cy="700969"/>
                </a:xfrm>
                <a:prstGeom prst="rect">
                  <a:avLst/>
                </a:prstGeom>
                <a:noFill/>
              </p:spPr>
              <p:txBody>
                <a:bodyPr wrap="square" rtlCol="0">
                  <a:spAutoFit/>
                </a:bodyPr>
                <a:lstStyle/>
                <a:p>
                  <a:pPr algn="ctr"/>
                  <a:r>
                    <a:rPr lang="fr-FR" sz="1600" b="1" dirty="0" smtClean="0">
                      <a:solidFill>
                        <a:schemeClr val="accent3">
                          <a:lumMod val="50000"/>
                        </a:schemeClr>
                      </a:solidFill>
                    </a:rPr>
                    <a:t>S’alimenter intelligemment.</a:t>
                  </a:r>
                </a:p>
                <a:p>
                  <a:pPr algn="ctr"/>
                  <a:r>
                    <a:rPr lang="fr-FR" sz="1400" b="1" dirty="0" smtClean="0">
                      <a:solidFill>
                        <a:schemeClr val="accent3">
                          <a:lumMod val="50000"/>
                        </a:schemeClr>
                      </a:solidFill>
                    </a:rPr>
                    <a:t>Manger quoi et quand?</a:t>
                  </a:r>
                </a:p>
                <a:p>
                  <a:pPr algn="ctr"/>
                  <a:endParaRPr lang="fr-FR" sz="400" b="1" dirty="0" smtClean="0">
                    <a:solidFill>
                      <a:schemeClr val="accent3">
                        <a:lumMod val="50000"/>
                      </a:schemeClr>
                    </a:solidFill>
                  </a:endParaRPr>
                </a:p>
                <a:p>
                  <a:pPr algn="ctr"/>
                  <a:r>
                    <a:rPr lang="fr-FR" sz="1600" b="1" dirty="0" smtClean="0">
                      <a:solidFill>
                        <a:schemeClr val="accent3">
                          <a:lumMod val="50000"/>
                        </a:schemeClr>
                      </a:solidFill>
                    </a:rPr>
                    <a:t>THEME  2</a:t>
                  </a:r>
                  <a:endParaRPr lang="fr-FR" sz="1600" b="1" dirty="0">
                    <a:solidFill>
                      <a:schemeClr val="accent3">
                        <a:lumMod val="50000"/>
                      </a:schemeClr>
                    </a:solidFill>
                  </a:endParaRPr>
                </a:p>
              </p:txBody>
            </p:sp>
          </p:grpSp>
          <p:cxnSp>
            <p:nvCxnSpPr>
              <p:cNvPr id="45" name="Connecteur droit avec flèche 44"/>
              <p:cNvCxnSpPr/>
              <p:nvPr/>
            </p:nvCxnSpPr>
            <p:spPr>
              <a:xfrm flipH="1" flipV="1">
                <a:off x="6166663" y="4860072"/>
                <a:ext cx="714108" cy="382384"/>
              </a:xfrm>
              <a:prstGeom prst="straightConnector1">
                <a:avLst/>
              </a:prstGeom>
              <a:ln w="444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6009646" y="3590984"/>
              <a:ext cx="3026306" cy="861774"/>
              <a:chOff x="6009646" y="3590984"/>
              <a:chExt cx="3026306" cy="861774"/>
            </a:xfrm>
          </p:grpSpPr>
          <p:grpSp>
            <p:nvGrpSpPr>
              <p:cNvPr id="38" name="Groupe 37"/>
              <p:cNvGrpSpPr/>
              <p:nvPr/>
            </p:nvGrpSpPr>
            <p:grpSpPr>
              <a:xfrm>
                <a:off x="6557187" y="3590984"/>
                <a:ext cx="2478765" cy="861774"/>
                <a:chOff x="361630" y="3345423"/>
                <a:chExt cx="2316255" cy="920738"/>
              </a:xfrm>
            </p:grpSpPr>
            <p:sp>
              <p:nvSpPr>
                <p:cNvPr id="39" name="Rectangle à coins arrondis 38"/>
                <p:cNvSpPr/>
                <p:nvPr/>
              </p:nvSpPr>
              <p:spPr>
                <a:xfrm>
                  <a:off x="361630" y="3373609"/>
                  <a:ext cx="2316255" cy="892552"/>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361630" y="3345423"/>
                  <a:ext cx="2316255" cy="920738"/>
                </a:xfrm>
                <a:prstGeom prst="rect">
                  <a:avLst/>
                </a:prstGeom>
                <a:noFill/>
              </p:spPr>
              <p:txBody>
                <a:bodyPr wrap="square" rtlCol="0">
                  <a:spAutoFit/>
                </a:bodyPr>
                <a:lstStyle/>
                <a:p>
                  <a:pPr algn="ctr"/>
                  <a:r>
                    <a:rPr lang="fr-FR" sz="1600" b="1" dirty="0" smtClean="0">
                      <a:solidFill>
                        <a:schemeClr val="bg2">
                          <a:lumMod val="25000"/>
                        </a:schemeClr>
                      </a:solidFill>
                    </a:rPr>
                    <a:t>Energie, mouvement.</a:t>
                  </a:r>
                </a:p>
                <a:p>
                  <a:pPr algn="ctr"/>
                  <a:r>
                    <a:rPr lang="fr-FR" sz="1400" b="1" dirty="0" smtClean="0">
                      <a:solidFill>
                        <a:schemeClr val="bg2">
                          <a:lumMod val="25000"/>
                        </a:schemeClr>
                      </a:solidFill>
                    </a:rPr>
                    <a:t>Quelles transformations ?</a:t>
                  </a:r>
                </a:p>
                <a:p>
                  <a:pPr algn="ctr"/>
                  <a:endParaRPr lang="fr-FR" sz="400" b="1" dirty="0" smtClean="0">
                    <a:solidFill>
                      <a:schemeClr val="bg2">
                        <a:lumMod val="25000"/>
                      </a:schemeClr>
                    </a:solidFill>
                  </a:endParaRPr>
                </a:p>
                <a:p>
                  <a:pPr algn="ctr"/>
                  <a:r>
                    <a:rPr lang="fr-FR" sz="1600" b="1" dirty="0" smtClean="0">
                      <a:solidFill>
                        <a:schemeClr val="bg2">
                          <a:lumMod val="25000"/>
                        </a:schemeClr>
                      </a:solidFill>
                    </a:rPr>
                    <a:t>THEME  1</a:t>
                  </a:r>
                  <a:endParaRPr lang="fr-FR" sz="1600" b="1" dirty="0">
                    <a:solidFill>
                      <a:schemeClr val="bg2">
                        <a:lumMod val="25000"/>
                      </a:schemeClr>
                    </a:solidFill>
                  </a:endParaRPr>
                </a:p>
              </p:txBody>
            </p:sp>
          </p:grpSp>
          <p:cxnSp>
            <p:nvCxnSpPr>
              <p:cNvPr id="52" name="Connecteur droit avec flèche 51"/>
              <p:cNvCxnSpPr>
                <a:stCxn id="40" idx="1"/>
              </p:cNvCxnSpPr>
              <p:nvPr/>
            </p:nvCxnSpPr>
            <p:spPr>
              <a:xfrm flipH="1">
                <a:off x="6009646" y="4021871"/>
                <a:ext cx="547541" cy="286790"/>
              </a:xfrm>
              <a:prstGeom prst="straightConnector1">
                <a:avLst/>
              </a:prstGeom>
              <a:ln w="444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2567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10300"/>
            <a:ext cx="9906000" cy="557994"/>
          </a:xfrm>
          <a:prstGeom prst="rect">
            <a:avLst/>
          </a:prstGeom>
          <a:noFill/>
        </p:spPr>
        <p:txBody>
          <a:bodyPr wrap="square" lIns="125880" tIns="62939" rIns="125880" bIns="62939" rtlCol="0">
            <a:sp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ctr"/>
            <a:r>
              <a:rPr lang="fr-FR" dirty="0" smtClean="0">
                <a:solidFill>
                  <a:schemeClr val="accent2">
                    <a:lumMod val="75000"/>
                  </a:schemeClr>
                </a:solidFill>
                <a:latin typeface="+mn-lt"/>
                <a:cs typeface="Arial" charset="0"/>
              </a:rPr>
              <a:t>Des fils conducteurs</a:t>
            </a:r>
            <a:endParaRPr lang="fr-FR" dirty="0">
              <a:solidFill>
                <a:schemeClr val="accent2">
                  <a:lumMod val="75000"/>
                </a:schemeClr>
              </a:solidFill>
              <a:latin typeface="+mn-lt"/>
              <a:cs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062" y="1338263"/>
            <a:ext cx="966787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17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72342" y="2906487"/>
            <a:ext cx="7891371" cy="326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4172" y="990600"/>
            <a:ext cx="5485188" cy="163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1"/>
          <p:cNvSpPr txBox="1">
            <a:spLocks/>
          </p:cNvSpPr>
          <p:nvPr/>
        </p:nvSpPr>
        <p:spPr>
          <a:xfrm>
            <a:off x="0" y="10300"/>
            <a:ext cx="9906000" cy="557994"/>
          </a:xfrm>
          <a:prstGeom prst="rect">
            <a:avLst/>
          </a:prstGeom>
          <a:noFill/>
        </p:spPr>
        <p:txBody>
          <a:bodyPr wrap="square" lIns="125880" tIns="62939" rIns="125880" bIns="62939" rtlCol="0">
            <a:sp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ctr"/>
            <a:r>
              <a:rPr lang="fr-FR" dirty="0" smtClean="0">
                <a:solidFill>
                  <a:schemeClr val="accent2">
                    <a:lumMod val="75000"/>
                  </a:schemeClr>
                </a:solidFill>
                <a:latin typeface="+mn-lt"/>
                <a:cs typeface="Arial" charset="0"/>
              </a:rPr>
              <a:t>Des fils conducteurs</a:t>
            </a:r>
            <a:endParaRPr lang="fr-FR" dirty="0">
              <a:solidFill>
                <a:schemeClr val="accent2">
                  <a:lumMod val="75000"/>
                </a:schemeClr>
              </a:solidFill>
              <a:latin typeface="+mn-lt"/>
              <a:cs typeface="Arial" charset="0"/>
            </a:endParaRPr>
          </a:p>
        </p:txBody>
      </p:sp>
    </p:spTree>
    <p:extLst>
      <p:ext uri="{BB962C8B-B14F-4D97-AF65-F5344CB8AC3E}">
        <p14:creationId xmlns:p14="http://schemas.microsoft.com/office/powerpoint/2010/main" val="9145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7937"/>
            <a:ext cx="9931563" cy="557994"/>
          </a:xfrm>
          <a:prstGeom prst="rect">
            <a:avLst/>
          </a:prstGeom>
          <a:noFill/>
        </p:spPr>
        <p:txBody>
          <a:bodyPr wrap="square" lIns="125880" tIns="62939" rIns="125880" bIns="62939" rtlCol="0">
            <a:spAutoFit/>
          </a:bodyPr>
          <a:lstStyle/>
          <a:p>
            <a:pPr algn="ctr"/>
            <a:r>
              <a:rPr lang="fr-FR" sz="2800" b="1" dirty="0" smtClean="0">
                <a:ln w="1905"/>
                <a:solidFill>
                  <a:schemeClr val="accent2">
                    <a:lumMod val="75000"/>
                  </a:schemeClr>
                </a:solidFill>
                <a:latin typeface="+mn-lt"/>
              </a:rPr>
              <a:t>Recommandations pour enseigner</a:t>
            </a:r>
            <a:endParaRPr lang="fr-FR" sz="2800" b="1" dirty="0">
              <a:ln w="1905"/>
              <a:solidFill>
                <a:schemeClr val="accent2">
                  <a:lumMod val="75000"/>
                </a:schemeClr>
              </a:solidFill>
              <a:latin typeface="+mn-lt"/>
            </a:endParaRPr>
          </a:p>
        </p:txBody>
      </p:sp>
      <p:sp>
        <p:nvSpPr>
          <p:cNvPr id="9" name="Shape 761"/>
          <p:cNvSpPr txBox="1">
            <a:spLocks/>
          </p:cNvSpPr>
          <p:nvPr/>
        </p:nvSpPr>
        <p:spPr>
          <a:xfrm>
            <a:off x="556044" y="3897008"/>
            <a:ext cx="9163050"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endParaRPr lang="fr-FR" sz="2100" dirty="0" smtClean="0">
              <a:latin typeface="Calibri"/>
              <a:ea typeface="Calibri"/>
              <a:cs typeface="Calibri"/>
              <a:sym typeface="Calibri"/>
            </a:endParaRPr>
          </a:p>
        </p:txBody>
      </p:sp>
      <p:grpSp>
        <p:nvGrpSpPr>
          <p:cNvPr id="3" name="Groupe 2"/>
          <p:cNvGrpSpPr/>
          <p:nvPr/>
        </p:nvGrpSpPr>
        <p:grpSpPr>
          <a:xfrm>
            <a:off x="219075" y="272240"/>
            <a:ext cx="9239251" cy="1662638"/>
            <a:chOff x="219075" y="272240"/>
            <a:chExt cx="9239251" cy="1662638"/>
          </a:xfrm>
        </p:grpSpPr>
        <p:sp>
          <p:nvSpPr>
            <p:cNvPr id="2" name="Shape 761"/>
            <p:cNvSpPr txBox="1">
              <a:spLocks/>
            </p:cNvSpPr>
            <p:nvPr/>
          </p:nvSpPr>
          <p:spPr>
            <a:xfrm>
              <a:off x="219075" y="272240"/>
              <a:ext cx="9239251"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solidFill>
                    <a:schemeClr val="tx2">
                      <a:lumMod val="50000"/>
                    </a:schemeClr>
                  </a:solidFill>
                  <a:latin typeface="+mn-lt"/>
                  <a:sym typeface="Calibri"/>
                </a:rPr>
                <a:t>Réaliser au moins un objet dans le cadre d’une démarche de réalisation collective.</a:t>
              </a:r>
              <a:r>
                <a:rPr lang="fr-FR" sz="2000" b="0" dirty="0" smtClean="0">
                  <a:solidFill>
                    <a:schemeClr val="tx2">
                      <a:lumMod val="50000"/>
                    </a:schemeClr>
                  </a:solidFill>
                  <a:latin typeface="+mn-lt"/>
                  <a:sym typeface="Calibri"/>
                </a:rPr>
                <a:t> </a:t>
              </a:r>
              <a:endParaRPr lang="fr-FR" sz="2100" dirty="0" smtClean="0">
                <a:latin typeface="Calibri"/>
                <a:ea typeface="Calibri"/>
                <a:cs typeface="Calibri"/>
                <a:sym typeface="Calibri"/>
              </a:endParaRPr>
            </a:p>
          </p:txBody>
        </p:sp>
        <p:sp>
          <p:nvSpPr>
            <p:cNvPr id="10" name="ZoneTexte 9"/>
            <p:cNvSpPr txBox="1"/>
            <p:nvPr/>
          </p:nvSpPr>
          <p:spPr>
            <a:xfrm>
              <a:off x="219075" y="1011548"/>
              <a:ext cx="8974057" cy="923330"/>
            </a:xfrm>
            <a:prstGeom prst="rect">
              <a:avLst/>
            </a:prstGeom>
            <a:noFill/>
          </p:spPr>
          <p:txBody>
            <a:bodyPr wrap="square" rtlCol="0">
              <a:spAutoFit/>
            </a:bodyPr>
            <a:lstStyle/>
            <a:p>
              <a:pPr algn="just"/>
              <a:r>
                <a:rPr lang="fr-FR" dirty="0" smtClean="0">
                  <a:latin typeface="+mn-lt"/>
                </a:rPr>
                <a:t>Des </a:t>
              </a:r>
              <a:r>
                <a:rPr lang="fr-FR" dirty="0">
                  <a:latin typeface="+mn-lt"/>
                </a:rPr>
                <a:t>activités pédagogiques permettant d’aborder un ensemble de connaissances et de compétences associées issues </a:t>
              </a:r>
              <a:r>
                <a:rPr lang="fr-FR" b="1" dirty="0" smtClean="0">
                  <a:solidFill>
                    <a:srgbClr val="3333FF"/>
                  </a:solidFill>
                  <a:latin typeface="+mn-lt"/>
                </a:rPr>
                <a:t>d’un ou plusieurs thèmes </a:t>
              </a:r>
              <a:r>
                <a:rPr lang="fr-FR" dirty="0">
                  <a:latin typeface="+mn-lt"/>
                </a:rPr>
                <a:t>du programme doivent être menées durant l’année afin d’aboutir à une </a:t>
              </a:r>
              <a:r>
                <a:rPr lang="fr-FR" dirty="0" smtClean="0">
                  <a:latin typeface="+mn-lt"/>
                </a:rPr>
                <a:t>réalisation </a:t>
              </a:r>
              <a:r>
                <a:rPr lang="fr-FR" b="1" dirty="0" smtClean="0">
                  <a:solidFill>
                    <a:srgbClr val="3333FF"/>
                  </a:solidFill>
                  <a:latin typeface="+mn-lt"/>
                </a:rPr>
                <a:t>permettant la créativité de l’élève. </a:t>
              </a:r>
              <a:endParaRPr lang="fr-FR" dirty="0">
                <a:latin typeface="+mn-lt"/>
              </a:endParaRPr>
            </a:p>
          </p:txBody>
        </p:sp>
      </p:grpSp>
      <p:sp>
        <p:nvSpPr>
          <p:cNvPr id="11" name="Shape 761"/>
          <p:cNvSpPr txBox="1">
            <a:spLocks/>
          </p:cNvSpPr>
          <p:nvPr/>
        </p:nvSpPr>
        <p:spPr>
          <a:xfrm>
            <a:off x="219074" y="3897008"/>
            <a:ext cx="9239251"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solidFill>
                  <a:schemeClr val="tx2">
                    <a:lumMod val="50000"/>
                  </a:schemeClr>
                </a:solidFill>
                <a:latin typeface="+mn-lt"/>
                <a:sym typeface="Calibri"/>
              </a:rPr>
              <a:t>Etudier le </a:t>
            </a:r>
            <a:r>
              <a:rPr lang="fr-FR" sz="2000" dirty="0" smtClean="0">
                <a:solidFill>
                  <a:srgbClr val="3333FF"/>
                </a:solidFill>
                <a:latin typeface="+mn-lt"/>
                <a:sym typeface="Calibri"/>
              </a:rPr>
              <a:t>fonctionnement</a:t>
            </a:r>
            <a:r>
              <a:rPr lang="fr-FR" sz="2000" dirty="0" smtClean="0">
                <a:solidFill>
                  <a:schemeClr val="tx2">
                    <a:lumMod val="50000"/>
                  </a:schemeClr>
                </a:solidFill>
                <a:latin typeface="+mn-lt"/>
                <a:sym typeface="Calibri"/>
              </a:rPr>
              <a:t> d’objets en lien avec </a:t>
            </a:r>
            <a:r>
              <a:rPr lang="fr-FR" sz="2000" dirty="0" smtClean="0">
                <a:solidFill>
                  <a:srgbClr val="3333FF"/>
                </a:solidFill>
                <a:latin typeface="+mn-lt"/>
                <a:sym typeface="Calibri"/>
              </a:rPr>
              <a:t>l’énergie et l’information </a:t>
            </a:r>
            <a:r>
              <a:rPr lang="fr-FR" sz="2000" dirty="0" smtClean="0">
                <a:solidFill>
                  <a:schemeClr val="tx2">
                    <a:lumMod val="50000"/>
                  </a:schemeClr>
                </a:solidFill>
                <a:latin typeface="+mn-lt"/>
                <a:sym typeface="Calibri"/>
              </a:rPr>
              <a:t>traitées simultanément avec le thème 1.</a:t>
            </a:r>
            <a:r>
              <a:rPr lang="fr-FR" sz="2000" b="0" dirty="0" smtClean="0">
                <a:solidFill>
                  <a:schemeClr val="tx2">
                    <a:lumMod val="50000"/>
                  </a:schemeClr>
                </a:solidFill>
                <a:latin typeface="+mn-lt"/>
                <a:sym typeface="Calibri"/>
              </a:rPr>
              <a:t> </a:t>
            </a:r>
            <a:endParaRPr lang="fr-FR" sz="2100" dirty="0" smtClean="0">
              <a:latin typeface="Calibri"/>
              <a:ea typeface="Calibri"/>
              <a:cs typeface="Calibri"/>
              <a:sym typeface="Calibri"/>
            </a:endParaRPr>
          </a:p>
        </p:txBody>
      </p:sp>
      <p:grpSp>
        <p:nvGrpSpPr>
          <p:cNvPr id="21" name="Groupe 20"/>
          <p:cNvGrpSpPr/>
          <p:nvPr/>
        </p:nvGrpSpPr>
        <p:grpSpPr>
          <a:xfrm>
            <a:off x="5859672" y="2133600"/>
            <a:ext cx="3065253" cy="1698397"/>
            <a:chOff x="5516772" y="2133600"/>
            <a:chExt cx="3065253" cy="1698397"/>
          </a:xfrm>
        </p:grpSpPr>
        <p:pic>
          <p:nvPicPr>
            <p:cNvPr id="18" name="Image 17"/>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16772" y="2133600"/>
              <a:ext cx="1265027" cy="1698397"/>
            </a:xfrm>
            <a:prstGeom prst="rect">
              <a:avLst/>
            </a:prstGeom>
            <a:noFill/>
            <a:ln w="9525">
              <a:noFill/>
              <a:miter lim="800000"/>
              <a:headEnd/>
              <a:tailEnd/>
            </a:ln>
          </p:spPr>
        </p:pic>
        <p:sp>
          <p:nvSpPr>
            <p:cNvPr id="20" name="ZoneTexte 19"/>
            <p:cNvSpPr txBox="1"/>
            <p:nvPr/>
          </p:nvSpPr>
          <p:spPr>
            <a:xfrm>
              <a:off x="6861469" y="2666335"/>
              <a:ext cx="1720556" cy="369332"/>
            </a:xfrm>
            <a:prstGeom prst="rect">
              <a:avLst/>
            </a:prstGeom>
            <a:noFill/>
          </p:spPr>
          <p:txBody>
            <a:bodyPr wrap="square" rtlCol="0">
              <a:spAutoFit/>
            </a:bodyPr>
            <a:lstStyle/>
            <a:p>
              <a:r>
                <a:rPr lang="fr-FR" i="1" dirty="0" smtClean="0">
                  <a:solidFill>
                    <a:schemeClr val="tx1">
                      <a:lumMod val="85000"/>
                      <a:lumOff val="15000"/>
                    </a:schemeClr>
                  </a:solidFill>
                </a:rPr>
                <a:t>Thèmes 2 et 3 </a:t>
              </a:r>
              <a:endParaRPr lang="fr-FR" i="1" dirty="0">
                <a:solidFill>
                  <a:schemeClr val="tx1">
                    <a:lumMod val="85000"/>
                    <a:lumOff val="15000"/>
                  </a:schemeClr>
                </a:solidFill>
              </a:endParaRPr>
            </a:p>
          </p:txBody>
        </p:sp>
      </p:grpSp>
      <p:grpSp>
        <p:nvGrpSpPr>
          <p:cNvPr id="24" name="Groupe 23"/>
          <p:cNvGrpSpPr/>
          <p:nvPr/>
        </p:nvGrpSpPr>
        <p:grpSpPr>
          <a:xfrm>
            <a:off x="737021" y="2389553"/>
            <a:ext cx="3034879" cy="1458608"/>
            <a:chOff x="737021" y="2389553"/>
            <a:chExt cx="3034879" cy="1458608"/>
          </a:xfrm>
        </p:grpSpPr>
        <p:pic>
          <p:nvPicPr>
            <p:cNvPr id="23" name="Image 22"/>
            <p:cNvPicPr/>
            <p:nvPr/>
          </p:nvPicPr>
          <p:blipFill>
            <a:blip r:embed="rId3" cstate="screen">
              <a:extLst>
                <a:ext uri="{28A0092B-C50C-407E-A947-70E740481C1C}">
                  <a14:useLocalDpi xmlns:a14="http://schemas.microsoft.com/office/drawing/2010/main"/>
                </a:ext>
              </a:extLst>
            </a:blip>
            <a:srcRect l="12604" t="877" r="71606" b="81285"/>
            <a:stretch>
              <a:fillRect/>
            </a:stretch>
          </p:blipFill>
          <p:spPr bwMode="auto">
            <a:xfrm>
              <a:off x="737021" y="2389553"/>
              <a:ext cx="1017057" cy="1458608"/>
            </a:xfrm>
            <a:prstGeom prst="rect">
              <a:avLst/>
            </a:prstGeom>
            <a:noFill/>
            <a:ln w="9525">
              <a:noFill/>
              <a:miter lim="800000"/>
              <a:headEnd/>
              <a:tailEnd/>
            </a:ln>
          </p:spPr>
        </p:pic>
        <p:grpSp>
          <p:nvGrpSpPr>
            <p:cNvPr id="22" name="Groupe 21"/>
            <p:cNvGrpSpPr/>
            <p:nvPr/>
          </p:nvGrpSpPr>
          <p:grpSpPr>
            <a:xfrm>
              <a:off x="1618791" y="2537897"/>
              <a:ext cx="2153109" cy="1259613"/>
              <a:chOff x="1409242" y="2401978"/>
              <a:chExt cx="2061328" cy="1296035"/>
            </a:xfrm>
          </p:grpSpPr>
          <p:pic>
            <p:nvPicPr>
              <p:cNvPr id="16" name="Image 15" descr="carillon DIY boites conserves"/>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9242" y="2401978"/>
                <a:ext cx="842128" cy="1296035"/>
              </a:xfrm>
              <a:prstGeom prst="rect">
                <a:avLst/>
              </a:prstGeom>
              <a:noFill/>
              <a:ln w="9525">
                <a:noFill/>
                <a:miter lim="800000"/>
                <a:headEnd/>
                <a:tailEnd/>
              </a:ln>
            </p:spPr>
          </p:pic>
          <p:sp>
            <p:nvSpPr>
              <p:cNvPr id="19" name="ZoneTexte 18"/>
              <p:cNvSpPr txBox="1"/>
              <p:nvPr/>
            </p:nvSpPr>
            <p:spPr>
              <a:xfrm>
                <a:off x="2251370" y="3300026"/>
                <a:ext cx="1219200" cy="369332"/>
              </a:xfrm>
              <a:prstGeom prst="rect">
                <a:avLst/>
              </a:prstGeom>
              <a:noFill/>
            </p:spPr>
            <p:txBody>
              <a:bodyPr wrap="square" rtlCol="0">
                <a:spAutoFit/>
              </a:bodyPr>
              <a:lstStyle/>
              <a:p>
                <a:r>
                  <a:rPr lang="fr-FR" i="1" dirty="0" smtClean="0">
                    <a:solidFill>
                      <a:schemeClr val="tx1">
                        <a:lumMod val="85000"/>
                        <a:lumOff val="15000"/>
                      </a:schemeClr>
                    </a:solidFill>
                  </a:rPr>
                  <a:t>Thème 3 </a:t>
                </a:r>
                <a:endParaRPr lang="fr-FR" i="1" dirty="0">
                  <a:solidFill>
                    <a:schemeClr val="tx1">
                      <a:lumMod val="85000"/>
                      <a:lumOff val="15000"/>
                    </a:schemeClr>
                  </a:solidFill>
                </a:endParaRPr>
              </a:p>
            </p:txBody>
          </p:sp>
        </p:grpSp>
      </p:grpSp>
      <p:pic>
        <p:nvPicPr>
          <p:cNvPr id="27" name="Picture 11" descr="C:\Users\jboichot\Downloads\dron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754078" y="4726418"/>
            <a:ext cx="2896652" cy="1826459"/>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4" descr="Résultat de recherche d'images pour &quot;éoliennecollè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1628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par>
                                <p:cTn id="16" presetID="53"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8508"/>
            <a:ext cx="9931563" cy="557994"/>
          </a:xfrm>
          <a:prstGeom prst="rect">
            <a:avLst/>
          </a:prstGeom>
          <a:noFill/>
        </p:spPr>
        <p:txBody>
          <a:bodyPr wrap="square" lIns="125880" tIns="62939" rIns="125880" bIns="62939" rtlCol="0">
            <a:spAutoFit/>
          </a:bodyPr>
          <a:lstStyle/>
          <a:p>
            <a:pPr algn="ctr"/>
            <a:r>
              <a:rPr lang="fr-FR" sz="2800" b="1" dirty="0" smtClean="0">
                <a:ln w="1905"/>
                <a:solidFill>
                  <a:schemeClr val="accent2">
                    <a:lumMod val="75000"/>
                  </a:schemeClr>
                </a:solidFill>
                <a:latin typeface="+mn-lt"/>
              </a:rPr>
              <a:t>Recommandations pour enseigner</a:t>
            </a:r>
            <a:endParaRPr lang="fr-FR" sz="2800" b="1" dirty="0">
              <a:ln w="1905"/>
              <a:solidFill>
                <a:schemeClr val="accent2">
                  <a:lumMod val="75000"/>
                </a:schemeClr>
              </a:solidFill>
              <a:latin typeface="+mn-lt"/>
            </a:endParaRPr>
          </a:p>
        </p:txBody>
      </p:sp>
      <p:grpSp>
        <p:nvGrpSpPr>
          <p:cNvPr id="2" name="Groupe 1"/>
          <p:cNvGrpSpPr/>
          <p:nvPr/>
        </p:nvGrpSpPr>
        <p:grpSpPr>
          <a:xfrm>
            <a:off x="119682" y="642796"/>
            <a:ext cx="5737910" cy="2547454"/>
            <a:chOff x="119682" y="642796"/>
            <a:chExt cx="5737910" cy="2547454"/>
          </a:xfrm>
        </p:grpSpPr>
        <p:sp>
          <p:nvSpPr>
            <p:cNvPr id="4" name="Shape 761"/>
            <p:cNvSpPr txBox="1">
              <a:spLocks/>
            </p:cNvSpPr>
            <p:nvPr/>
          </p:nvSpPr>
          <p:spPr>
            <a:xfrm>
              <a:off x="119682" y="1082101"/>
              <a:ext cx="4352925"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solidFill>
                    <a:schemeClr val="tx2">
                      <a:lumMod val="50000"/>
                    </a:schemeClr>
                  </a:solidFill>
                  <a:latin typeface="+mn-lt"/>
                  <a:sym typeface="Calibri"/>
                </a:rPr>
                <a:t>Remplir systématiquement </a:t>
              </a:r>
            </a:p>
            <a:p>
              <a:pPr algn="just">
                <a:spcBef>
                  <a:spcPts val="0"/>
                </a:spcBef>
                <a:spcAft>
                  <a:spcPts val="0"/>
                </a:spcAft>
                <a:buClr>
                  <a:srgbClr val="4F76AE"/>
                </a:buClr>
                <a:buSzPct val="80000"/>
              </a:pPr>
              <a:r>
                <a:rPr lang="fr-FR" sz="2000" dirty="0" smtClean="0">
                  <a:solidFill>
                    <a:schemeClr val="tx2">
                      <a:lumMod val="50000"/>
                    </a:schemeClr>
                  </a:solidFill>
                  <a:latin typeface="+mn-lt"/>
                  <a:sym typeface="Calibri"/>
                </a:rPr>
                <a:t>la </a:t>
              </a:r>
              <a:r>
                <a:rPr lang="fr-FR" sz="2000" dirty="0" smtClean="0">
                  <a:solidFill>
                    <a:srgbClr val="3333FF"/>
                  </a:solidFill>
                  <a:latin typeface="+mn-lt"/>
                  <a:sym typeface="Calibri"/>
                </a:rPr>
                <a:t>fiche pédagogique de séquence</a:t>
              </a:r>
              <a:r>
                <a:rPr lang="fr-FR" sz="2000" dirty="0" smtClean="0">
                  <a:solidFill>
                    <a:schemeClr val="tx2">
                      <a:lumMod val="50000"/>
                    </a:schemeClr>
                  </a:solidFill>
                  <a:latin typeface="+mn-lt"/>
                  <a:sym typeface="Calibri"/>
                </a:rPr>
                <a:t>.</a:t>
              </a:r>
              <a:r>
                <a:rPr lang="fr-FR" sz="2000" b="0" dirty="0" smtClean="0">
                  <a:solidFill>
                    <a:schemeClr val="tx2">
                      <a:lumMod val="50000"/>
                    </a:schemeClr>
                  </a:solidFill>
                  <a:latin typeface="+mn-lt"/>
                  <a:sym typeface="Calibri"/>
                </a:rPr>
                <a:t> </a:t>
              </a:r>
              <a:endParaRPr lang="fr-FR" sz="2100" dirty="0" smtClean="0">
                <a:latin typeface="Calibri"/>
                <a:ea typeface="Calibri"/>
                <a:cs typeface="Calibri"/>
                <a:sym typeface="Calibri"/>
              </a:endParaRPr>
            </a:p>
          </p:txBody>
        </p:sp>
        <p:pic>
          <p:nvPicPr>
            <p:cNvPr id="2049" name="Picture 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55" b="1"/>
            <a:stretch/>
          </p:blipFill>
          <p:spPr bwMode="auto">
            <a:xfrm>
              <a:off x="3945628" y="642796"/>
              <a:ext cx="1911964" cy="2547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6" name="Shape 761"/>
          <p:cNvSpPr txBox="1">
            <a:spLocks/>
          </p:cNvSpPr>
          <p:nvPr/>
        </p:nvSpPr>
        <p:spPr>
          <a:xfrm>
            <a:off x="933442" y="3197612"/>
            <a:ext cx="4352925"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solidFill>
                  <a:schemeClr val="tx2">
                    <a:lumMod val="50000"/>
                  </a:schemeClr>
                </a:solidFill>
                <a:latin typeface="+mn-lt"/>
                <a:sym typeface="Calibri"/>
              </a:rPr>
              <a:t>Mettre en évidence </a:t>
            </a:r>
            <a:r>
              <a:rPr lang="fr-FR" sz="2000" dirty="0" smtClean="0">
                <a:solidFill>
                  <a:srgbClr val="3333FF"/>
                </a:solidFill>
                <a:latin typeface="+mn-lt"/>
                <a:sym typeface="Calibri"/>
              </a:rPr>
              <a:t>la phase de contextualisation</a:t>
            </a:r>
            <a:r>
              <a:rPr lang="fr-FR" sz="2000" dirty="0" smtClean="0">
                <a:solidFill>
                  <a:schemeClr val="tx2">
                    <a:lumMod val="50000"/>
                  </a:schemeClr>
                </a:solidFill>
                <a:latin typeface="+mn-lt"/>
                <a:sym typeface="Calibri"/>
              </a:rPr>
              <a:t> dans le cahier.</a:t>
            </a:r>
            <a:r>
              <a:rPr lang="fr-FR" sz="2000" b="0" dirty="0" smtClean="0">
                <a:solidFill>
                  <a:schemeClr val="tx2">
                    <a:lumMod val="50000"/>
                  </a:schemeClr>
                </a:solidFill>
                <a:latin typeface="+mn-lt"/>
                <a:sym typeface="Calibri"/>
              </a:rPr>
              <a:t> </a:t>
            </a:r>
            <a:endParaRPr lang="fr-FR" sz="2100" dirty="0" smtClean="0">
              <a:latin typeface="Calibri"/>
              <a:ea typeface="Calibri"/>
              <a:cs typeface="Calibri"/>
              <a:sym typeface="Calibri"/>
            </a:endParaRPr>
          </a:p>
        </p:txBody>
      </p:sp>
      <p:sp>
        <p:nvSpPr>
          <p:cNvPr id="7" name="Shape 761"/>
          <p:cNvSpPr txBox="1">
            <a:spLocks/>
          </p:cNvSpPr>
          <p:nvPr/>
        </p:nvSpPr>
        <p:spPr>
          <a:xfrm>
            <a:off x="2006456" y="4161445"/>
            <a:ext cx="5918649"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solidFill>
                  <a:schemeClr val="tx2">
                    <a:lumMod val="50000"/>
                  </a:schemeClr>
                </a:solidFill>
                <a:latin typeface="+mn-lt"/>
                <a:sym typeface="Calibri"/>
              </a:rPr>
              <a:t>Assurer </a:t>
            </a:r>
            <a:r>
              <a:rPr lang="fr-FR" sz="2000" dirty="0" smtClean="0">
                <a:solidFill>
                  <a:srgbClr val="3333FF"/>
                </a:solidFill>
                <a:latin typeface="+mn-lt"/>
                <a:sym typeface="Calibri"/>
              </a:rPr>
              <a:t>une cohérence du vocabulaire </a:t>
            </a:r>
            <a:r>
              <a:rPr lang="fr-FR" sz="2000" dirty="0" smtClean="0">
                <a:solidFill>
                  <a:schemeClr val="tx2">
                    <a:lumMod val="50000"/>
                  </a:schemeClr>
                </a:solidFill>
                <a:latin typeface="+mn-lt"/>
                <a:sym typeface="Calibri"/>
              </a:rPr>
              <a:t>utilisé avec les autres professeurs enseignant en S et T.</a:t>
            </a:r>
            <a:r>
              <a:rPr lang="fr-FR" sz="2000" b="0" dirty="0" smtClean="0">
                <a:solidFill>
                  <a:schemeClr val="tx2">
                    <a:lumMod val="50000"/>
                  </a:schemeClr>
                </a:solidFill>
                <a:latin typeface="+mn-lt"/>
                <a:sym typeface="Calibri"/>
              </a:rPr>
              <a:t> </a:t>
            </a:r>
            <a:endParaRPr lang="fr-FR" sz="2100" dirty="0" smtClean="0">
              <a:latin typeface="Calibri"/>
              <a:ea typeface="Calibri"/>
              <a:cs typeface="Calibri"/>
              <a:sym typeface="Calibri"/>
            </a:endParaRPr>
          </a:p>
        </p:txBody>
      </p:sp>
      <p:sp>
        <p:nvSpPr>
          <p:cNvPr id="8" name="Shape 761"/>
          <p:cNvSpPr txBox="1">
            <a:spLocks/>
          </p:cNvSpPr>
          <p:nvPr/>
        </p:nvSpPr>
        <p:spPr>
          <a:xfrm>
            <a:off x="2911123" y="4978685"/>
            <a:ext cx="6451538" cy="720080"/>
          </a:xfrm>
          <a:prstGeom prst="rect">
            <a:avLst/>
          </a:prstGeom>
          <a:noFill/>
          <a:ln>
            <a:noFill/>
          </a:ln>
        </p:spPr>
        <p:txBody>
          <a:bodyPr lIns="107275" tIns="53625" rIns="107275" bIns="53625" anchor="b" anchorCtr="0">
            <a:noAutofit/>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just">
              <a:spcBef>
                <a:spcPts val="0"/>
              </a:spcBef>
              <a:spcAft>
                <a:spcPts val="0"/>
              </a:spcAft>
              <a:buClr>
                <a:srgbClr val="4F76AE"/>
              </a:buClr>
              <a:buSzPct val="80000"/>
              <a:buFont typeface="Noto Sans Symbols"/>
              <a:buChar char="➔"/>
            </a:pPr>
            <a:r>
              <a:rPr lang="fr-FR" sz="2000" dirty="0" smtClean="0">
                <a:solidFill>
                  <a:schemeClr val="tx2">
                    <a:lumMod val="50000"/>
                  </a:schemeClr>
                </a:solidFill>
                <a:latin typeface="+mn-lt"/>
                <a:sym typeface="Calibri"/>
              </a:rPr>
              <a:t>Privilégier l’utilisation d’un </a:t>
            </a:r>
            <a:r>
              <a:rPr lang="fr-FR" sz="2000" dirty="0" smtClean="0">
                <a:solidFill>
                  <a:srgbClr val="3333FF"/>
                </a:solidFill>
                <a:latin typeface="+mn-lt"/>
                <a:sym typeface="Calibri"/>
              </a:rPr>
              <a:t>cahier ou classeur commun.</a:t>
            </a:r>
            <a:r>
              <a:rPr lang="fr-FR" sz="2000" b="0" dirty="0" smtClean="0">
                <a:solidFill>
                  <a:srgbClr val="3333FF"/>
                </a:solidFill>
                <a:latin typeface="+mn-lt"/>
                <a:sym typeface="Calibri"/>
              </a:rPr>
              <a:t> </a:t>
            </a:r>
            <a:endParaRPr lang="fr-FR" sz="2100" dirty="0" smtClean="0">
              <a:solidFill>
                <a:srgbClr val="3333FF"/>
              </a:solidFill>
              <a:latin typeface="Calibri"/>
              <a:ea typeface="Calibri"/>
              <a:cs typeface="Calibri"/>
              <a:sym typeface="Calibri"/>
            </a:endParaRPr>
          </a:p>
        </p:txBody>
      </p:sp>
    </p:spTree>
    <p:extLst>
      <p:ext uri="{BB962C8B-B14F-4D97-AF65-F5344CB8AC3E}">
        <p14:creationId xmlns:p14="http://schemas.microsoft.com/office/powerpoint/2010/main" val="66021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55"/>
          <p:cNvSpPr txBox="1"/>
          <p:nvPr/>
        </p:nvSpPr>
        <p:spPr>
          <a:xfrm>
            <a:off x="-3635" y="2716135"/>
            <a:ext cx="9909635" cy="619550"/>
          </a:xfrm>
          <a:prstGeom prst="rect">
            <a:avLst/>
          </a:prstGeom>
          <a:noFill/>
          <a:ln>
            <a:noFill/>
          </a:ln>
        </p:spPr>
        <p:txBody>
          <a:bodyPr lIns="125875" tIns="62925" rIns="125875" bIns="62925" anchor="t" anchorCtr="0">
            <a:noAutofit/>
          </a:bodyPr>
          <a:lstStyle/>
          <a:p>
            <a:pPr marL="0" marR="0" lvl="0" indent="0" algn="ctr" rtl="0">
              <a:spcBef>
                <a:spcPts val="0"/>
              </a:spcBef>
              <a:spcAft>
                <a:spcPts val="0"/>
              </a:spcAft>
              <a:buSzPct val="25000"/>
              <a:buNone/>
            </a:pPr>
            <a:r>
              <a:rPr lang="fr-FR" sz="3600" b="1" dirty="0" smtClean="0">
                <a:solidFill>
                  <a:srgbClr val="953734"/>
                </a:solidFill>
                <a:latin typeface="Calibri"/>
                <a:ea typeface="Calibri"/>
                <a:cs typeface="Calibri"/>
                <a:sym typeface="Calibri"/>
              </a:rPr>
              <a:t>Merci pour votre attention</a:t>
            </a:r>
            <a:endParaRPr lang="fr-FR" sz="3600" b="1" dirty="0">
              <a:solidFill>
                <a:srgbClr val="953734"/>
              </a:solidFill>
              <a:latin typeface="Calibri"/>
              <a:ea typeface="Calibri"/>
              <a:cs typeface="Calibri"/>
              <a:sym typeface="Calibri"/>
            </a:endParaRPr>
          </a:p>
        </p:txBody>
      </p:sp>
      <p:pic>
        <p:nvPicPr>
          <p:cNvPr id="8" name="Picture 6" descr="Résultat de recherche d'images pour &quot;bonhomme travail formation&quot;"/>
          <p:cNvPicPr>
            <a:picLocks noChangeAspect="1" noChangeArrowheads="1"/>
          </p:cNvPicPr>
          <p:nvPr>
            <p:custDataLst>
              <p:tags r:id="rId1"/>
            </p:custDataLst>
          </p:nvPr>
        </p:nvPicPr>
        <p:blipFill>
          <a:blip r:embed="rId3">
            <a:extLst>
              <a:ext uri="{28A0092B-C50C-407E-A947-70E740481C1C}">
                <a14:useLocalDpi xmlns:a14="http://schemas.microsoft.com/office/drawing/2010/main"/>
              </a:ext>
            </a:extLst>
          </a:blip>
          <a:srcRect/>
          <a:stretch>
            <a:fillRect/>
          </a:stretch>
        </p:blipFill>
        <p:spPr bwMode="auto">
          <a:xfrm>
            <a:off x="3439596" y="3517929"/>
            <a:ext cx="3023171" cy="239934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621972" y="6309321"/>
            <a:ext cx="6662056" cy="323777"/>
          </a:xfrm>
          <a:prstGeom prst="rect">
            <a:avLst/>
          </a:prstGeom>
          <a:noFill/>
        </p:spPr>
        <p:txBody>
          <a:bodyPr wrap="square" lIns="107287" tIns="53643" rIns="107287" bIns="53643" rtlCol="0">
            <a:spAutoFit/>
          </a:bodyPr>
          <a:lstStyle/>
          <a:p>
            <a:pPr algn="ctr"/>
            <a:r>
              <a:rPr lang="fr-FR" sz="1400" dirty="0" smtClean="0">
                <a:solidFill>
                  <a:srgbClr val="002060"/>
                </a:solidFill>
                <a:latin typeface="+mn-lt"/>
              </a:rPr>
              <a:t>Dominique  PETRELLA – Jean-Michel BOICHOT</a:t>
            </a:r>
            <a:endParaRPr lang="fr-FR" sz="1400" dirty="0">
              <a:solidFill>
                <a:srgbClr val="002060"/>
              </a:solidFill>
              <a:latin typeface="+mn-lt"/>
            </a:endParaRPr>
          </a:p>
        </p:txBody>
      </p:sp>
    </p:spTree>
    <p:extLst>
      <p:ext uri="{BB962C8B-B14F-4D97-AF65-F5344CB8AC3E}">
        <p14:creationId xmlns:p14="http://schemas.microsoft.com/office/powerpoint/2010/main" val="229222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562" y="2199"/>
            <a:ext cx="9931563"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La classe de 6e du cycle 3</a:t>
            </a:r>
          </a:p>
        </p:txBody>
      </p:sp>
      <p:sp>
        <p:nvSpPr>
          <p:cNvPr id="4" name="ZoneTexte 3"/>
          <p:cNvSpPr txBox="1"/>
          <p:nvPr/>
        </p:nvSpPr>
        <p:spPr>
          <a:xfrm>
            <a:off x="295872" y="1348972"/>
            <a:ext cx="3965020" cy="477666"/>
          </a:xfrm>
          <a:prstGeom prst="rect">
            <a:avLst/>
          </a:prstGeom>
          <a:noFill/>
        </p:spPr>
        <p:txBody>
          <a:bodyPr wrap="square" lIns="107287" tIns="53643" rIns="107287" bIns="53643" rtlCol="0">
            <a:spAutoFit/>
          </a:bodyPr>
          <a:lstStyle/>
          <a:p>
            <a:r>
              <a:rPr lang="fr-FR" sz="2400" b="1" u="sng" dirty="0">
                <a:latin typeface="+mn-lt"/>
              </a:rPr>
              <a:t>Cycle </a:t>
            </a:r>
            <a:r>
              <a:rPr lang="fr-FR" sz="2400" b="1" u="sng" dirty="0" smtClean="0">
                <a:latin typeface="+mn-lt"/>
              </a:rPr>
              <a:t>3</a:t>
            </a:r>
            <a:r>
              <a:rPr lang="fr-FR" sz="2400" b="1" dirty="0" smtClean="0">
                <a:latin typeface="+mn-lt"/>
              </a:rPr>
              <a:t> </a:t>
            </a:r>
            <a:r>
              <a:rPr lang="fr-FR" sz="2100" dirty="0" smtClean="0">
                <a:latin typeface="+mn-lt"/>
              </a:rPr>
              <a:t>: CM1 - CM2 - 6</a:t>
            </a:r>
            <a:r>
              <a:rPr lang="fr-FR" sz="2100" baseline="30000" dirty="0" smtClean="0">
                <a:latin typeface="+mn-lt"/>
              </a:rPr>
              <a:t>ème</a:t>
            </a:r>
            <a:endParaRPr lang="fr-FR" sz="2100" baseline="30000" dirty="0">
              <a:latin typeface="+mn-lt"/>
            </a:endParaRPr>
          </a:p>
        </p:txBody>
      </p:sp>
      <p:sp>
        <p:nvSpPr>
          <p:cNvPr id="5" name="ZoneTexte 4"/>
          <p:cNvSpPr txBox="1"/>
          <p:nvPr/>
        </p:nvSpPr>
        <p:spPr>
          <a:xfrm>
            <a:off x="5003139" y="1322026"/>
            <a:ext cx="3712237" cy="800831"/>
          </a:xfrm>
          <a:prstGeom prst="rect">
            <a:avLst/>
          </a:prstGeom>
          <a:no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7287" tIns="53643" rIns="107287" bIns="53643" rtlCol="0">
            <a:spAutoFit/>
          </a:bodyPr>
          <a:lstStyle/>
          <a:p>
            <a:r>
              <a:rPr lang="fr-FR" sz="2400" b="1" u="sng" dirty="0">
                <a:latin typeface="+mn-lt"/>
              </a:rPr>
              <a:t>Cycle </a:t>
            </a:r>
            <a:r>
              <a:rPr lang="fr-FR" sz="2400" b="1" u="sng" dirty="0" smtClean="0">
                <a:latin typeface="+mn-lt"/>
              </a:rPr>
              <a:t>4</a:t>
            </a:r>
            <a:r>
              <a:rPr lang="fr-FR" sz="2400" b="1" dirty="0" smtClean="0">
                <a:latin typeface="+mn-lt"/>
              </a:rPr>
              <a:t> </a:t>
            </a:r>
            <a:r>
              <a:rPr lang="fr-FR" sz="2100" dirty="0" smtClean="0">
                <a:latin typeface="+mn-lt"/>
              </a:rPr>
              <a:t>: 5</a:t>
            </a:r>
            <a:r>
              <a:rPr lang="fr-FR" sz="2100" baseline="30000" dirty="0" smtClean="0"/>
              <a:t>ème</a:t>
            </a:r>
            <a:r>
              <a:rPr lang="fr-FR" sz="2100" dirty="0" smtClean="0">
                <a:latin typeface="+mn-lt"/>
              </a:rPr>
              <a:t>- 4</a:t>
            </a:r>
            <a:r>
              <a:rPr lang="fr-FR" sz="2100" baseline="30000" dirty="0" smtClean="0"/>
              <a:t>ème</a:t>
            </a:r>
            <a:r>
              <a:rPr lang="fr-FR" sz="2100" dirty="0" smtClean="0">
                <a:latin typeface="+mn-lt"/>
              </a:rPr>
              <a:t>- 3</a:t>
            </a:r>
            <a:r>
              <a:rPr lang="fr-FR" sz="2100" baseline="30000" dirty="0"/>
              <a:t>ème</a:t>
            </a:r>
          </a:p>
          <a:p>
            <a:endParaRPr lang="fr-FR" sz="2100" dirty="0">
              <a:latin typeface="+mn-lt"/>
            </a:endParaRPr>
          </a:p>
        </p:txBody>
      </p:sp>
      <p:sp>
        <p:nvSpPr>
          <p:cNvPr id="6" name="Rectangle 2"/>
          <p:cNvSpPr/>
          <p:nvPr/>
        </p:nvSpPr>
        <p:spPr bwMode="auto">
          <a:xfrm>
            <a:off x="295873" y="3010824"/>
            <a:ext cx="1542974" cy="1342364"/>
          </a:xfrm>
          <a:custGeom>
            <a:avLst/>
            <a:gdLst>
              <a:gd name="connsiteX0" fmla="*/ 0 w 1424284"/>
              <a:gd name="connsiteY0" fmla="*/ 0 h 792088"/>
              <a:gd name="connsiteX1" fmla="*/ 1424284 w 1424284"/>
              <a:gd name="connsiteY1" fmla="*/ 0 h 792088"/>
              <a:gd name="connsiteX2" fmla="*/ 1424284 w 1424284"/>
              <a:gd name="connsiteY2" fmla="*/ 792088 h 792088"/>
              <a:gd name="connsiteX3" fmla="*/ 0 w 1424284"/>
              <a:gd name="connsiteY3" fmla="*/ 792088 h 792088"/>
              <a:gd name="connsiteX4" fmla="*/ 0 w 1424284"/>
              <a:gd name="connsiteY4" fmla="*/ 0 h 792088"/>
              <a:gd name="connsiteX0" fmla="*/ 0 w 1424284"/>
              <a:gd name="connsiteY0" fmla="*/ 103367 h 895455"/>
              <a:gd name="connsiteX1" fmla="*/ 1424284 w 1424284"/>
              <a:gd name="connsiteY1" fmla="*/ 0 h 895455"/>
              <a:gd name="connsiteX2" fmla="*/ 1424284 w 1424284"/>
              <a:gd name="connsiteY2" fmla="*/ 895455 h 895455"/>
              <a:gd name="connsiteX3" fmla="*/ 0 w 1424284"/>
              <a:gd name="connsiteY3" fmla="*/ 895455 h 895455"/>
              <a:gd name="connsiteX4" fmla="*/ 0 w 1424284"/>
              <a:gd name="connsiteY4" fmla="*/ 103367 h 895455"/>
              <a:gd name="connsiteX0" fmla="*/ 0 w 1424284"/>
              <a:gd name="connsiteY0" fmla="*/ 103367 h 1006773"/>
              <a:gd name="connsiteX1" fmla="*/ 1424284 w 1424284"/>
              <a:gd name="connsiteY1" fmla="*/ 0 h 1006773"/>
              <a:gd name="connsiteX2" fmla="*/ 1424284 w 1424284"/>
              <a:gd name="connsiteY2" fmla="*/ 1006773 h 1006773"/>
              <a:gd name="connsiteX3" fmla="*/ 0 w 1424284"/>
              <a:gd name="connsiteY3" fmla="*/ 895455 h 1006773"/>
              <a:gd name="connsiteX4" fmla="*/ 0 w 1424284"/>
              <a:gd name="connsiteY4" fmla="*/ 103367 h 1006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4" h="1006773">
                <a:moveTo>
                  <a:pt x="0" y="103367"/>
                </a:moveTo>
                <a:lnTo>
                  <a:pt x="1424284" y="0"/>
                </a:lnTo>
                <a:lnTo>
                  <a:pt x="1424284" y="1006773"/>
                </a:lnTo>
                <a:lnTo>
                  <a:pt x="0" y="895455"/>
                </a:lnTo>
                <a:lnTo>
                  <a:pt x="0" y="103367"/>
                </a:lnTo>
                <a:close/>
              </a:path>
            </a:pathLst>
          </a:custGeom>
          <a:solidFill>
            <a:schemeClr val="tx2">
              <a:lumMod val="20000"/>
              <a:lumOff val="8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endParaRPr lang="fr-FR" sz="2100" b="1" i="1" dirty="0">
              <a:latin typeface="+mn-lt"/>
            </a:endParaRPr>
          </a:p>
        </p:txBody>
      </p:sp>
      <p:sp>
        <p:nvSpPr>
          <p:cNvPr id="7" name="Rectangle 3"/>
          <p:cNvSpPr/>
          <p:nvPr/>
        </p:nvSpPr>
        <p:spPr bwMode="auto">
          <a:xfrm>
            <a:off x="1832656" y="2857098"/>
            <a:ext cx="1560173" cy="1649816"/>
          </a:xfrm>
          <a:custGeom>
            <a:avLst/>
            <a:gdLst>
              <a:gd name="connsiteX0" fmla="*/ 0 w 1440160"/>
              <a:gd name="connsiteY0" fmla="*/ 0 h 792088"/>
              <a:gd name="connsiteX1" fmla="*/ 1440160 w 1440160"/>
              <a:gd name="connsiteY1" fmla="*/ 0 h 792088"/>
              <a:gd name="connsiteX2" fmla="*/ 1440160 w 1440160"/>
              <a:gd name="connsiteY2" fmla="*/ 792088 h 792088"/>
              <a:gd name="connsiteX3" fmla="*/ 0 w 1440160"/>
              <a:gd name="connsiteY3" fmla="*/ 792088 h 792088"/>
              <a:gd name="connsiteX4" fmla="*/ 0 w 1440160"/>
              <a:gd name="connsiteY4" fmla="*/ 0 h 792088"/>
              <a:gd name="connsiteX0" fmla="*/ 0 w 1440160"/>
              <a:gd name="connsiteY0" fmla="*/ 0 h 1006773"/>
              <a:gd name="connsiteX1" fmla="*/ 1440160 w 1440160"/>
              <a:gd name="connsiteY1" fmla="*/ 0 h 1006773"/>
              <a:gd name="connsiteX2" fmla="*/ 1440160 w 1440160"/>
              <a:gd name="connsiteY2" fmla="*/ 792088 h 1006773"/>
              <a:gd name="connsiteX3" fmla="*/ 0 w 1440160"/>
              <a:gd name="connsiteY3" fmla="*/ 1006773 h 1006773"/>
              <a:gd name="connsiteX4" fmla="*/ 0 w 1440160"/>
              <a:gd name="connsiteY4" fmla="*/ 0 h 1006773"/>
              <a:gd name="connsiteX0" fmla="*/ 0 w 1440160"/>
              <a:gd name="connsiteY0" fmla="*/ 119270 h 1126043"/>
              <a:gd name="connsiteX1" fmla="*/ 1440160 w 1440160"/>
              <a:gd name="connsiteY1" fmla="*/ 0 h 1126043"/>
              <a:gd name="connsiteX2" fmla="*/ 1440160 w 1440160"/>
              <a:gd name="connsiteY2" fmla="*/ 911358 h 1126043"/>
              <a:gd name="connsiteX3" fmla="*/ 0 w 1440160"/>
              <a:gd name="connsiteY3" fmla="*/ 1126043 h 1126043"/>
              <a:gd name="connsiteX4" fmla="*/ 0 w 1440160"/>
              <a:gd name="connsiteY4" fmla="*/ 119270 h 1126043"/>
              <a:gd name="connsiteX0" fmla="*/ 0 w 1440160"/>
              <a:gd name="connsiteY0" fmla="*/ 119270 h 1237362"/>
              <a:gd name="connsiteX1" fmla="*/ 1440160 w 1440160"/>
              <a:gd name="connsiteY1" fmla="*/ 0 h 1237362"/>
              <a:gd name="connsiteX2" fmla="*/ 1432209 w 1440160"/>
              <a:gd name="connsiteY2" fmla="*/ 1237362 h 1237362"/>
              <a:gd name="connsiteX3" fmla="*/ 0 w 1440160"/>
              <a:gd name="connsiteY3" fmla="*/ 1126043 h 1237362"/>
              <a:gd name="connsiteX4" fmla="*/ 0 w 1440160"/>
              <a:gd name="connsiteY4" fmla="*/ 119270 h 123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237362">
                <a:moveTo>
                  <a:pt x="0" y="119270"/>
                </a:moveTo>
                <a:lnTo>
                  <a:pt x="1440160" y="0"/>
                </a:lnTo>
                <a:cubicBezTo>
                  <a:pt x="1437510" y="412454"/>
                  <a:pt x="1434859" y="824908"/>
                  <a:pt x="1432209" y="1237362"/>
                </a:cubicBezTo>
                <a:lnTo>
                  <a:pt x="0" y="1126043"/>
                </a:lnTo>
                <a:lnTo>
                  <a:pt x="0" y="119270"/>
                </a:lnTo>
                <a:close/>
              </a:path>
            </a:pathLst>
          </a:custGeom>
          <a:solidFill>
            <a:schemeClr val="tx2">
              <a:lumMod val="20000"/>
              <a:lumOff val="8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endParaRPr lang="fr-FR" sz="2100" b="1" i="1" dirty="0">
              <a:latin typeface="+mn-lt"/>
            </a:endParaRPr>
          </a:p>
        </p:txBody>
      </p:sp>
      <p:sp>
        <p:nvSpPr>
          <p:cNvPr id="8" name="Rectangle 4"/>
          <p:cNvSpPr/>
          <p:nvPr/>
        </p:nvSpPr>
        <p:spPr bwMode="auto">
          <a:xfrm>
            <a:off x="3394472" y="2706861"/>
            <a:ext cx="1577402" cy="1967128"/>
          </a:xfrm>
          <a:custGeom>
            <a:avLst/>
            <a:gdLst>
              <a:gd name="connsiteX0" fmla="*/ 0 w 1440160"/>
              <a:gd name="connsiteY0" fmla="*/ 0 h 792088"/>
              <a:gd name="connsiteX1" fmla="*/ 1440160 w 1440160"/>
              <a:gd name="connsiteY1" fmla="*/ 0 h 792088"/>
              <a:gd name="connsiteX2" fmla="*/ 1440160 w 1440160"/>
              <a:gd name="connsiteY2" fmla="*/ 792088 h 792088"/>
              <a:gd name="connsiteX3" fmla="*/ 0 w 1440160"/>
              <a:gd name="connsiteY3" fmla="*/ 792088 h 792088"/>
              <a:gd name="connsiteX4" fmla="*/ 0 w 1440160"/>
              <a:gd name="connsiteY4" fmla="*/ 0 h 792088"/>
              <a:gd name="connsiteX0" fmla="*/ 0 w 1440160"/>
              <a:gd name="connsiteY0" fmla="*/ 328474 h 1120562"/>
              <a:gd name="connsiteX1" fmla="*/ 1440160 w 1440160"/>
              <a:gd name="connsiteY1" fmla="*/ 0 h 1120562"/>
              <a:gd name="connsiteX2" fmla="*/ 1440160 w 1440160"/>
              <a:gd name="connsiteY2" fmla="*/ 1120562 h 1120562"/>
              <a:gd name="connsiteX3" fmla="*/ 0 w 1440160"/>
              <a:gd name="connsiteY3" fmla="*/ 1120562 h 1120562"/>
              <a:gd name="connsiteX4" fmla="*/ 0 w 1440160"/>
              <a:gd name="connsiteY4" fmla="*/ 328474 h 1120562"/>
              <a:gd name="connsiteX0" fmla="*/ 0 w 1449037"/>
              <a:gd name="connsiteY0" fmla="*/ 328474 h 1475669"/>
              <a:gd name="connsiteX1" fmla="*/ 1440160 w 1449037"/>
              <a:gd name="connsiteY1" fmla="*/ 0 h 1475669"/>
              <a:gd name="connsiteX2" fmla="*/ 1449037 w 1449037"/>
              <a:gd name="connsiteY2" fmla="*/ 1475669 h 1475669"/>
              <a:gd name="connsiteX3" fmla="*/ 0 w 1449037"/>
              <a:gd name="connsiteY3" fmla="*/ 1120562 h 1475669"/>
              <a:gd name="connsiteX4" fmla="*/ 0 w 1449037"/>
              <a:gd name="connsiteY4" fmla="*/ 328474 h 1475669"/>
              <a:gd name="connsiteX0" fmla="*/ 0 w 1449037"/>
              <a:gd name="connsiteY0" fmla="*/ 351431 h 1475669"/>
              <a:gd name="connsiteX1" fmla="*/ 1440160 w 1449037"/>
              <a:gd name="connsiteY1" fmla="*/ 0 h 1475669"/>
              <a:gd name="connsiteX2" fmla="*/ 1449037 w 1449037"/>
              <a:gd name="connsiteY2" fmla="*/ 1475669 h 1475669"/>
              <a:gd name="connsiteX3" fmla="*/ 0 w 1449037"/>
              <a:gd name="connsiteY3" fmla="*/ 1120562 h 1475669"/>
              <a:gd name="connsiteX4" fmla="*/ 0 w 1449037"/>
              <a:gd name="connsiteY4" fmla="*/ 351431 h 1475669"/>
              <a:gd name="connsiteX0" fmla="*/ 0 w 1465038"/>
              <a:gd name="connsiteY0" fmla="*/ 149015 h 1475669"/>
              <a:gd name="connsiteX1" fmla="*/ 1456161 w 1465038"/>
              <a:gd name="connsiteY1" fmla="*/ 0 h 1475669"/>
              <a:gd name="connsiteX2" fmla="*/ 1465038 w 1465038"/>
              <a:gd name="connsiteY2" fmla="*/ 1475669 h 1475669"/>
              <a:gd name="connsiteX3" fmla="*/ 16001 w 1465038"/>
              <a:gd name="connsiteY3" fmla="*/ 1120562 h 1475669"/>
              <a:gd name="connsiteX4" fmla="*/ 0 w 1465038"/>
              <a:gd name="connsiteY4" fmla="*/ 149015 h 1475669"/>
              <a:gd name="connsiteX0" fmla="*/ 0 w 1465038"/>
              <a:gd name="connsiteY0" fmla="*/ 149015 h 1475669"/>
              <a:gd name="connsiteX1" fmla="*/ 1456161 w 1465038"/>
              <a:gd name="connsiteY1" fmla="*/ 0 h 1475669"/>
              <a:gd name="connsiteX2" fmla="*/ 1465038 w 1465038"/>
              <a:gd name="connsiteY2" fmla="*/ 1475669 h 1475669"/>
              <a:gd name="connsiteX3" fmla="*/ 8001 w 1465038"/>
              <a:gd name="connsiteY3" fmla="*/ 1361903 h 1475669"/>
              <a:gd name="connsiteX4" fmla="*/ 0 w 1465038"/>
              <a:gd name="connsiteY4" fmla="*/ 149015 h 1475669"/>
              <a:gd name="connsiteX0" fmla="*/ 0 w 1465038"/>
              <a:gd name="connsiteY0" fmla="*/ 117874 h 1444528"/>
              <a:gd name="connsiteX1" fmla="*/ 1448160 w 1465038"/>
              <a:gd name="connsiteY1" fmla="*/ 0 h 1444528"/>
              <a:gd name="connsiteX2" fmla="*/ 1465038 w 1465038"/>
              <a:gd name="connsiteY2" fmla="*/ 1444528 h 1444528"/>
              <a:gd name="connsiteX3" fmla="*/ 8001 w 1465038"/>
              <a:gd name="connsiteY3" fmla="*/ 1330762 h 1444528"/>
              <a:gd name="connsiteX4" fmla="*/ 0 w 1465038"/>
              <a:gd name="connsiteY4" fmla="*/ 117874 h 144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038" h="1444528">
                <a:moveTo>
                  <a:pt x="0" y="117874"/>
                </a:moveTo>
                <a:lnTo>
                  <a:pt x="1448160" y="0"/>
                </a:lnTo>
                <a:lnTo>
                  <a:pt x="1465038" y="1444528"/>
                </a:lnTo>
                <a:lnTo>
                  <a:pt x="8001" y="1330762"/>
                </a:lnTo>
                <a:lnTo>
                  <a:pt x="0" y="117874"/>
                </a:lnTo>
                <a:close/>
              </a:path>
            </a:pathLst>
          </a:custGeom>
          <a:solidFill>
            <a:schemeClr val="accent4">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endParaRPr lang="fr-FR" sz="2300" b="1" i="1" dirty="0">
              <a:latin typeface="+mn-lt"/>
            </a:endParaRPr>
          </a:p>
        </p:txBody>
      </p:sp>
      <p:sp>
        <p:nvSpPr>
          <p:cNvPr id="9" name="Rectangle 5"/>
          <p:cNvSpPr/>
          <p:nvPr/>
        </p:nvSpPr>
        <p:spPr bwMode="auto">
          <a:xfrm>
            <a:off x="4943698" y="2547836"/>
            <a:ext cx="1577402" cy="2270441"/>
          </a:xfrm>
          <a:custGeom>
            <a:avLst/>
            <a:gdLst>
              <a:gd name="connsiteX0" fmla="*/ 0 w 1440160"/>
              <a:gd name="connsiteY0" fmla="*/ 0 h 1512000"/>
              <a:gd name="connsiteX1" fmla="*/ 1440160 w 1440160"/>
              <a:gd name="connsiteY1" fmla="*/ 0 h 1512000"/>
              <a:gd name="connsiteX2" fmla="*/ 1440160 w 1440160"/>
              <a:gd name="connsiteY2" fmla="*/ 1512000 h 1512000"/>
              <a:gd name="connsiteX3" fmla="*/ 0 w 1440160"/>
              <a:gd name="connsiteY3" fmla="*/ 1512000 h 1512000"/>
              <a:gd name="connsiteX4" fmla="*/ 0 w 1440160"/>
              <a:gd name="connsiteY4" fmla="*/ 0 h 1512000"/>
              <a:gd name="connsiteX0" fmla="*/ 0 w 1440160"/>
              <a:gd name="connsiteY0" fmla="*/ 0 h 1512000"/>
              <a:gd name="connsiteX1" fmla="*/ 1440160 w 1440160"/>
              <a:gd name="connsiteY1" fmla="*/ 0 h 1512000"/>
              <a:gd name="connsiteX2" fmla="*/ 1440160 w 1440160"/>
              <a:gd name="connsiteY2" fmla="*/ 1512000 h 1512000"/>
              <a:gd name="connsiteX3" fmla="*/ 0 w 1440160"/>
              <a:gd name="connsiteY3" fmla="*/ 1464292 h 1512000"/>
              <a:gd name="connsiteX4" fmla="*/ 0 w 1440160"/>
              <a:gd name="connsiteY4" fmla="*/ 0 h 1512000"/>
              <a:gd name="connsiteX0" fmla="*/ 0 w 1440160"/>
              <a:gd name="connsiteY0" fmla="*/ 119270 h 1631270"/>
              <a:gd name="connsiteX1" fmla="*/ 1440160 w 1440160"/>
              <a:gd name="connsiteY1" fmla="*/ 0 h 1631270"/>
              <a:gd name="connsiteX2" fmla="*/ 1440160 w 1440160"/>
              <a:gd name="connsiteY2" fmla="*/ 1631270 h 1631270"/>
              <a:gd name="connsiteX3" fmla="*/ 0 w 1440160"/>
              <a:gd name="connsiteY3" fmla="*/ 1583562 h 1631270"/>
              <a:gd name="connsiteX4" fmla="*/ 0 w 1440160"/>
              <a:gd name="connsiteY4" fmla="*/ 119270 h 1631270"/>
              <a:gd name="connsiteX0" fmla="*/ 0 w 1456063"/>
              <a:gd name="connsiteY0" fmla="*/ 119270 h 1702831"/>
              <a:gd name="connsiteX1" fmla="*/ 1440160 w 1456063"/>
              <a:gd name="connsiteY1" fmla="*/ 0 h 1702831"/>
              <a:gd name="connsiteX2" fmla="*/ 1456063 w 1456063"/>
              <a:gd name="connsiteY2" fmla="*/ 1702831 h 1702831"/>
              <a:gd name="connsiteX3" fmla="*/ 0 w 1456063"/>
              <a:gd name="connsiteY3" fmla="*/ 1583562 h 1702831"/>
              <a:gd name="connsiteX4" fmla="*/ 0 w 1456063"/>
              <a:gd name="connsiteY4" fmla="*/ 119270 h 1702831"/>
              <a:gd name="connsiteX0" fmla="*/ 0 w 1456063"/>
              <a:gd name="connsiteY0" fmla="*/ 119270 h 1702831"/>
              <a:gd name="connsiteX1" fmla="*/ 1456062 w 1456063"/>
              <a:gd name="connsiteY1" fmla="*/ 0 h 1702831"/>
              <a:gd name="connsiteX2" fmla="*/ 1456063 w 1456063"/>
              <a:gd name="connsiteY2" fmla="*/ 1702831 h 1702831"/>
              <a:gd name="connsiteX3" fmla="*/ 0 w 1456063"/>
              <a:gd name="connsiteY3" fmla="*/ 1583562 h 1702831"/>
              <a:gd name="connsiteX4" fmla="*/ 0 w 1456063"/>
              <a:gd name="connsiteY4" fmla="*/ 119270 h 170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063" h="1702831">
                <a:moveTo>
                  <a:pt x="0" y="119270"/>
                </a:moveTo>
                <a:lnTo>
                  <a:pt x="1456062" y="0"/>
                </a:lnTo>
                <a:cubicBezTo>
                  <a:pt x="1456062" y="567610"/>
                  <a:pt x="1456063" y="1135221"/>
                  <a:pt x="1456063" y="1702831"/>
                </a:cubicBezTo>
                <a:lnTo>
                  <a:pt x="0" y="1583562"/>
                </a:lnTo>
                <a:lnTo>
                  <a:pt x="0" y="119270"/>
                </a:lnTo>
                <a:close/>
              </a:path>
            </a:pathLst>
          </a:custGeom>
          <a:solidFill>
            <a:schemeClr val="accent6">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300" b="1" i="1" dirty="0">
                <a:latin typeface="+mn-lt"/>
              </a:rPr>
              <a:t>5e</a:t>
            </a:r>
          </a:p>
        </p:txBody>
      </p:sp>
      <p:sp>
        <p:nvSpPr>
          <p:cNvPr id="10" name="Rectangle 6"/>
          <p:cNvSpPr/>
          <p:nvPr/>
        </p:nvSpPr>
        <p:spPr bwMode="auto">
          <a:xfrm>
            <a:off x="6521098" y="2394606"/>
            <a:ext cx="1560173" cy="2588495"/>
          </a:xfrm>
          <a:custGeom>
            <a:avLst/>
            <a:gdLst>
              <a:gd name="connsiteX0" fmla="*/ 0 w 1440160"/>
              <a:gd name="connsiteY0" fmla="*/ 0 h 1512000"/>
              <a:gd name="connsiteX1" fmla="*/ 1440160 w 1440160"/>
              <a:gd name="connsiteY1" fmla="*/ 0 h 1512000"/>
              <a:gd name="connsiteX2" fmla="*/ 1440160 w 1440160"/>
              <a:gd name="connsiteY2" fmla="*/ 1512000 h 1512000"/>
              <a:gd name="connsiteX3" fmla="*/ 0 w 1440160"/>
              <a:gd name="connsiteY3" fmla="*/ 1512000 h 1512000"/>
              <a:gd name="connsiteX4" fmla="*/ 0 w 1440160"/>
              <a:gd name="connsiteY4" fmla="*/ 0 h 1512000"/>
              <a:gd name="connsiteX0" fmla="*/ 0 w 1440160"/>
              <a:gd name="connsiteY0" fmla="*/ 111319 h 1623319"/>
              <a:gd name="connsiteX1" fmla="*/ 1440160 w 1440160"/>
              <a:gd name="connsiteY1" fmla="*/ 0 h 1623319"/>
              <a:gd name="connsiteX2" fmla="*/ 1440160 w 1440160"/>
              <a:gd name="connsiteY2" fmla="*/ 1623319 h 1623319"/>
              <a:gd name="connsiteX3" fmla="*/ 0 w 1440160"/>
              <a:gd name="connsiteY3" fmla="*/ 1623319 h 1623319"/>
              <a:gd name="connsiteX4" fmla="*/ 0 w 1440160"/>
              <a:gd name="connsiteY4" fmla="*/ 111319 h 1623319"/>
              <a:gd name="connsiteX0" fmla="*/ 0 w 1440160"/>
              <a:gd name="connsiteY0" fmla="*/ 111319 h 1806199"/>
              <a:gd name="connsiteX1" fmla="*/ 1440160 w 1440160"/>
              <a:gd name="connsiteY1" fmla="*/ 0 h 1806199"/>
              <a:gd name="connsiteX2" fmla="*/ 1440160 w 1440160"/>
              <a:gd name="connsiteY2" fmla="*/ 1623319 h 1806199"/>
              <a:gd name="connsiteX3" fmla="*/ 0 w 1440160"/>
              <a:gd name="connsiteY3" fmla="*/ 1806199 h 1806199"/>
              <a:gd name="connsiteX4" fmla="*/ 0 w 1440160"/>
              <a:gd name="connsiteY4" fmla="*/ 111319 h 1806199"/>
              <a:gd name="connsiteX0" fmla="*/ 0 w 1440160"/>
              <a:gd name="connsiteY0" fmla="*/ 111319 h 1941371"/>
              <a:gd name="connsiteX1" fmla="*/ 1440160 w 1440160"/>
              <a:gd name="connsiteY1" fmla="*/ 0 h 1941371"/>
              <a:gd name="connsiteX2" fmla="*/ 1432208 w 1440160"/>
              <a:gd name="connsiteY2" fmla="*/ 1941371 h 1941371"/>
              <a:gd name="connsiteX3" fmla="*/ 0 w 1440160"/>
              <a:gd name="connsiteY3" fmla="*/ 1806199 h 1941371"/>
              <a:gd name="connsiteX4" fmla="*/ 0 w 1440160"/>
              <a:gd name="connsiteY4" fmla="*/ 111319 h 1941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941371">
                <a:moveTo>
                  <a:pt x="0" y="111319"/>
                </a:moveTo>
                <a:lnTo>
                  <a:pt x="1440160" y="0"/>
                </a:lnTo>
                <a:cubicBezTo>
                  <a:pt x="1437509" y="647124"/>
                  <a:pt x="1434859" y="1294247"/>
                  <a:pt x="1432208" y="1941371"/>
                </a:cubicBezTo>
                <a:lnTo>
                  <a:pt x="0" y="1806199"/>
                </a:lnTo>
                <a:lnTo>
                  <a:pt x="0" y="111319"/>
                </a:lnTo>
                <a:close/>
              </a:path>
            </a:pathLst>
          </a:custGeom>
          <a:solidFill>
            <a:schemeClr val="accent6">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300" b="1" i="1" dirty="0">
                <a:latin typeface="+mn-lt"/>
              </a:rPr>
              <a:t>4e</a:t>
            </a:r>
          </a:p>
        </p:txBody>
      </p:sp>
      <p:sp>
        <p:nvSpPr>
          <p:cNvPr id="11" name="Rectangle 7"/>
          <p:cNvSpPr/>
          <p:nvPr/>
        </p:nvSpPr>
        <p:spPr bwMode="auto">
          <a:xfrm>
            <a:off x="8081274" y="2224977"/>
            <a:ext cx="1634528" cy="2895944"/>
          </a:xfrm>
          <a:custGeom>
            <a:avLst/>
            <a:gdLst>
              <a:gd name="connsiteX0" fmla="*/ 0 w 1500079"/>
              <a:gd name="connsiteY0" fmla="*/ 0 h 1512000"/>
              <a:gd name="connsiteX1" fmla="*/ 1500079 w 1500079"/>
              <a:gd name="connsiteY1" fmla="*/ 0 h 1512000"/>
              <a:gd name="connsiteX2" fmla="*/ 1500079 w 1500079"/>
              <a:gd name="connsiteY2" fmla="*/ 1512000 h 1512000"/>
              <a:gd name="connsiteX3" fmla="*/ 0 w 1500079"/>
              <a:gd name="connsiteY3" fmla="*/ 1512000 h 1512000"/>
              <a:gd name="connsiteX4" fmla="*/ 0 w 1500079"/>
              <a:gd name="connsiteY4" fmla="*/ 0 h 1512000"/>
              <a:gd name="connsiteX0" fmla="*/ 0 w 1508030"/>
              <a:gd name="connsiteY0" fmla="*/ 127221 h 1639221"/>
              <a:gd name="connsiteX1" fmla="*/ 1508030 w 1508030"/>
              <a:gd name="connsiteY1" fmla="*/ 0 h 1639221"/>
              <a:gd name="connsiteX2" fmla="*/ 1500079 w 1508030"/>
              <a:gd name="connsiteY2" fmla="*/ 1639221 h 1639221"/>
              <a:gd name="connsiteX3" fmla="*/ 0 w 1508030"/>
              <a:gd name="connsiteY3" fmla="*/ 1639221 h 1639221"/>
              <a:gd name="connsiteX4" fmla="*/ 0 w 1508030"/>
              <a:gd name="connsiteY4" fmla="*/ 127221 h 1639221"/>
              <a:gd name="connsiteX0" fmla="*/ 0 w 1508795"/>
              <a:gd name="connsiteY0" fmla="*/ 127221 h 2171958"/>
              <a:gd name="connsiteX1" fmla="*/ 1508030 w 1508795"/>
              <a:gd name="connsiteY1" fmla="*/ 0 h 2171958"/>
              <a:gd name="connsiteX2" fmla="*/ 1508031 w 1508795"/>
              <a:gd name="connsiteY2" fmla="*/ 2171958 h 2171958"/>
              <a:gd name="connsiteX3" fmla="*/ 0 w 1508795"/>
              <a:gd name="connsiteY3" fmla="*/ 1639221 h 2171958"/>
              <a:gd name="connsiteX4" fmla="*/ 0 w 1508795"/>
              <a:gd name="connsiteY4" fmla="*/ 127221 h 2171958"/>
              <a:gd name="connsiteX0" fmla="*/ 0 w 1508795"/>
              <a:gd name="connsiteY0" fmla="*/ 127221 h 2171958"/>
              <a:gd name="connsiteX1" fmla="*/ 1508030 w 1508795"/>
              <a:gd name="connsiteY1" fmla="*/ 0 h 2171958"/>
              <a:gd name="connsiteX2" fmla="*/ 1508031 w 1508795"/>
              <a:gd name="connsiteY2" fmla="*/ 2171958 h 2171958"/>
              <a:gd name="connsiteX3" fmla="*/ 0 w 1508795"/>
              <a:gd name="connsiteY3" fmla="*/ 2060640 h 2171958"/>
              <a:gd name="connsiteX4" fmla="*/ 0 w 1508795"/>
              <a:gd name="connsiteY4" fmla="*/ 127221 h 217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795" h="2171958">
                <a:moveTo>
                  <a:pt x="0" y="127221"/>
                </a:moveTo>
                <a:lnTo>
                  <a:pt x="1508030" y="0"/>
                </a:lnTo>
                <a:cubicBezTo>
                  <a:pt x="1505380" y="546407"/>
                  <a:pt x="1510681" y="1625551"/>
                  <a:pt x="1508031" y="2171958"/>
                </a:cubicBezTo>
                <a:lnTo>
                  <a:pt x="0" y="2060640"/>
                </a:lnTo>
                <a:lnTo>
                  <a:pt x="0" y="127221"/>
                </a:lnTo>
                <a:close/>
              </a:path>
            </a:pathLst>
          </a:custGeom>
          <a:solidFill>
            <a:schemeClr val="accent6">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300" b="1" i="1" dirty="0">
                <a:latin typeface="+mn-lt"/>
              </a:rPr>
              <a:t>3e</a:t>
            </a:r>
          </a:p>
        </p:txBody>
      </p:sp>
      <p:grpSp>
        <p:nvGrpSpPr>
          <p:cNvPr id="28" name="Groupe 27"/>
          <p:cNvGrpSpPr/>
          <p:nvPr/>
        </p:nvGrpSpPr>
        <p:grpSpPr>
          <a:xfrm>
            <a:off x="4935081" y="1761981"/>
            <a:ext cx="4819274" cy="3825958"/>
            <a:chOff x="4555459" y="1761981"/>
            <a:chExt cx="4448561" cy="3825958"/>
          </a:xfrm>
        </p:grpSpPr>
        <p:sp>
          <p:nvSpPr>
            <p:cNvPr id="12" name="Rectangle 14"/>
            <p:cNvSpPr/>
            <p:nvPr/>
          </p:nvSpPr>
          <p:spPr bwMode="auto">
            <a:xfrm>
              <a:off x="4572001" y="4050864"/>
              <a:ext cx="4428874" cy="1537075"/>
            </a:xfrm>
            <a:custGeom>
              <a:avLst/>
              <a:gdLst>
                <a:gd name="connsiteX0" fmla="*/ 0 w 4405020"/>
                <a:gd name="connsiteY0" fmla="*/ 0 h 468000"/>
                <a:gd name="connsiteX1" fmla="*/ 4405020 w 4405020"/>
                <a:gd name="connsiteY1" fmla="*/ 0 h 468000"/>
                <a:gd name="connsiteX2" fmla="*/ 4405020 w 4405020"/>
                <a:gd name="connsiteY2" fmla="*/ 468000 h 468000"/>
                <a:gd name="connsiteX3" fmla="*/ 0 w 4405020"/>
                <a:gd name="connsiteY3" fmla="*/ 468000 h 468000"/>
                <a:gd name="connsiteX4" fmla="*/ 0 w 4405020"/>
                <a:gd name="connsiteY4" fmla="*/ 0 h 468000"/>
                <a:gd name="connsiteX0" fmla="*/ 0 w 4420923"/>
                <a:gd name="connsiteY0" fmla="*/ 0 h 809906"/>
                <a:gd name="connsiteX1" fmla="*/ 4405020 w 4420923"/>
                <a:gd name="connsiteY1" fmla="*/ 0 h 809906"/>
                <a:gd name="connsiteX2" fmla="*/ 4420923 w 4420923"/>
                <a:gd name="connsiteY2" fmla="*/ 809906 h 809906"/>
                <a:gd name="connsiteX3" fmla="*/ 0 w 4420923"/>
                <a:gd name="connsiteY3" fmla="*/ 468000 h 809906"/>
                <a:gd name="connsiteX4" fmla="*/ 0 w 4420923"/>
                <a:gd name="connsiteY4" fmla="*/ 0 h 809906"/>
                <a:gd name="connsiteX0" fmla="*/ 0 w 4428874"/>
                <a:gd name="connsiteY0" fmla="*/ 0 h 809906"/>
                <a:gd name="connsiteX1" fmla="*/ 4428874 w 4428874"/>
                <a:gd name="connsiteY1" fmla="*/ 119270 h 809906"/>
                <a:gd name="connsiteX2" fmla="*/ 4420923 w 4428874"/>
                <a:gd name="connsiteY2" fmla="*/ 809906 h 809906"/>
                <a:gd name="connsiteX3" fmla="*/ 0 w 4428874"/>
                <a:gd name="connsiteY3" fmla="*/ 468000 h 809906"/>
                <a:gd name="connsiteX4" fmla="*/ 0 w 4428874"/>
                <a:gd name="connsiteY4" fmla="*/ 0 h 809906"/>
                <a:gd name="connsiteX0" fmla="*/ 0 w 4428874"/>
                <a:gd name="connsiteY0" fmla="*/ 0 h 1028981"/>
                <a:gd name="connsiteX1" fmla="*/ 4428874 w 4428874"/>
                <a:gd name="connsiteY1" fmla="*/ 119270 h 1028981"/>
                <a:gd name="connsiteX2" fmla="*/ 4411398 w 4428874"/>
                <a:gd name="connsiteY2" fmla="*/ 1028981 h 1028981"/>
                <a:gd name="connsiteX3" fmla="*/ 0 w 4428874"/>
                <a:gd name="connsiteY3" fmla="*/ 468000 h 1028981"/>
                <a:gd name="connsiteX4" fmla="*/ 0 w 4428874"/>
                <a:gd name="connsiteY4" fmla="*/ 0 h 1028981"/>
                <a:gd name="connsiteX0" fmla="*/ 0 w 4428874"/>
                <a:gd name="connsiteY0" fmla="*/ 0 h 1152806"/>
                <a:gd name="connsiteX1" fmla="*/ 4428874 w 4428874"/>
                <a:gd name="connsiteY1" fmla="*/ 119270 h 1152806"/>
                <a:gd name="connsiteX2" fmla="*/ 4420923 w 4428874"/>
                <a:gd name="connsiteY2" fmla="*/ 1152806 h 1152806"/>
                <a:gd name="connsiteX3" fmla="*/ 0 w 4428874"/>
                <a:gd name="connsiteY3" fmla="*/ 468000 h 1152806"/>
                <a:gd name="connsiteX4" fmla="*/ 0 w 4428874"/>
                <a:gd name="connsiteY4" fmla="*/ 0 h 115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874" h="1152806">
                  <a:moveTo>
                    <a:pt x="0" y="0"/>
                  </a:moveTo>
                  <a:lnTo>
                    <a:pt x="4428874" y="119270"/>
                  </a:lnTo>
                  <a:cubicBezTo>
                    <a:pt x="4426224" y="349482"/>
                    <a:pt x="4423573" y="922594"/>
                    <a:pt x="4420923" y="1152806"/>
                  </a:cubicBezTo>
                  <a:lnTo>
                    <a:pt x="0" y="468000"/>
                  </a:lnTo>
                  <a:lnTo>
                    <a:pt x="0" y="0"/>
                  </a:lnTo>
                  <a:close/>
                </a:path>
              </a:pathLst>
            </a:custGeom>
            <a:solidFill>
              <a:schemeClr val="accent2">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400" b="1" i="1" dirty="0">
                  <a:latin typeface="+mn-lt"/>
                </a:rPr>
                <a:t>PC</a:t>
              </a:r>
            </a:p>
          </p:txBody>
        </p:sp>
        <p:grpSp>
          <p:nvGrpSpPr>
            <p:cNvPr id="20" name="Groupe 19"/>
            <p:cNvGrpSpPr/>
            <p:nvPr/>
          </p:nvGrpSpPr>
          <p:grpSpPr>
            <a:xfrm>
              <a:off x="4555459" y="1761981"/>
              <a:ext cx="4448561" cy="2627805"/>
              <a:chOff x="4555459" y="1761981"/>
              <a:chExt cx="4448561" cy="2627805"/>
            </a:xfrm>
          </p:grpSpPr>
          <p:sp>
            <p:nvSpPr>
              <p:cNvPr id="13" name="Rectangle 13"/>
              <p:cNvSpPr/>
              <p:nvPr/>
            </p:nvSpPr>
            <p:spPr bwMode="auto">
              <a:xfrm>
                <a:off x="4555459" y="2974229"/>
                <a:ext cx="4448561" cy="1415557"/>
              </a:xfrm>
              <a:custGeom>
                <a:avLst/>
                <a:gdLst>
                  <a:gd name="connsiteX0" fmla="*/ 0 w 4413609"/>
                  <a:gd name="connsiteY0" fmla="*/ 0 h 504000"/>
                  <a:gd name="connsiteX1" fmla="*/ 4413609 w 4413609"/>
                  <a:gd name="connsiteY1" fmla="*/ 0 h 504000"/>
                  <a:gd name="connsiteX2" fmla="*/ 4413609 w 4413609"/>
                  <a:gd name="connsiteY2" fmla="*/ 504000 h 504000"/>
                  <a:gd name="connsiteX3" fmla="*/ 0 w 4413609"/>
                  <a:gd name="connsiteY3" fmla="*/ 504000 h 504000"/>
                  <a:gd name="connsiteX4" fmla="*/ 0 w 4413609"/>
                  <a:gd name="connsiteY4" fmla="*/ 0 h 504000"/>
                  <a:gd name="connsiteX0" fmla="*/ 0 w 4413609"/>
                  <a:gd name="connsiteY0" fmla="*/ 103367 h 607367"/>
                  <a:gd name="connsiteX1" fmla="*/ 4413609 w 4413609"/>
                  <a:gd name="connsiteY1" fmla="*/ 0 h 607367"/>
                  <a:gd name="connsiteX2" fmla="*/ 4413609 w 4413609"/>
                  <a:gd name="connsiteY2" fmla="*/ 607367 h 607367"/>
                  <a:gd name="connsiteX3" fmla="*/ 0 w 4413609"/>
                  <a:gd name="connsiteY3" fmla="*/ 607367 h 607367"/>
                  <a:gd name="connsiteX4" fmla="*/ 0 w 4413609"/>
                  <a:gd name="connsiteY4" fmla="*/ 103367 h 607367"/>
                  <a:gd name="connsiteX0" fmla="*/ 0 w 4421560"/>
                  <a:gd name="connsiteY0" fmla="*/ 103367 h 718685"/>
                  <a:gd name="connsiteX1" fmla="*/ 4413609 w 4421560"/>
                  <a:gd name="connsiteY1" fmla="*/ 0 h 718685"/>
                  <a:gd name="connsiteX2" fmla="*/ 4421560 w 4421560"/>
                  <a:gd name="connsiteY2" fmla="*/ 718685 h 718685"/>
                  <a:gd name="connsiteX3" fmla="*/ 0 w 4421560"/>
                  <a:gd name="connsiteY3" fmla="*/ 607367 h 718685"/>
                  <a:gd name="connsiteX4" fmla="*/ 0 w 4421560"/>
                  <a:gd name="connsiteY4" fmla="*/ 103367 h 718685"/>
                  <a:gd name="connsiteX0" fmla="*/ 0 w 4421560"/>
                  <a:gd name="connsiteY0" fmla="*/ 151075 h 766393"/>
                  <a:gd name="connsiteX1" fmla="*/ 4405658 w 4421560"/>
                  <a:gd name="connsiteY1" fmla="*/ 0 h 766393"/>
                  <a:gd name="connsiteX2" fmla="*/ 4421560 w 4421560"/>
                  <a:gd name="connsiteY2" fmla="*/ 766393 h 766393"/>
                  <a:gd name="connsiteX3" fmla="*/ 0 w 4421560"/>
                  <a:gd name="connsiteY3" fmla="*/ 655075 h 766393"/>
                  <a:gd name="connsiteX4" fmla="*/ 0 w 4421560"/>
                  <a:gd name="connsiteY4" fmla="*/ 151075 h 766393"/>
                  <a:gd name="connsiteX0" fmla="*/ 0 w 4429511"/>
                  <a:gd name="connsiteY0" fmla="*/ 127221 h 766393"/>
                  <a:gd name="connsiteX1" fmla="*/ 4413609 w 4429511"/>
                  <a:gd name="connsiteY1" fmla="*/ 0 h 766393"/>
                  <a:gd name="connsiteX2" fmla="*/ 4429511 w 4429511"/>
                  <a:gd name="connsiteY2" fmla="*/ 766393 h 766393"/>
                  <a:gd name="connsiteX3" fmla="*/ 7951 w 4429511"/>
                  <a:gd name="connsiteY3" fmla="*/ 655075 h 766393"/>
                  <a:gd name="connsiteX4" fmla="*/ 0 w 4429511"/>
                  <a:gd name="connsiteY4" fmla="*/ 127221 h 766393"/>
                  <a:gd name="connsiteX0" fmla="*/ 0 w 4448561"/>
                  <a:gd name="connsiteY0" fmla="*/ 127221 h 909268"/>
                  <a:gd name="connsiteX1" fmla="*/ 4413609 w 4448561"/>
                  <a:gd name="connsiteY1" fmla="*/ 0 h 909268"/>
                  <a:gd name="connsiteX2" fmla="*/ 4448561 w 4448561"/>
                  <a:gd name="connsiteY2" fmla="*/ 909268 h 909268"/>
                  <a:gd name="connsiteX3" fmla="*/ 7951 w 4448561"/>
                  <a:gd name="connsiteY3" fmla="*/ 655075 h 909268"/>
                  <a:gd name="connsiteX4" fmla="*/ 0 w 4448561"/>
                  <a:gd name="connsiteY4" fmla="*/ 127221 h 909268"/>
                  <a:gd name="connsiteX0" fmla="*/ 0 w 4448561"/>
                  <a:gd name="connsiteY0" fmla="*/ 279621 h 1061668"/>
                  <a:gd name="connsiteX1" fmla="*/ 4413609 w 4448561"/>
                  <a:gd name="connsiteY1" fmla="*/ 0 h 1061668"/>
                  <a:gd name="connsiteX2" fmla="*/ 4448561 w 4448561"/>
                  <a:gd name="connsiteY2" fmla="*/ 1061668 h 1061668"/>
                  <a:gd name="connsiteX3" fmla="*/ 7951 w 4448561"/>
                  <a:gd name="connsiteY3" fmla="*/ 807475 h 1061668"/>
                  <a:gd name="connsiteX4" fmla="*/ 0 w 4448561"/>
                  <a:gd name="connsiteY4" fmla="*/ 279621 h 106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561" h="1061668">
                    <a:moveTo>
                      <a:pt x="0" y="279621"/>
                    </a:moveTo>
                    <a:lnTo>
                      <a:pt x="4413609" y="0"/>
                    </a:lnTo>
                    <a:cubicBezTo>
                      <a:pt x="4416259" y="239562"/>
                      <a:pt x="4445911" y="822106"/>
                      <a:pt x="4448561" y="1061668"/>
                    </a:cubicBezTo>
                    <a:lnTo>
                      <a:pt x="7951" y="807475"/>
                    </a:lnTo>
                    <a:lnTo>
                      <a:pt x="0" y="279621"/>
                    </a:lnTo>
                    <a:close/>
                  </a:path>
                </a:pathLst>
              </a:custGeom>
              <a:solidFill>
                <a:schemeClr val="accent6">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400" b="1" i="1" dirty="0">
                    <a:latin typeface="+mn-lt"/>
                  </a:rPr>
                  <a:t>TECHNOLOGIE</a:t>
                </a:r>
              </a:p>
            </p:txBody>
          </p:sp>
          <p:sp>
            <p:nvSpPr>
              <p:cNvPr id="14" name="Rectangle 12"/>
              <p:cNvSpPr/>
              <p:nvPr/>
            </p:nvSpPr>
            <p:spPr bwMode="auto">
              <a:xfrm>
                <a:off x="4563412" y="1761981"/>
                <a:ext cx="4439973" cy="1585075"/>
              </a:xfrm>
              <a:custGeom>
                <a:avLst/>
                <a:gdLst>
                  <a:gd name="connsiteX0" fmla="*/ 0 w 4405021"/>
                  <a:gd name="connsiteY0" fmla="*/ 0 h 504000"/>
                  <a:gd name="connsiteX1" fmla="*/ 4405021 w 4405021"/>
                  <a:gd name="connsiteY1" fmla="*/ 0 h 504000"/>
                  <a:gd name="connsiteX2" fmla="*/ 4405021 w 4405021"/>
                  <a:gd name="connsiteY2" fmla="*/ 504000 h 504000"/>
                  <a:gd name="connsiteX3" fmla="*/ 0 w 4405021"/>
                  <a:gd name="connsiteY3" fmla="*/ 504000 h 504000"/>
                  <a:gd name="connsiteX4" fmla="*/ 0 w 4405021"/>
                  <a:gd name="connsiteY4" fmla="*/ 0 h 504000"/>
                  <a:gd name="connsiteX0" fmla="*/ 0 w 4420924"/>
                  <a:gd name="connsiteY0" fmla="*/ 365760 h 869760"/>
                  <a:gd name="connsiteX1" fmla="*/ 4420924 w 4420924"/>
                  <a:gd name="connsiteY1" fmla="*/ 0 h 869760"/>
                  <a:gd name="connsiteX2" fmla="*/ 4405021 w 4420924"/>
                  <a:gd name="connsiteY2" fmla="*/ 869760 h 869760"/>
                  <a:gd name="connsiteX3" fmla="*/ 0 w 4420924"/>
                  <a:gd name="connsiteY3" fmla="*/ 869760 h 869760"/>
                  <a:gd name="connsiteX4" fmla="*/ 0 w 4420924"/>
                  <a:gd name="connsiteY4" fmla="*/ 365760 h 869760"/>
                  <a:gd name="connsiteX0" fmla="*/ 0 w 4444777"/>
                  <a:gd name="connsiteY0" fmla="*/ 365760 h 869760"/>
                  <a:gd name="connsiteX1" fmla="*/ 4420924 w 4444777"/>
                  <a:gd name="connsiteY1" fmla="*/ 0 h 869760"/>
                  <a:gd name="connsiteX2" fmla="*/ 4444777 w 4444777"/>
                  <a:gd name="connsiteY2" fmla="*/ 567610 h 869760"/>
                  <a:gd name="connsiteX3" fmla="*/ 0 w 4444777"/>
                  <a:gd name="connsiteY3" fmla="*/ 869760 h 869760"/>
                  <a:gd name="connsiteX4" fmla="*/ 0 w 4444777"/>
                  <a:gd name="connsiteY4" fmla="*/ 365760 h 869760"/>
                  <a:gd name="connsiteX0" fmla="*/ 0 w 4420924"/>
                  <a:gd name="connsiteY0" fmla="*/ 365760 h 869760"/>
                  <a:gd name="connsiteX1" fmla="*/ 4420924 w 4420924"/>
                  <a:gd name="connsiteY1" fmla="*/ 0 h 869760"/>
                  <a:gd name="connsiteX2" fmla="*/ 4420923 w 4420924"/>
                  <a:gd name="connsiteY2" fmla="*/ 647123 h 869760"/>
                  <a:gd name="connsiteX3" fmla="*/ 0 w 4420924"/>
                  <a:gd name="connsiteY3" fmla="*/ 869760 h 869760"/>
                  <a:gd name="connsiteX4" fmla="*/ 0 w 4420924"/>
                  <a:gd name="connsiteY4" fmla="*/ 365760 h 869760"/>
                  <a:gd name="connsiteX0" fmla="*/ 0 w 4420924"/>
                  <a:gd name="connsiteY0" fmla="*/ 365760 h 869760"/>
                  <a:gd name="connsiteX1" fmla="*/ 4420924 w 4420924"/>
                  <a:gd name="connsiteY1" fmla="*/ 0 h 869760"/>
                  <a:gd name="connsiteX2" fmla="*/ 4420923 w 4420924"/>
                  <a:gd name="connsiteY2" fmla="*/ 710734 h 869760"/>
                  <a:gd name="connsiteX3" fmla="*/ 0 w 4420924"/>
                  <a:gd name="connsiteY3" fmla="*/ 869760 h 869760"/>
                  <a:gd name="connsiteX4" fmla="*/ 0 w 4420924"/>
                  <a:gd name="connsiteY4" fmla="*/ 365760 h 869760"/>
                  <a:gd name="connsiteX0" fmla="*/ 0 w 4420924"/>
                  <a:gd name="connsiteY0" fmla="*/ 365760 h 845906"/>
                  <a:gd name="connsiteX1" fmla="*/ 4420924 w 4420924"/>
                  <a:gd name="connsiteY1" fmla="*/ 0 h 845906"/>
                  <a:gd name="connsiteX2" fmla="*/ 4420923 w 4420924"/>
                  <a:gd name="connsiteY2" fmla="*/ 710734 h 845906"/>
                  <a:gd name="connsiteX3" fmla="*/ 7951 w 4420924"/>
                  <a:gd name="connsiteY3" fmla="*/ 845906 h 845906"/>
                  <a:gd name="connsiteX4" fmla="*/ 0 w 4420924"/>
                  <a:gd name="connsiteY4" fmla="*/ 365760 h 845906"/>
                  <a:gd name="connsiteX0" fmla="*/ 0 w 4420924"/>
                  <a:gd name="connsiteY0" fmla="*/ 584835 h 1064981"/>
                  <a:gd name="connsiteX1" fmla="*/ 4420924 w 4420924"/>
                  <a:gd name="connsiteY1" fmla="*/ 0 h 1064981"/>
                  <a:gd name="connsiteX2" fmla="*/ 4420923 w 4420924"/>
                  <a:gd name="connsiteY2" fmla="*/ 929809 h 1064981"/>
                  <a:gd name="connsiteX3" fmla="*/ 7951 w 4420924"/>
                  <a:gd name="connsiteY3" fmla="*/ 1064981 h 1064981"/>
                  <a:gd name="connsiteX4" fmla="*/ 0 w 4420924"/>
                  <a:gd name="connsiteY4" fmla="*/ 584835 h 1064981"/>
                  <a:gd name="connsiteX0" fmla="*/ 0 w 4420924"/>
                  <a:gd name="connsiteY0" fmla="*/ 708660 h 1188806"/>
                  <a:gd name="connsiteX1" fmla="*/ 4420924 w 4420924"/>
                  <a:gd name="connsiteY1" fmla="*/ 0 h 1188806"/>
                  <a:gd name="connsiteX2" fmla="*/ 4420923 w 4420924"/>
                  <a:gd name="connsiteY2" fmla="*/ 1053634 h 1188806"/>
                  <a:gd name="connsiteX3" fmla="*/ 7951 w 4420924"/>
                  <a:gd name="connsiteY3" fmla="*/ 1188806 h 1188806"/>
                  <a:gd name="connsiteX4" fmla="*/ 0 w 4420924"/>
                  <a:gd name="connsiteY4" fmla="*/ 708660 h 1188806"/>
                  <a:gd name="connsiteX0" fmla="*/ 0 w 4420924"/>
                  <a:gd name="connsiteY0" fmla="*/ 708660 h 1188806"/>
                  <a:gd name="connsiteX1" fmla="*/ 4420924 w 4420924"/>
                  <a:gd name="connsiteY1" fmla="*/ 0 h 1188806"/>
                  <a:gd name="connsiteX2" fmla="*/ 4420923 w 4420924"/>
                  <a:gd name="connsiteY2" fmla="*/ 1053634 h 1188806"/>
                  <a:gd name="connsiteX3" fmla="*/ 7951 w 4420924"/>
                  <a:gd name="connsiteY3" fmla="*/ 1188806 h 1188806"/>
                  <a:gd name="connsiteX4" fmla="*/ 0 w 4420924"/>
                  <a:gd name="connsiteY4" fmla="*/ 708660 h 1188806"/>
                  <a:gd name="connsiteX0" fmla="*/ 0 w 4420924"/>
                  <a:gd name="connsiteY0" fmla="*/ 708660 h 1188806"/>
                  <a:gd name="connsiteX1" fmla="*/ 4420924 w 4420924"/>
                  <a:gd name="connsiteY1" fmla="*/ 0 h 1188806"/>
                  <a:gd name="connsiteX2" fmla="*/ 4420923 w 4420924"/>
                  <a:gd name="connsiteY2" fmla="*/ 920284 h 1188806"/>
                  <a:gd name="connsiteX3" fmla="*/ 7951 w 4420924"/>
                  <a:gd name="connsiteY3" fmla="*/ 1188806 h 1188806"/>
                  <a:gd name="connsiteX4" fmla="*/ 0 w 4420924"/>
                  <a:gd name="connsiteY4" fmla="*/ 708660 h 1188806"/>
                  <a:gd name="connsiteX0" fmla="*/ 0 w 4439973"/>
                  <a:gd name="connsiteY0" fmla="*/ 708660 h 1188806"/>
                  <a:gd name="connsiteX1" fmla="*/ 4420924 w 4439973"/>
                  <a:gd name="connsiteY1" fmla="*/ 0 h 1188806"/>
                  <a:gd name="connsiteX2" fmla="*/ 4439973 w 4439973"/>
                  <a:gd name="connsiteY2" fmla="*/ 882184 h 1188806"/>
                  <a:gd name="connsiteX3" fmla="*/ 7951 w 4439973"/>
                  <a:gd name="connsiteY3" fmla="*/ 1188806 h 1188806"/>
                  <a:gd name="connsiteX4" fmla="*/ 0 w 4439973"/>
                  <a:gd name="connsiteY4" fmla="*/ 708660 h 1188806"/>
                  <a:gd name="connsiteX0" fmla="*/ 0 w 4439973"/>
                  <a:gd name="connsiteY0" fmla="*/ 708660 h 1188806"/>
                  <a:gd name="connsiteX1" fmla="*/ 4420924 w 4439973"/>
                  <a:gd name="connsiteY1" fmla="*/ 0 h 1188806"/>
                  <a:gd name="connsiteX2" fmla="*/ 4439973 w 4439973"/>
                  <a:gd name="connsiteY2" fmla="*/ 920284 h 1188806"/>
                  <a:gd name="connsiteX3" fmla="*/ 7951 w 4439973"/>
                  <a:gd name="connsiteY3" fmla="*/ 1188806 h 1188806"/>
                  <a:gd name="connsiteX4" fmla="*/ 0 w 4439973"/>
                  <a:gd name="connsiteY4" fmla="*/ 708660 h 1188806"/>
                  <a:gd name="connsiteX0" fmla="*/ 0 w 4478073"/>
                  <a:gd name="connsiteY0" fmla="*/ 699135 h 1188806"/>
                  <a:gd name="connsiteX1" fmla="*/ 4459024 w 4478073"/>
                  <a:gd name="connsiteY1" fmla="*/ 0 h 1188806"/>
                  <a:gd name="connsiteX2" fmla="*/ 4478073 w 4478073"/>
                  <a:gd name="connsiteY2" fmla="*/ 920284 h 1188806"/>
                  <a:gd name="connsiteX3" fmla="*/ 46051 w 4478073"/>
                  <a:gd name="connsiteY3" fmla="*/ 1188806 h 1188806"/>
                  <a:gd name="connsiteX4" fmla="*/ 0 w 4478073"/>
                  <a:gd name="connsiteY4" fmla="*/ 699135 h 1188806"/>
                  <a:gd name="connsiteX0" fmla="*/ 0 w 4478073"/>
                  <a:gd name="connsiteY0" fmla="*/ 699135 h 1188806"/>
                  <a:gd name="connsiteX1" fmla="*/ 4459024 w 4478073"/>
                  <a:gd name="connsiteY1" fmla="*/ 0 h 1188806"/>
                  <a:gd name="connsiteX2" fmla="*/ 4478073 w 4478073"/>
                  <a:gd name="connsiteY2" fmla="*/ 920284 h 1188806"/>
                  <a:gd name="connsiteX3" fmla="*/ 46051 w 4478073"/>
                  <a:gd name="connsiteY3" fmla="*/ 1188806 h 1188806"/>
                  <a:gd name="connsiteX4" fmla="*/ 0 w 4478073"/>
                  <a:gd name="connsiteY4" fmla="*/ 699135 h 1188806"/>
                  <a:gd name="connsiteX0" fmla="*/ 0 w 4439973"/>
                  <a:gd name="connsiteY0" fmla="*/ 699135 h 1188806"/>
                  <a:gd name="connsiteX1" fmla="*/ 4420924 w 4439973"/>
                  <a:gd name="connsiteY1" fmla="*/ 0 h 1188806"/>
                  <a:gd name="connsiteX2" fmla="*/ 4439973 w 4439973"/>
                  <a:gd name="connsiteY2" fmla="*/ 920284 h 1188806"/>
                  <a:gd name="connsiteX3" fmla="*/ 7951 w 4439973"/>
                  <a:gd name="connsiteY3" fmla="*/ 1188806 h 1188806"/>
                  <a:gd name="connsiteX4" fmla="*/ 0 w 4439973"/>
                  <a:gd name="connsiteY4" fmla="*/ 699135 h 11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973" h="1188806">
                    <a:moveTo>
                      <a:pt x="0" y="699135"/>
                    </a:moveTo>
                    <a:cubicBezTo>
                      <a:pt x="1464116" y="491490"/>
                      <a:pt x="2975858" y="217170"/>
                      <a:pt x="4420924" y="0"/>
                    </a:cubicBezTo>
                    <a:cubicBezTo>
                      <a:pt x="4420924" y="215708"/>
                      <a:pt x="4439973" y="704576"/>
                      <a:pt x="4439973" y="920284"/>
                    </a:cubicBezTo>
                    <a:lnTo>
                      <a:pt x="7951" y="1188806"/>
                    </a:lnTo>
                    <a:cubicBezTo>
                      <a:pt x="5301" y="1028757"/>
                      <a:pt x="2650" y="859184"/>
                      <a:pt x="0" y="699135"/>
                    </a:cubicBezTo>
                    <a:close/>
                  </a:path>
                </a:pathLst>
              </a:custGeom>
              <a:solidFill>
                <a:schemeClr val="accent3">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800" b="1" i="1" dirty="0">
                    <a:latin typeface="+mn-lt"/>
                  </a:rPr>
                  <a:t>SVT</a:t>
                </a:r>
              </a:p>
            </p:txBody>
          </p:sp>
        </p:grpSp>
      </p:grpSp>
      <p:sp>
        <p:nvSpPr>
          <p:cNvPr id="15" name="Rectangle à coins arrondis 14"/>
          <p:cNvSpPr/>
          <p:nvPr/>
        </p:nvSpPr>
        <p:spPr bwMode="auto">
          <a:xfrm>
            <a:off x="281096" y="1325713"/>
            <a:ext cx="4662601" cy="4749800"/>
          </a:xfrm>
          <a:prstGeom prst="roundRect">
            <a:avLst>
              <a:gd name="adj" fmla="val 5203"/>
            </a:avLst>
          </a:prstGeom>
          <a:noFill/>
          <a:ln w="28575" cap="flat" cmpd="sng" algn="ctr">
            <a:solidFill>
              <a:schemeClr val="tx1"/>
            </a:solidFill>
            <a:prstDash val="dash"/>
            <a:round/>
            <a:headEnd type="none" w="med" len="med"/>
            <a:tailEnd type="none" w="med" len="med"/>
          </a:ln>
          <a:effectLst/>
          <a:extLst/>
        </p:spPr>
        <p:txBody>
          <a:bodyPr vert="horz" wrap="square" lIns="107287" tIns="53643" rIns="107287" bIns="53643" numCol="1" rtlCol="0" anchor="t" anchorCtr="0" compatLnSpc="1">
            <a:prstTxWarp prst="textNoShape">
              <a:avLst/>
            </a:prstTxWarp>
          </a:bodyPr>
          <a:lstStyle/>
          <a:p>
            <a:pPr defTabSz="1072866"/>
            <a:endParaRPr lang="fr-FR" sz="2100" i="1" dirty="0">
              <a:latin typeface="+mn-lt"/>
            </a:endParaRPr>
          </a:p>
        </p:txBody>
      </p:sp>
      <p:sp>
        <p:nvSpPr>
          <p:cNvPr id="16" name="Rectangle à coins arrondis 15"/>
          <p:cNvSpPr/>
          <p:nvPr/>
        </p:nvSpPr>
        <p:spPr bwMode="auto">
          <a:xfrm>
            <a:off x="4953000" y="1316765"/>
            <a:ext cx="4778966" cy="4749800"/>
          </a:xfrm>
          <a:prstGeom prst="roundRect">
            <a:avLst>
              <a:gd name="adj" fmla="val 5203"/>
            </a:avLst>
          </a:prstGeom>
          <a:noFill/>
          <a:ln w="28575" cap="flat" cmpd="sng" algn="ctr">
            <a:solidFill>
              <a:schemeClr val="tx1"/>
            </a:solidFill>
            <a:prstDash val="dash"/>
            <a:round/>
            <a:headEnd type="none" w="med" len="med"/>
            <a:tailEnd type="none" w="med" len="med"/>
          </a:ln>
          <a:effectLst/>
          <a:extLst/>
        </p:spPr>
        <p:txBody>
          <a:bodyPr vert="horz" wrap="square" lIns="107287" tIns="53643" rIns="107287" bIns="53643" numCol="1" rtlCol="0" anchor="t" anchorCtr="0" compatLnSpc="1">
            <a:prstTxWarp prst="textNoShape">
              <a:avLst/>
            </a:prstTxWarp>
          </a:bodyPr>
          <a:lstStyle/>
          <a:p>
            <a:pPr defTabSz="1072866"/>
            <a:endParaRPr lang="fr-FR" sz="2100" i="1" dirty="0">
              <a:latin typeface="+mn-lt"/>
            </a:endParaRPr>
          </a:p>
        </p:txBody>
      </p:sp>
      <p:sp>
        <p:nvSpPr>
          <p:cNvPr id="18" name="ZoneTexte 17"/>
          <p:cNvSpPr txBox="1"/>
          <p:nvPr/>
        </p:nvSpPr>
        <p:spPr>
          <a:xfrm>
            <a:off x="334427" y="588424"/>
            <a:ext cx="9419928" cy="446888"/>
          </a:xfrm>
          <a:prstGeom prst="rect">
            <a:avLst/>
          </a:prstGeom>
          <a:noFill/>
        </p:spPr>
        <p:txBody>
          <a:bodyPr wrap="square" lIns="107287" tIns="53643" rIns="107287" bIns="53643" rtlCol="0">
            <a:spAutoFit/>
          </a:bodyPr>
          <a:lstStyle/>
          <a:p>
            <a:pPr algn="ctr"/>
            <a:r>
              <a:rPr lang="fr-FR" sz="2200" dirty="0" smtClean="0">
                <a:solidFill>
                  <a:srgbClr val="0062A8"/>
                </a:solidFill>
                <a:latin typeface="+mn-lt"/>
              </a:rPr>
              <a:t>La classe de 6</a:t>
            </a:r>
            <a:r>
              <a:rPr lang="fr-FR" sz="2200" baseline="30000" dirty="0" smtClean="0">
                <a:solidFill>
                  <a:srgbClr val="0062A8"/>
                </a:solidFill>
                <a:latin typeface="+mn-lt"/>
              </a:rPr>
              <a:t>e</a:t>
            </a:r>
            <a:r>
              <a:rPr lang="fr-FR" sz="2200" dirty="0" smtClean="0">
                <a:solidFill>
                  <a:srgbClr val="0062A8"/>
                </a:solidFill>
                <a:latin typeface="+mn-lt"/>
              </a:rPr>
              <a:t> une classe d’articulation et d’approche des 3 disciplines</a:t>
            </a:r>
            <a:endParaRPr lang="fr-FR" sz="2200" dirty="0">
              <a:solidFill>
                <a:srgbClr val="0062A8"/>
              </a:solidFill>
              <a:latin typeface="+mn-lt"/>
            </a:endParaRPr>
          </a:p>
        </p:txBody>
      </p:sp>
      <p:sp>
        <p:nvSpPr>
          <p:cNvPr id="21" name="ZoneTexte 20"/>
          <p:cNvSpPr txBox="1"/>
          <p:nvPr/>
        </p:nvSpPr>
        <p:spPr>
          <a:xfrm>
            <a:off x="3460886" y="4726672"/>
            <a:ext cx="1542253" cy="1093219"/>
          </a:xfrm>
          <a:prstGeom prst="rect">
            <a:avLst/>
          </a:prstGeom>
          <a:noFill/>
        </p:spPr>
        <p:txBody>
          <a:bodyPr wrap="square" lIns="107287" tIns="53643" rIns="107287" bIns="53643" rtlCol="0">
            <a:spAutoFit/>
          </a:bodyPr>
          <a:lstStyle/>
          <a:p>
            <a:pPr algn="ctr"/>
            <a:r>
              <a:rPr lang="fr-FR" sz="1600" b="1" dirty="0" smtClean="0">
                <a:solidFill>
                  <a:schemeClr val="accent2">
                    <a:lumMod val="75000"/>
                  </a:schemeClr>
                </a:solidFill>
                <a:latin typeface="+mn-lt"/>
              </a:rPr>
              <a:t>1 à 3 </a:t>
            </a:r>
            <a:r>
              <a:rPr lang="fr-FR" sz="1600" b="1" dirty="0">
                <a:solidFill>
                  <a:schemeClr val="accent2">
                    <a:lumMod val="75000"/>
                  </a:schemeClr>
                </a:solidFill>
                <a:latin typeface="+mn-lt"/>
              </a:rPr>
              <a:t>professeurs coordonnés</a:t>
            </a:r>
          </a:p>
          <a:p>
            <a:pPr algn="ctr"/>
            <a:r>
              <a:rPr lang="fr-FR" sz="1600" b="1" dirty="0" smtClean="0">
                <a:solidFill>
                  <a:schemeClr val="accent2">
                    <a:lumMod val="75000"/>
                  </a:schemeClr>
                </a:solidFill>
                <a:latin typeface="+mn-lt"/>
              </a:rPr>
              <a:t>4H/semaine</a:t>
            </a:r>
            <a:endParaRPr lang="fr-FR" sz="1600" b="1" dirty="0">
              <a:solidFill>
                <a:schemeClr val="accent2">
                  <a:lumMod val="75000"/>
                </a:schemeClr>
              </a:solidFill>
              <a:latin typeface="+mn-lt"/>
            </a:endParaRPr>
          </a:p>
        </p:txBody>
      </p:sp>
      <p:sp>
        <p:nvSpPr>
          <p:cNvPr id="22" name="ZoneTexte 21"/>
          <p:cNvSpPr txBox="1"/>
          <p:nvPr/>
        </p:nvSpPr>
        <p:spPr>
          <a:xfrm>
            <a:off x="6109393" y="5551326"/>
            <a:ext cx="2466181" cy="3853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7287" tIns="53643" rIns="107287" bIns="53643" rtlCol="0">
            <a:spAutoFit/>
          </a:bodyPr>
          <a:lstStyle/>
          <a:p>
            <a:pPr algn="ctr"/>
            <a:r>
              <a:rPr lang="fr-FR" b="1" dirty="0">
                <a:latin typeface="+mn-lt"/>
              </a:rPr>
              <a:t>3 professeurs</a:t>
            </a:r>
          </a:p>
        </p:txBody>
      </p:sp>
      <p:sp>
        <p:nvSpPr>
          <p:cNvPr id="2" name="Rectangle 1"/>
          <p:cNvSpPr/>
          <p:nvPr/>
        </p:nvSpPr>
        <p:spPr>
          <a:xfrm>
            <a:off x="369898" y="6117178"/>
            <a:ext cx="7580096" cy="707886"/>
          </a:xfrm>
          <a:prstGeom prst="rect">
            <a:avLst/>
          </a:prstGeom>
        </p:spPr>
        <p:txBody>
          <a:bodyPr wrap="square">
            <a:spAutoFit/>
          </a:bodyPr>
          <a:lstStyle/>
          <a:p>
            <a:pPr marL="1588" indent="-1588" algn="just"/>
            <a:r>
              <a:rPr lang="fr-FR" sz="2000" dirty="0">
                <a:latin typeface="+mn-lt"/>
              </a:rPr>
              <a:t>Le volume horaire </a:t>
            </a:r>
            <a:r>
              <a:rPr lang="fr-FR" sz="2000" dirty="0" smtClean="0">
                <a:latin typeface="+mn-lt"/>
              </a:rPr>
              <a:t>d’enseignement </a:t>
            </a:r>
            <a:r>
              <a:rPr lang="fr-FR" sz="2000" b="1" dirty="0" smtClean="0">
                <a:solidFill>
                  <a:srgbClr val="3333FF"/>
                </a:solidFill>
                <a:latin typeface="+mn-lt"/>
              </a:rPr>
              <a:t>au cours du cycle </a:t>
            </a:r>
            <a:r>
              <a:rPr lang="fr-FR" sz="2000" dirty="0" smtClean="0">
                <a:latin typeface="+mn-lt"/>
              </a:rPr>
              <a:t>se répartit à peu près pour </a:t>
            </a:r>
            <a:r>
              <a:rPr lang="fr-FR" sz="2000" dirty="0">
                <a:latin typeface="+mn-lt"/>
              </a:rPr>
              <a:t>moitié à </a:t>
            </a:r>
            <a:r>
              <a:rPr lang="fr-FR" sz="2000" dirty="0" smtClean="0">
                <a:latin typeface="+mn-lt"/>
              </a:rPr>
              <a:t>l’école primaire et </a:t>
            </a:r>
            <a:r>
              <a:rPr lang="fr-FR" sz="2000" dirty="0">
                <a:latin typeface="+mn-lt"/>
              </a:rPr>
              <a:t>pour moitié au collège. </a:t>
            </a:r>
          </a:p>
        </p:txBody>
      </p:sp>
      <p:sp>
        <p:nvSpPr>
          <p:cNvPr id="23" name="ZoneTexte 22"/>
          <p:cNvSpPr txBox="1"/>
          <p:nvPr/>
        </p:nvSpPr>
        <p:spPr>
          <a:xfrm>
            <a:off x="413226" y="3049791"/>
            <a:ext cx="4399033" cy="461665"/>
          </a:xfrm>
          <a:prstGeom prst="rect">
            <a:avLst/>
          </a:prstGeom>
          <a:noFill/>
        </p:spPr>
        <p:txBody>
          <a:bodyPr wrap="square" rtlCol="0">
            <a:spAutoFit/>
          </a:bodyPr>
          <a:lstStyle/>
          <a:p>
            <a:pPr algn="ctr"/>
            <a:r>
              <a:rPr lang="fr-FR" sz="2400" b="1" i="1" dirty="0" smtClean="0">
                <a:latin typeface="+mn-lt"/>
              </a:rPr>
              <a:t>SCIENCES ET TECHNOLOGIE</a:t>
            </a:r>
            <a:endParaRPr lang="fr-FR" sz="2400" b="1" i="1" dirty="0">
              <a:latin typeface="+mn-lt"/>
            </a:endParaRPr>
          </a:p>
        </p:txBody>
      </p:sp>
      <p:sp>
        <p:nvSpPr>
          <p:cNvPr id="24" name="Rectangle 23"/>
          <p:cNvSpPr/>
          <p:nvPr/>
        </p:nvSpPr>
        <p:spPr>
          <a:xfrm>
            <a:off x="3829535" y="3508254"/>
            <a:ext cx="603050" cy="384721"/>
          </a:xfrm>
          <a:prstGeom prst="rect">
            <a:avLst/>
          </a:prstGeom>
        </p:spPr>
        <p:txBody>
          <a:bodyPr wrap="none">
            <a:spAutoFit/>
          </a:bodyPr>
          <a:lstStyle/>
          <a:p>
            <a:r>
              <a:rPr lang="fr-FR" sz="1900" b="1" dirty="0">
                <a:solidFill>
                  <a:schemeClr val="accent2">
                    <a:lumMod val="75000"/>
                  </a:schemeClr>
                </a:solidFill>
                <a:latin typeface="+mn-lt"/>
              </a:rPr>
              <a:t>6</a:t>
            </a:r>
            <a:r>
              <a:rPr lang="fr-FR" sz="1900" b="1" baseline="30000" dirty="0">
                <a:solidFill>
                  <a:schemeClr val="accent2">
                    <a:lumMod val="75000"/>
                  </a:schemeClr>
                </a:solidFill>
                <a:latin typeface="+mn-lt"/>
              </a:rPr>
              <a:t>ème</a:t>
            </a:r>
          </a:p>
        </p:txBody>
      </p:sp>
      <p:grpSp>
        <p:nvGrpSpPr>
          <p:cNvPr id="17" name="Groupe 16"/>
          <p:cNvGrpSpPr/>
          <p:nvPr/>
        </p:nvGrpSpPr>
        <p:grpSpPr>
          <a:xfrm>
            <a:off x="302023" y="4556746"/>
            <a:ext cx="2925309" cy="965514"/>
            <a:chOff x="302023" y="4556746"/>
            <a:chExt cx="2925309" cy="965514"/>
          </a:xfrm>
        </p:grpSpPr>
        <p:sp>
          <p:nvSpPr>
            <p:cNvPr id="19" name="ZoneTexte 18"/>
            <p:cNvSpPr txBox="1"/>
            <p:nvPr/>
          </p:nvSpPr>
          <p:spPr>
            <a:xfrm>
              <a:off x="302023" y="4556746"/>
              <a:ext cx="1467112" cy="939330"/>
            </a:xfrm>
            <a:prstGeom prst="rect">
              <a:avLst/>
            </a:prstGeom>
            <a:noFill/>
          </p:spPr>
          <p:txBody>
            <a:bodyPr wrap="square" lIns="107287" tIns="53643" rIns="107287" bIns="53643" rtlCol="0">
              <a:spAutoFit/>
            </a:bodyPr>
            <a:lstStyle/>
            <a:p>
              <a:pPr algn="ctr"/>
              <a:r>
                <a:rPr lang="fr-FR" b="1" dirty="0">
                  <a:latin typeface="+mn-lt"/>
                </a:rPr>
                <a:t>1 </a:t>
              </a:r>
              <a:r>
                <a:rPr lang="fr-FR" b="1" dirty="0" smtClean="0">
                  <a:latin typeface="+mn-lt"/>
                </a:rPr>
                <a:t>professeur</a:t>
              </a:r>
            </a:p>
            <a:p>
              <a:pPr algn="ctr"/>
              <a:r>
                <a:rPr lang="fr-FR" b="1" dirty="0" smtClean="0">
                  <a:latin typeface="+mn-lt"/>
                </a:rPr>
                <a:t>2H environ</a:t>
              </a:r>
            </a:p>
            <a:p>
              <a:pPr algn="ctr"/>
              <a:r>
                <a:rPr lang="fr-FR" b="1" dirty="0" smtClean="0">
                  <a:latin typeface="+mn-lt"/>
                </a:rPr>
                <a:t>par semaine</a:t>
              </a:r>
              <a:endParaRPr lang="fr-FR" b="1" dirty="0">
                <a:latin typeface="+mn-lt"/>
              </a:endParaRPr>
            </a:p>
          </p:txBody>
        </p:sp>
        <p:sp>
          <p:nvSpPr>
            <p:cNvPr id="25" name="ZoneTexte 24"/>
            <p:cNvSpPr txBox="1"/>
            <p:nvPr/>
          </p:nvSpPr>
          <p:spPr>
            <a:xfrm>
              <a:off x="1760220" y="4582930"/>
              <a:ext cx="1467112" cy="939330"/>
            </a:xfrm>
            <a:prstGeom prst="rect">
              <a:avLst/>
            </a:prstGeom>
            <a:noFill/>
          </p:spPr>
          <p:txBody>
            <a:bodyPr wrap="square" lIns="107287" tIns="53643" rIns="107287" bIns="53643" rtlCol="0">
              <a:spAutoFit/>
            </a:bodyPr>
            <a:lstStyle/>
            <a:p>
              <a:pPr algn="ctr"/>
              <a:r>
                <a:rPr lang="fr-FR" b="1" dirty="0">
                  <a:latin typeface="+mn-lt"/>
                </a:rPr>
                <a:t>1 </a:t>
              </a:r>
              <a:r>
                <a:rPr lang="fr-FR" b="1" dirty="0" smtClean="0">
                  <a:latin typeface="+mn-lt"/>
                </a:rPr>
                <a:t>professeur</a:t>
              </a:r>
            </a:p>
            <a:p>
              <a:pPr algn="ctr"/>
              <a:r>
                <a:rPr lang="fr-FR" b="1" dirty="0" smtClean="0">
                  <a:latin typeface="+mn-lt"/>
                </a:rPr>
                <a:t>2H environ</a:t>
              </a:r>
            </a:p>
            <a:p>
              <a:pPr algn="ctr"/>
              <a:r>
                <a:rPr lang="fr-FR" b="1" dirty="0" smtClean="0">
                  <a:latin typeface="+mn-lt"/>
                </a:rPr>
                <a:t>par semaine</a:t>
              </a:r>
              <a:endParaRPr lang="fr-FR" b="1" dirty="0">
                <a:latin typeface="+mn-lt"/>
              </a:endParaRPr>
            </a:p>
          </p:txBody>
        </p:sp>
      </p:grpSp>
      <p:sp>
        <p:nvSpPr>
          <p:cNvPr id="26" name="Rectangle 25"/>
          <p:cNvSpPr/>
          <p:nvPr/>
        </p:nvSpPr>
        <p:spPr>
          <a:xfrm>
            <a:off x="740708" y="3535810"/>
            <a:ext cx="703665" cy="384721"/>
          </a:xfrm>
          <a:prstGeom prst="rect">
            <a:avLst/>
          </a:prstGeom>
        </p:spPr>
        <p:txBody>
          <a:bodyPr wrap="none">
            <a:spAutoFit/>
          </a:bodyPr>
          <a:lstStyle/>
          <a:p>
            <a:r>
              <a:rPr lang="fr-FR" sz="1900" b="1" dirty="0" smtClean="0">
                <a:solidFill>
                  <a:schemeClr val="accent2">
                    <a:lumMod val="75000"/>
                  </a:schemeClr>
                </a:solidFill>
              </a:rPr>
              <a:t>CM1</a:t>
            </a:r>
            <a:endParaRPr lang="fr-FR" sz="1900" b="1" baseline="30000" dirty="0">
              <a:solidFill>
                <a:schemeClr val="accent2">
                  <a:lumMod val="75000"/>
                </a:schemeClr>
              </a:solidFill>
              <a:latin typeface="+mn-lt"/>
            </a:endParaRPr>
          </a:p>
        </p:txBody>
      </p:sp>
      <p:sp>
        <p:nvSpPr>
          <p:cNvPr id="27" name="Rectangle 26"/>
          <p:cNvSpPr/>
          <p:nvPr/>
        </p:nvSpPr>
        <p:spPr>
          <a:xfrm>
            <a:off x="2126119" y="3555001"/>
            <a:ext cx="703665" cy="384721"/>
          </a:xfrm>
          <a:prstGeom prst="rect">
            <a:avLst/>
          </a:prstGeom>
        </p:spPr>
        <p:txBody>
          <a:bodyPr wrap="none">
            <a:spAutoFit/>
          </a:bodyPr>
          <a:lstStyle/>
          <a:p>
            <a:r>
              <a:rPr lang="fr-FR" sz="1900" b="1" dirty="0" smtClean="0">
                <a:solidFill>
                  <a:schemeClr val="accent2">
                    <a:lumMod val="75000"/>
                  </a:schemeClr>
                </a:solidFill>
              </a:rPr>
              <a:t>CM2</a:t>
            </a:r>
            <a:endParaRPr lang="fr-FR" sz="1900" b="1" baseline="30000" dirty="0">
              <a:solidFill>
                <a:schemeClr val="accent2">
                  <a:lumMod val="75000"/>
                </a:schemeClr>
              </a:solidFill>
              <a:latin typeface="+mn-lt"/>
            </a:endParaRPr>
          </a:p>
        </p:txBody>
      </p:sp>
    </p:spTree>
    <p:extLst>
      <p:ext uri="{BB962C8B-B14F-4D97-AF65-F5344CB8AC3E}">
        <p14:creationId xmlns:p14="http://schemas.microsoft.com/office/powerpoint/2010/main" val="80310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562" y="2199"/>
            <a:ext cx="9931563"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La classe de 6e du cycle 3</a:t>
            </a:r>
          </a:p>
        </p:txBody>
      </p:sp>
      <p:sp>
        <p:nvSpPr>
          <p:cNvPr id="4" name="ZoneTexte 3"/>
          <p:cNvSpPr txBox="1"/>
          <p:nvPr/>
        </p:nvSpPr>
        <p:spPr>
          <a:xfrm>
            <a:off x="270021" y="769928"/>
            <a:ext cx="3965020" cy="477666"/>
          </a:xfrm>
          <a:prstGeom prst="rect">
            <a:avLst/>
          </a:prstGeom>
          <a:noFill/>
        </p:spPr>
        <p:txBody>
          <a:bodyPr wrap="square" lIns="107287" tIns="53643" rIns="107287" bIns="53643" rtlCol="0">
            <a:spAutoFit/>
          </a:bodyPr>
          <a:lstStyle/>
          <a:p>
            <a:r>
              <a:rPr lang="fr-FR" sz="2400" b="1" u="sng" dirty="0">
                <a:latin typeface="+mn-lt"/>
              </a:rPr>
              <a:t>Cycle </a:t>
            </a:r>
            <a:r>
              <a:rPr lang="fr-FR" sz="2400" b="1" u="sng" dirty="0" smtClean="0">
                <a:latin typeface="+mn-lt"/>
              </a:rPr>
              <a:t>3</a:t>
            </a:r>
            <a:r>
              <a:rPr lang="fr-FR" sz="2400" b="1" dirty="0" smtClean="0">
                <a:latin typeface="+mn-lt"/>
              </a:rPr>
              <a:t> </a:t>
            </a:r>
            <a:r>
              <a:rPr lang="fr-FR" sz="2100" dirty="0" smtClean="0">
                <a:latin typeface="+mn-lt"/>
              </a:rPr>
              <a:t>: CM1 - CM2 - 6</a:t>
            </a:r>
            <a:r>
              <a:rPr lang="fr-FR" sz="2100" baseline="30000" dirty="0" smtClean="0">
                <a:latin typeface="+mn-lt"/>
              </a:rPr>
              <a:t>ème</a:t>
            </a:r>
            <a:endParaRPr lang="fr-FR" sz="2100" baseline="30000" dirty="0">
              <a:latin typeface="+mn-lt"/>
            </a:endParaRPr>
          </a:p>
        </p:txBody>
      </p:sp>
      <p:sp>
        <p:nvSpPr>
          <p:cNvPr id="5" name="ZoneTexte 4"/>
          <p:cNvSpPr txBox="1"/>
          <p:nvPr/>
        </p:nvSpPr>
        <p:spPr>
          <a:xfrm>
            <a:off x="4977288" y="742982"/>
            <a:ext cx="3712237" cy="800831"/>
          </a:xfrm>
          <a:prstGeom prst="rect">
            <a:avLst/>
          </a:prstGeom>
          <a:no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7287" tIns="53643" rIns="107287" bIns="53643" rtlCol="0">
            <a:spAutoFit/>
          </a:bodyPr>
          <a:lstStyle/>
          <a:p>
            <a:r>
              <a:rPr lang="fr-FR" sz="2400" b="1" u="sng" dirty="0">
                <a:latin typeface="+mn-lt"/>
              </a:rPr>
              <a:t>Cycle </a:t>
            </a:r>
            <a:r>
              <a:rPr lang="fr-FR" sz="2400" b="1" u="sng" dirty="0" smtClean="0">
                <a:latin typeface="+mn-lt"/>
              </a:rPr>
              <a:t>4</a:t>
            </a:r>
            <a:r>
              <a:rPr lang="fr-FR" sz="2400" b="1" dirty="0" smtClean="0">
                <a:latin typeface="+mn-lt"/>
              </a:rPr>
              <a:t> </a:t>
            </a:r>
            <a:r>
              <a:rPr lang="fr-FR" sz="2100" dirty="0" smtClean="0">
                <a:latin typeface="+mn-lt"/>
              </a:rPr>
              <a:t>: 5</a:t>
            </a:r>
            <a:r>
              <a:rPr lang="fr-FR" sz="2100" baseline="30000" dirty="0" smtClean="0"/>
              <a:t>ème</a:t>
            </a:r>
            <a:r>
              <a:rPr lang="fr-FR" sz="2100" dirty="0" smtClean="0">
                <a:latin typeface="+mn-lt"/>
              </a:rPr>
              <a:t>- 4</a:t>
            </a:r>
            <a:r>
              <a:rPr lang="fr-FR" sz="2100" baseline="30000" dirty="0" smtClean="0"/>
              <a:t>ème</a:t>
            </a:r>
            <a:r>
              <a:rPr lang="fr-FR" sz="2100" dirty="0" smtClean="0">
                <a:latin typeface="+mn-lt"/>
              </a:rPr>
              <a:t>- 3</a:t>
            </a:r>
            <a:r>
              <a:rPr lang="fr-FR" sz="2100" baseline="30000" dirty="0"/>
              <a:t>ème</a:t>
            </a:r>
          </a:p>
          <a:p>
            <a:endParaRPr lang="fr-FR" sz="2100" dirty="0">
              <a:latin typeface="+mn-lt"/>
            </a:endParaRPr>
          </a:p>
        </p:txBody>
      </p:sp>
      <p:sp>
        <p:nvSpPr>
          <p:cNvPr id="6" name="Rectangle 2"/>
          <p:cNvSpPr/>
          <p:nvPr/>
        </p:nvSpPr>
        <p:spPr bwMode="auto">
          <a:xfrm>
            <a:off x="270022" y="2431780"/>
            <a:ext cx="1542974" cy="1342364"/>
          </a:xfrm>
          <a:custGeom>
            <a:avLst/>
            <a:gdLst>
              <a:gd name="connsiteX0" fmla="*/ 0 w 1424284"/>
              <a:gd name="connsiteY0" fmla="*/ 0 h 792088"/>
              <a:gd name="connsiteX1" fmla="*/ 1424284 w 1424284"/>
              <a:gd name="connsiteY1" fmla="*/ 0 h 792088"/>
              <a:gd name="connsiteX2" fmla="*/ 1424284 w 1424284"/>
              <a:gd name="connsiteY2" fmla="*/ 792088 h 792088"/>
              <a:gd name="connsiteX3" fmla="*/ 0 w 1424284"/>
              <a:gd name="connsiteY3" fmla="*/ 792088 h 792088"/>
              <a:gd name="connsiteX4" fmla="*/ 0 w 1424284"/>
              <a:gd name="connsiteY4" fmla="*/ 0 h 792088"/>
              <a:gd name="connsiteX0" fmla="*/ 0 w 1424284"/>
              <a:gd name="connsiteY0" fmla="*/ 103367 h 895455"/>
              <a:gd name="connsiteX1" fmla="*/ 1424284 w 1424284"/>
              <a:gd name="connsiteY1" fmla="*/ 0 h 895455"/>
              <a:gd name="connsiteX2" fmla="*/ 1424284 w 1424284"/>
              <a:gd name="connsiteY2" fmla="*/ 895455 h 895455"/>
              <a:gd name="connsiteX3" fmla="*/ 0 w 1424284"/>
              <a:gd name="connsiteY3" fmla="*/ 895455 h 895455"/>
              <a:gd name="connsiteX4" fmla="*/ 0 w 1424284"/>
              <a:gd name="connsiteY4" fmla="*/ 103367 h 895455"/>
              <a:gd name="connsiteX0" fmla="*/ 0 w 1424284"/>
              <a:gd name="connsiteY0" fmla="*/ 103367 h 1006773"/>
              <a:gd name="connsiteX1" fmla="*/ 1424284 w 1424284"/>
              <a:gd name="connsiteY1" fmla="*/ 0 h 1006773"/>
              <a:gd name="connsiteX2" fmla="*/ 1424284 w 1424284"/>
              <a:gd name="connsiteY2" fmla="*/ 1006773 h 1006773"/>
              <a:gd name="connsiteX3" fmla="*/ 0 w 1424284"/>
              <a:gd name="connsiteY3" fmla="*/ 895455 h 1006773"/>
              <a:gd name="connsiteX4" fmla="*/ 0 w 1424284"/>
              <a:gd name="connsiteY4" fmla="*/ 103367 h 1006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284" h="1006773">
                <a:moveTo>
                  <a:pt x="0" y="103367"/>
                </a:moveTo>
                <a:lnTo>
                  <a:pt x="1424284" y="0"/>
                </a:lnTo>
                <a:lnTo>
                  <a:pt x="1424284" y="1006773"/>
                </a:lnTo>
                <a:lnTo>
                  <a:pt x="0" y="895455"/>
                </a:lnTo>
                <a:lnTo>
                  <a:pt x="0" y="103367"/>
                </a:lnTo>
                <a:close/>
              </a:path>
            </a:pathLst>
          </a:custGeom>
          <a:solidFill>
            <a:schemeClr val="tx2">
              <a:lumMod val="20000"/>
              <a:lumOff val="8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endParaRPr lang="fr-FR" sz="2100" b="1" i="1" dirty="0">
              <a:latin typeface="+mn-lt"/>
            </a:endParaRPr>
          </a:p>
        </p:txBody>
      </p:sp>
      <p:sp>
        <p:nvSpPr>
          <p:cNvPr id="7" name="Rectangle 3"/>
          <p:cNvSpPr/>
          <p:nvPr/>
        </p:nvSpPr>
        <p:spPr bwMode="auto">
          <a:xfrm>
            <a:off x="1806805" y="2278054"/>
            <a:ext cx="1560173" cy="1649816"/>
          </a:xfrm>
          <a:custGeom>
            <a:avLst/>
            <a:gdLst>
              <a:gd name="connsiteX0" fmla="*/ 0 w 1440160"/>
              <a:gd name="connsiteY0" fmla="*/ 0 h 792088"/>
              <a:gd name="connsiteX1" fmla="*/ 1440160 w 1440160"/>
              <a:gd name="connsiteY1" fmla="*/ 0 h 792088"/>
              <a:gd name="connsiteX2" fmla="*/ 1440160 w 1440160"/>
              <a:gd name="connsiteY2" fmla="*/ 792088 h 792088"/>
              <a:gd name="connsiteX3" fmla="*/ 0 w 1440160"/>
              <a:gd name="connsiteY3" fmla="*/ 792088 h 792088"/>
              <a:gd name="connsiteX4" fmla="*/ 0 w 1440160"/>
              <a:gd name="connsiteY4" fmla="*/ 0 h 792088"/>
              <a:gd name="connsiteX0" fmla="*/ 0 w 1440160"/>
              <a:gd name="connsiteY0" fmla="*/ 0 h 1006773"/>
              <a:gd name="connsiteX1" fmla="*/ 1440160 w 1440160"/>
              <a:gd name="connsiteY1" fmla="*/ 0 h 1006773"/>
              <a:gd name="connsiteX2" fmla="*/ 1440160 w 1440160"/>
              <a:gd name="connsiteY2" fmla="*/ 792088 h 1006773"/>
              <a:gd name="connsiteX3" fmla="*/ 0 w 1440160"/>
              <a:gd name="connsiteY3" fmla="*/ 1006773 h 1006773"/>
              <a:gd name="connsiteX4" fmla="*/ 0 w 1440160"/>
              <a:gd name="connsiteY4" fmla="*/ 0 h 1006773"/>
              <a:gd name="connsiteX0" fmla="*/ 0 w 1440160"/>
              <a:gd name="connsiteY0" fmla="*/ 119270 h 1126043"/>
              <a:gd name="connsiteX1" fmla="*/ 1440160 w 1440160"/>
              <a:gd name="connsiteY1" fmla="*/ 0 h 1126043"/>
              <a:gd name="connsiteX2" fmla="*/ 1440160 w 1440160"/>
              <a:gd name="connsiteY2" fmla="*/ 911358 h 1126043"/>
              <a:gd name="connsiteX3" fmla="*/ 0 w 1440160"/>
              <a:gd name="connsiteY3" fmla="*/ 1126043 h 1126043"/>
              <a:gd name="connsiteX4" fmla="*/ 0 w 1440160"/>
              <a:gd name="connsiteY4" fmla="*/ 119270 h 1126043"/>
              <a:gd name="connsiteX0" fmla="*/ 0 w 1440160"/>
              <a:gd name="connsiteY0" fmla="*/ 119270 h 1237362"/>
              <a:gd name="connsiteX1" fmla="*/ 1440160 w 1440160"/>
              <a:gd name="connsiteY1" fmla="*/ 0 h 1237362"/>
              <a:gd name="connsiteX2" fmla="*/ 1432209 w 1440160"/>
              <a:gd name="connsiteY2" fmla="*/ 1237362 h 1237362"/>
              <a:gd name="connsiteX3" fmla="*/ 0 w 1440160"/>
              <a:gd name="connsiteY3" fmla="*/ 1126043 h 1237362"/>
              <a:gd name="connsiteX4" fmla="*/ 0 w 1440160"/>
              <a:gd name="connsiteY4" fmla="*/ 119270 h 123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0" h="1237362">
                <a:moveTo>
                  <a:pt x="0" y="119270"/>
                </a:moveTo>
                <a:lnTo>
                  <a:pt x="1440160" y="0"/>
                </a:lnTo>
                <a:cubicBezTo>
                  <a:pt x="1437510" y="412454"/>
                  <a:pt x="1434859" y="824908"/>
                  <a:pt x="1432209" y="1237362"/>
                </a:cubicBezTo>
                <a:lnTo>
                  <a:pt x="0" y="1126043"/>
                </a:lnTo>
                <a:lnTo>
                  <a:pt x="0" y="119270"/>
                </a:lnTo>
                <a:close/>
              </a:path>
            </a:pathLst>
          </a:custGeom>
          <a:solidFill>
            <a:schemeClr val="tx2">
              <a:lumMod val="20000"/>
              <a:lumOff val="8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endParaRPr lang="fr-FR" sz="2100" b="1" i="1" dirty="0">
              <a:latin typeface="+mn-lt"/>
            </a:endParaRPr>
          </a:p>
        </p:txBody>
      </p:sp>
      <p:sp>
        <p:nvSpPr>
          <p:cNvPr id="8" name="Rectangle 4"/>
          <p:cNvSpPr/>
          <p:nvPr/>
        </p:nvSpPr>
        <p:spPr bwMode="auto">
          <a:xfrm>
            <a:off x="3331828" y="2127817"/>
            <a:ext cx="1577402" cy="1967128"/>
          </a:xfrm>
          <a:custGeom>
            <a:avLst/>
            <a:gdLst>
              <a:gd name="connsiteX0" fmla="*/ 0 w 1440160"/>
              <a:gd name="connsiteY0" fmla="*/ 0 h 792088"/>
              <a:gd name="connsiteX1" fmla="*/ 1440160 w 1440160"/>
              <a:gd name="connsiteY1" fmla="*/ 0 h 792088"/>
              <a:gd name="connsiteX2" fmla="*/ 1440160 w 1440160"/>
              <a:gd name="connsiteY2" fmla="*/ 792088 h 792088"/>
              <a:gd name="connsiteX3" fmla="*/ 0 w 1440160"/>
              <a:gd name="connsiteY3" fmla="*/ 792088 h 792088"/>
              <a:gd name="connsiteX4" fmla="*/ 0 w 1440160"/>
              <a:gd name="connsiteY4" fmla="*/ 0 h 792088"/>
              <a:gd name="connsiteX0" fmla="*/ 0 w 1440160"/>
              <a:gd name="connsiteY0" fmla="*/ 328474 h 1120562"/>
              <a:gd name="connsiteX1" fmla="*/ 1440160 w 1440160"/>
              <a:gd name="connsiteY1" fmla="*/ 0 h 1120562"/>
              <a:gd name="connsiteX2" fmla="*/ 1440160 w 1440160"/>
              <a:gd name="connsiteY2" fmla="*/ 1120562 h 1120562"/>
              <a:gd name="connsiteX3" fmla="*/ 0 w 1440160"/>
              <a:gd name="connsiteY3" fmla="*/ 1120562 h 1120562"/>
              <a:gd name="connsiteX4" fmla="*/ 0 w 1440160"/>
              <a:gd name="connsiteY4" fmla="*/ 328474 h 1120562"/>
              <a:gd name="connsiteX0" fmla="*/ 0 w 1449037"/>
              <a:gd name="connsiteY0" fmla="*/ 328474 h 1475669"/>
              <a:gd name="connsiteX1" fmla="*/ 1440160 w 1449037"/>
              <a:gd name="connsiteY1" fmla="*/ 0 h 1475669"/>
              <a:gd name="connsiteX2" fmla="*/ 1449037 w 1449037"/>
              <a:gd name="connsiteY2" fmla="*/ 1475669 h 1475669"/>
              <a:gd name="connsiteX3" fmla="*/ 0 w 1449037"/>
              <a:gd name="connsiteY3" fmla="*/ 1120562 h 1475669"/>
              <a:gd name="connsiteX4" fmla="*/ 0 w 1449037"/>
              <a:gd name="connsiteY4" fmla="*/ 328474 h 1475669"/>
              <a:gd name="connsiteX0" fmla="*/ 0 w 1449037"/>
              <a:gd name="connsiteY0" fmla="*/ 351431 h 1475669"/>
              <a:gd name="connsiteX1" fmla="*/ 1440160 w 1449037"/>
              <a:gd name="connsiteY1" fmla="*/ 0 h 1475669"/>
              <a:gd name="connsiteX2" fmla="*/ 1449037 w 1449037"/>
              <a:gd name="connsiteY2" fmla="*/ 1475669 h 1475669"/>
              <a:gd name="connsiteX3" fmla="*/ 0 w 1449037"/>
              <a:gd name="connsiteY3" fmla="*/ 1120562 h 1475669"/>
              <a:gd name="connsiteX4" fmla="*/ 0 w 1449037"/>
              <a:gd name="connsiteY4" fmla="*/ 351431 h 1475669"/>
              <a:gd name="connsiteX0" fmla="*/ 0 w 1465038"/>
              <a:gd name="connsiteY0" fmla="*/ 149015 h 1475669"/>
              <a:gd name="connsiteX1" fmla="*/ 1456161 w 1465038"/>
              <a:gd name="connsiteY1" fmla="*/ 0 h 1475669"/>
              <a:gd name="connsiteX2" fmla="*/ 1465038 w 1465038"/>
              <a:gd name="connsiteY2" fmla="*/ 1475669 h 1475669"/>
              <a:gd name="connsiteX3" fmla="*/ 16001 w 1465038"/>
              <a:gd name="connsiteY3" fmla="*/ 1120562 h 1475669"/>
              <a:gd name="connsiteX4" fmla="*/ 0 w 1465038"/>
              <a:gd name="connsiteY4" fmla="*/ 149015 h 1475669"/>
              <a:gd name="connsiteX0" fmla="*/ 0 w 1465038"/>
              <a:gd name="connsiteY0" fmla="*/ 149015 h 1475669"/>
              <a:gd name="connsiteX1" fmla="*/ 1456161 w 1465038"/>
              <a:gd name="connsiteY1" fmla="*/ 0 h 1475669"/>
              <a:gd name="connsiteX2" fmla="*/ 1465038 w 1465038"/>
              <a:gd name="connsiteY2" fmla="*/ 1475669 h 1475669"/>
              <a:gd name="connsiteX3" fmla="*/ 8001 w 1465038"/>
              <a:gd name="connsiteY3" fmla="*/ 1361903 h 1475669"/>
              <a:gd name="connsiteX4" fmla="*/ 0 w 1465038"/>
              <a:gd name="connsiteY4" fmla="*/ 149015 h 1475669"/>
              <a:gd name="connsiteX0" fmla="*/ 0 w 1465038"/>
              <a:gd name="connsiteY0" fmla="*/ 117874 h 1444528"/>
              <a:gd name="connsiteX1" fmla="*/ 1448160 w 1465038"/>
              <a:gd name="connsiteY1" fmla="*/ 0 h 1444528"/>
              <a:gd name="connsiteX2" fmla="*/ 1465038 w 1465038"/>
              <a:gd name="connsiteY2" fmla="*/ 1444528 h 1444528"/>
              <a:gd name="connsiteX3" fmla="*/ 8001 w 1465038"/>
              <a:gd name="connsiteY3" fmla="*/ 1330762 h 1444528"/>
              <a:gd name="connsiteX4" fmla="*/ 0 w 1465038"/>
              <a:gd name="connsiteY4" fmla="*/ 117874 h 144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038" h="1444528">
                <a:moveTo>
                  <a:pt x="0" y="117874"/>
                </a:moveTo>
                <a:lnTo>
                  <a:pt x="1448160" y="0"/>
                </a:lnTo>
                <a:lnTo>
                  <a:pt x="1465038" y="1444528"/>
                </a:lnTo>
                <a:lnTo>
                  <a:pt x="8001" y="1330762"/>
                </a:lnTo>
                <a:lnTo>
                  <a:pt x="0" y="117874"/>
                </a:lnTo>
                <a:close/>
              </a:path>
            </a:pathLst>
          </a:custGeom>
          <a:solidFill>
            <a:schemeClr val="accent4">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endParaRPr lang="fr-FR" sz="2300" b="1" i="1" dirty="0">
              <a:latin typeface="+mn-lt"/>
            </a:endParaRPr>
          </a:p>
        </p:txBody>
      </p:sp>
      <p:sp>
        <p:nvSpPr>
          <p:cNvPr id="15" name="Rectangle à coins arrondis 14"/>
          <p:cNvSpPr/>
          <p:nvPr/>
        </p:nvSpPr>
        <p:spPr bwMode="auto">
          <a:xfrm>
            <a:off x="255245" y="746669"/>
            <a:ext cx="4662601" cy="4749800"/>
          </a:xfrm>
          <a:prstGeom prst="roundRect">
            <a:avLst>
              <a:gd name="adj" fmla="val 5203"/>
            </a:avLst>
          </a:prstGeom>
          <a:noFill/>
          <a:ln w="28575" cap="flat" cmpd="sng" algn="ctr">
            <a:solidFill>
              <a:schemeClr val="tx1"/>
            </a:solidFill>
            <a:prstDash val="dash"/>
            <a:round/>
            <a:headEnd type="none" w="med" len="med"/>
            <a:tailEnd type="none" w="med" len="med"/>
          </a:ln>
          <a:effectLst/>
          <a:extLst/>
        </p:spPr>
        <p:txBody>
          <a:bodyPr vert="horz" wrap="square" lIns="107287" tIns="53643" rIns="107287" bIns="53643" numCol="1" rtlCol="0" anchor="t" anchorCtr="0" compatLnSpc="1">
            <a:prstTxWarp prst="textNoShape">
              <a:avLst/>
            </a:prstTxWarp>
          </a:bodyPr>
          <a:lstStyle/>
          <a:p>
            <a:pPr defTabSz="1072866"/>
            <a:endParaRPr lang="fr-FR" sz="2100" i="1" dirty="0">
              <a:latin typeface="+mn-lt"/>
            </a:endParaRPr>
          </a:p>
        </p:txBody>
      </p:sp>
      <p:sp>
        <p:nvSpPr>
          <p:cNvPr id="16" name="Rectangle à coins arrondis 15"/>
          <p:cNvSpPr/>
          <p:nvPr/>
        </p:nvSpPr>
        <p:spPr bwMode="auto">
          <a:xfrm>
            <a:off x="4927149" y="737721"/>
            <a:ext cx="4778966" cy="4749800"/>
          </a:xfrm>
          <a:prstGeom prst="roundRect">
            <a:avLst>
              <a:gd name="adj" fmla="val 5203"/>
            </a:avLst>
          </a:prstGeom>
          <a:noFill/>
          <a:ln w="28575" cap="flat" cmpd="sng" algn="ctr">
            <a:solidFill>
              <a:schemeClr val="tx1"/>
            </a:solidFill>
            <a:prstDash val="dash"/>
            <a:round/>
            <a:headEnd type="none" w="med" len="med"/>
            <a:tailEnd type="none" w="med" len="med"/>
          </a:ln>
          <a:effectLst/>
          <a:extLst/>
        </p:spPr>
        <p:txBody>
          <a:bodyPr vert="horz" wrap="square" lIns="107287" tIns="53643" rIns="107287" bIns="53643" numCol="1" rtlCol="0" anchor="t" anchorCtr="0" compatLnSpc="1">
            <a:prstTxWarp prst="textNoShape">
              <a:avLst/>
            </a:prstTxWarp>
          </a:bodyPr>
          <a:lstStyle/>
          <a:p>
            <a:pPr defTabSz="1072866"/>
            <a:endParaRPr lang="fr-FR" sz="2100" i="1" dirty="0">
              <a:latin typeface="+mn-lt"/>
            </a:endParaRPr>
          </a:p>
        </p:txBody>
      </p:sp>
      <p:sp>
        <p:nvSpPr>
          <p:cNvPr id="21" name="ZoneTexte 20"/>
          <p:cNvSpPr txBox="1"/>
          <p:nvPr/>
        </p:nvSpPr>
        <p:spPr>
          <a:xfrm>
            <a:off x="3435035" y="4147628"/>
            <a:ext cx="1542253" cy="1216329"/>
          </a:xfrm>
          <a:prstGeom prst="rect">
            <a:avLst/>
          </a:prstGeom>
          <a:noFill/>
        </p:spPr>
        <p:txBody>
          <a:bodyPr wrap="square" lIns="107287" tIns="53643" rIns="107287" bIns="53643" rtlCol="0">
            <a:spAutoFit/>
          </a:bodyPr>
          <a:lstStyle/>
          <a:p>
            <a:pPr algn="ctr"/>
            <a:r>
              <a:rPr lang="fr-FR" b="1" dirty="0" smtClean="0">
                <a:solidFill>
                  <a:schemeClr val="accent2">
                    <a:lumMod val="75000"/>
                  </a:schemeClr>
                </a:solidFill>
                <a:latin typeface="+mn-lt"/>
              </a:rPr>
              <a:t>1 à 3 </a:t>
            </a:r>
            <a:r>
              <a:rPr lang="fr-FR" b="1" dirty="0">
                <a:solidFill>
                  <a:schemeClr val="accent2">
                    <a:lumMod val="75000"/>
                  </a:schemeClr>
                </a:solidFill>
                <a:latin typeface="+mn-lt"/>
              </a:rPr>
              <a:t>professeurs coordonnés</a:t>
            </a:r>
          </a:p>
          <a:p>
            <a:pPr algn="ctr"/>
            <a:r>
              <a:rPr lang="fr-FR" b="1" dirty="0" smtClean="0">
                <a:solidFill>
                  <a:schemeClr val="accent2">
                    <a:lumMod val="75000"/>
                  </a:schemeClr>
                </a:solidFill>
                <a:latin typeface="+mn-lt"/>
              </a:rPr>
              <a:t>4H/semaine</a:t>
            </a:r>
            <a:endParaRPr lang="fr-FR" b="1" dirty="0">
              <a:solidFill>
                <a:schemeClr val="accent2">
                  <a:lumMod val="75000"/>
                </a:schemeClr>
              </a:solidFill>
              <a:latin typeface="+mn-lt"/>
            </a:endParaRPr>
          </a:p>
        </p:txBody>
      </p:sp>
      <p:sp>
        <p:nvSpPr>
          <p:cNvPr id="22" name="ZoneTexte 21"/>
          <p:cNvSpPr txBox="1"/>
          <p:nvPr/>
        </p:nvSpPr>
        <p:spPr>
          <a:xfrm>
            <a:off x="6083542" y="4972282"/>
            <a:ext cx="2466181" cy="3853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7287" tIns="53643" rIns="107287" bIns="53643" rtlCol="0">
            <a:spAutoFit/>
          </a:bodyPr>
          <a:lstStyle/>
          <a:p>
            <a:pPr algn="ctr"/>
            <a:r>
              <a:rPr lang="fr-FR" b="1" dirty="0">
                <a:latin typeface="+mn-lt"/>
              </a:rPr>
              <a:t>3 professeurs</a:t>
            </a:r>
          </a:p>
        </p:txBody>
      </p:sp>
      <p:sp>
        <p:nvSpPr>
          <p:cNvPr id="23" name="ZoneTexte 22"/>
          <p:cNvSpPr txBox="1"/>
          <p:nvPr/>
        </p:nvSpPr>
        <p:spPr>
          <a:xfrm>
            <a:off x="387375" y="2470747"/>
            <a:ext cx="4399033" cy="461665"/>
          </a:xfrm>
          <a:prstGeom prst="rect">
            <a:avLst/>
          </a:prstGeom>
          <a:noFill/>
        </p:spPr>
        <p:txBody>
          <a:bodyPr wrap="square" rtlCol="0">
            <a:spAutoFit/>
          </a:bodyPr>
          <a:lstStyle/>
          <a:p>
            <a:pPr algn="ctr"/>
            <a:r>
              <a:rPr lang="fr-FR" sz="2400" b="1" i="1" dirty="0" smtClean="0">
                <a:latin typeface="+mn-lt"/>
              </a:rPr>
              <a:t>SCIENCES ET TECHNOLOGIE</a:t>
            </a:r>
            <a:endParaRPr lang="fr-FR" sz="2400" b="1" i="1" dirty="0">
              <a:latin typeface="+mn-lt"/>
            </a:endParaRPr>
          </a:p>
        </p:txBody>
      </p:sp>
      <p:sp>
        <p:nvSpPr>
          <p:cNvPr id="24" name="Rectangle 23"/>
          <p:cNvSpPr/>
          <p:nvPr/>
        </p:nvSpPr>
        <p:spPr>
          <a:xfrm>
            <a:off x="3803684" y="2929210"/>
            <a:ext cx="603050" cy="384721"/>
          </a:xfrm>
          <a:prstGeom prst="rect">
            <a:avLst/>
          </a:prstGeom>
        </p:spPr>
        <p:txBody>
          <a:bodyPr wrap="none">
            <a:spAutoFit/>
          </a:bodyPr>
          <a:lstStyle/>
          <a:p>
            <a:r>
              <a:rPr lang="fr-FR" sz="1900" b="1" dirty="0">
                <a:solidFill>
                  <a:schemeClr val="accent2">
                    <a:lumMod val="75000"/>
                  </a:schemeClr>
                </a:solidFill>
                <a:latin typeface="+mn-lt"/>
              </a:rPr>
              <a:t>6</a:t>
            </a:r>
            <a:r>
              <a:rPr lang="fr-FR" sz="1900" b="1" baseline="30000" dirty="0">
                <a:solidFill>
                  <a:schemeClr val="accent2">
                    <a:lumMod val="75000"/>
                  </a:schemeClr>
                </a:solidFill>
                <a:latin typeface="+mn-lt"/>
              </a:rPr>
              <a:t>ème</a:t>
            </a:r>
          </a:p>
        </p:txBody>
      </p:sp>
      <p:grpSp>
        <p:nvGrpSpPr>
          <p:cNvPr id="40" name="Groupe 39"/>
          <p:cNvGrpSpPr/>
          <p:nvPr/>
        </p:nvGrpSpPr>
        <p:grpSpPr>
          <a:xfrm>
            <a:off x="276172" y="3977702"/>
            <a:ext cx="2997745" cy="939330"/>
            <a:chOff x="302023" y="4556746"/>
            <a:chExt cx="2997745" cy="939330"/>
          </a:xfrm>
        </p:grpSpPr>
        <p:sp>
          <p:nvSpPr>
            <p:cNvPr id="19" name="ZoneTexte 18"/>
            <p:cNvSpPr txBox="1"/>
            <p:nvPr/>
          </p:nvSpPr>
          <p:spPr>
            <a:xfrm>
              <a:off x="302023" y="4556746"/>
              <a:ext cx="1467112" cy="939330"/>
            </a:xfrm>
            <a:prstGeom prst="rect">
              <a:avLst/>
            </a:prstGeom>
            <a:noFill/>
          </p:spPr>
          <p:txBody>
            <a:bodyPr wrap="square" lIns="107287" tIns="53643" rIns="107287" bIns="53643" rtlCol="0">
              <a:spAutoFit/>
            </a:bodyPr>
            <a:lstStyle/>
            <a:p>
              <a:pPr algn="ctr"/>
              <a:r>
                <a:rPr lang="fr-FR" b="1" dirty="0">
                  <a:latin typeface="+mn-lt"/>
                </a:rPr>
                <a:t>1 </a:t>
              </a:r>
              <a:r>
                <a:rPr lang="fr-FR" b="1" dirty="0" smtClean="0">
                  <a:latin typeface="+mn-lt"/>
                </a:rPr>
                <a:t>professeur</a:t>
              </a:r>
            </a:p>
            <a:p>
              <a:pPr algn="ctr"/>
              <a:r>
                <a:rPr lang="fr-FR" b="1" dirty="0" smtClean="0">
                  <a:latin typeface="+mn-lt"/>
                </a:rPr>
                <a:t>2H environ</a:t>
              </a:r>
            </a:p>
            <a:p>
              <a:pPr algn="ctr"/>
              <a:r>
                <a:rPr lang="fr-FR" b="1" dirty="0" smtClean="0">
                  <a:latin typeface="+mn-lt"/>
                </a:rPr>
                <a:t>par semaine</a:t>
              </a:r>
              <a:endParaRPr lang="fr-FR" b="1" dirty="0">
                <a:latin typeface="+mn-lt"/>
              </a:endParaRPr>
            </a:p>
          </p:txBody>
        </p:sp>
        <p:sp>
          <p:nvSpPr>
            <p:cNvPr id="25" name="ZoneTexte 24"/>
            <p:cNvSpPr txBox="1"/>
            <p:nvPr/>
          </p:nvSpPr>
          <p:spPr>
            <a:xfrm>
              <a:off x="1832656" y="4556746"/>
              <a:ext cx="1467112" cy="939330"/>
            </a:xfrm>
            <a:prstGeom prst="rect">
              <a:avLst/>
            </a:prstGeom>
            <a:noFill/>
          </p:spPr>
          <p:txBody>
            <a:bodyPr wrap="square" lIns="107287" tIns="53643" rIns="107287" bIns="53643" rtlCol="0">
              <a:spAutoFit/>
            </a:bodyPr>
            <a:lstStyle/>
            <a:p>
              <a:pPr algn="ctr"/>
              <a:r>
                <a:rPr lang="fr-FR" b="1" dirty="0">
                  <a:latin typeface="+mn-lt"/>
                </a:rPr>
                <a:t>1 </a:t>
              </a:r>
              <a:r>
                <a:rPr lang="fr-FR" b="1" dirty="0" smtClean="0">
                  <a:latin typeface="+mn-lt"/>
                </a:rPr>
                <a:t>professeur</a:t>
              </a:r>
            </a:p>
            <a:p>
              <a:pPr algn="ctr"/>
              <a:r>
                <a:rPr lang="fr-FR" b="1" dirty="0" smtClean="0">
                  <a:latin typeface="+mn-lt"/>
                </a:rPr>
                <a:t>2H environ</a:t>
              </a:r>
            </a:p>
            <a:p>
              <a:pPr algn="ctr"/>
              <a:r>
                <a:rPr lang="fr-FR" b="1" dirty="0" smtClean="0">
                  <a:latin typeface="+mn-lt"/>
                </a:rPr>
                <a:t>par semaine</a:t>
              </a:r>
              <a:endParaRPr lang="fr-FR" b="1" dirty="0">
                <a:latin typeface="+mn-lt"/>
              </a:endParaRPr>
            </a:p>
          </p:txBody>
        </p:sp>
      </p:grpSp>
      <p:sp>
        <p:nvSpPr>
          <p:cNvPr id="26" name="Rectangle 25"/>
          <p:cNvSpPr/>
          <p:nvPr/>
        </p:nvSpPr>
        <p:spPr>
          <a:xfrm>
            <a:off x="714857" y="2956766"/>
            <a:ext cx="703665" cy="384721"/>
          </a:xfrm>
          <a:prstGeom prst="rect">
            <a:avLst/>
          </a:prstGeom>
        </p:spPr>
        <p:txBody>
          <a:bodyPr wrap="none">
            <a:spAutoFit/>
          </a:bodyPr>
          <a:lstStyle/>
          <a:p>
            <a:r>
              <a:rPr lang="fr-FR" sz="1900" b="1" dirty="0" smtClean="0">
                <a:solidFill>
                  <a:schemeClr val="accent2">
                    <a:lumMod val="75000"/>
                  </a:schemeClr>
                </a:solidFill>
              </a:rPr>
              <a:t>CM1</a:t>
            </a:r>
            <a:endParaRPr lang="fr-FR" sz="1900" b="1" baseline="30000" dirty="0">
              <a:solidFill>
                <a:schemeClr val="accent2">
                  <a:lumMod val="75000"/>
                </a:schemeClr>
              </a:solidFill>
              <a:latin typeface="+mn-lt"/>
            </a:endParaRPr>
          </a:p>
        </p:txBody>
      </p:sp>
      <p:sp>
        <p:nvSpPr>
          <p:cNvPr id="27" name="Rectangle 26"/>
          <p:cNvSpPr/>
          <p:nvPr/>
        </p:nvSpPr>
        <p:spPr>
          <a:xfrm>
            <a:off x="2100268" y="2975957"/>
            <a:ext cx="703665" cy="384721"/>
          </a:xfrm>
          <a:prstGeom prst="rect">
            <a:avLst/>
          </a:prstGeom>
        </p:spPr>
        <p:txBody>
          <a:bodyPr wrap="none">
            <a:spAutoFit/>
          </a:bodyPr>
          <a:lstStyle/>
          <a:p>
            <a:r>
              <a:rPr lang="fr-FR" sz="1900" b="1" dirty="0" smtClean="0">
                <a:solidFill>
                  <a:schemeClr val="accent2">
                    <a:lumMod val="75000"/>
                  </a:schemeClr>
                </a:solidFill>
              </a:rPr>
              <a:t>CM2</a:t>
            </a:r>
            <a:endParaRPr lang="fr-FR" sz="1900" b="1" baseline="30000" dirty="0">
              <a:solidFill>
                <a:schemeClr val="accent2">
                  <a:lumMod val="75000"/>
                </a:schemeClr>
              </a:solidFill>
              <a:latin typeface="+mn-lt"/>
            </a:endParaRPr>
          </a:p>
        </p:txBody>
      </p:sp>
      <p:grpSp>
        <p:nvGrpSpPr>
          <p:cNvPr id="35" name="Groupe 34"/>
          <p:cNvGrpSpPr/>
          <p:nvPr/>
        </p:nvGrpSpPr>
        <p:grpSpPr>
          <a:xfrm>
            <a:off x="3312847" y="1450033"/>
            <a:ext cx="6393268" cy="3280625"/>
            <a:chOff x="4555459" y="1761981"/>
            <a:chExt cx="4448561" cy="3825958"/>
          </a:xfrm>
        </p:grpSpPr>
        <p:sp>
          <p:nvSpPr>
            <p:cNvPr id="36" name="Rectangle 14"/>
            <p:cNvSpPr/>
            <p:nvPr/>
          </p:nvSpPr>
          <p:spPr bwMode="auto">
            <a:xfrm>
              <a:off x="4572001" y="4050864"/>
              <a:ext cx="4428874" cy="1537075"/>
            </a:xfrm>
            <a:custGeom>
              <a:avLst/>
              <a:gdLst>
                <a:gd name="connsiteX0" fmla="*/ 0 w 4405020"/>
                <a:gd name="connsiteY0" fmla="*/ 0 h 468000"/>
                <a:gd name="connsiteX1" fmla="*/ 4405020 w 4405020"/>
                <a:gd name="connsiteY1" fmla="*/ 0 h 468000"/>
                <a:gd name="connsiteX2" fmla="*/ 4405020 w 4405020"/>
                <a:gd name="connsiteY2" fmla="*/ 468000 h 468000"/>
                <a:gd name="connsiteX3" fmla="*/ 0 w 4405020"/>
                <a:gd name="connsiteY3" fmla="*/ 468000 h 468000"/>
                <a:gd name="connsiteX4" fmla="*/ 0 w 4405020"/>
                <a:gd name="connsiteY4" fmla="*/ 0 h 468000"/>
                <a:gd name="connsiteX0" fmla="*/ 0 w 4420923"/>
                <a:gd name="connsiteY0" fmla="*/ 0 h 809906"/>
                <a:gd name="connsiteX1" fmla="*/ 4405020 w 4420923"/>
                <a:gd name="connsiteY1" fmla="*/ 0 h 809906"/>
                <a:gd name="connsiteX2" fmla="*/ 4420923 w 4420923"/>
                <a:gd name="connsiteY2" fmla="*/ 809906 h 809906"/>
                <a:gd name="connsiteX3" fmla="*/ 0 w 4420923"/>
                <a:gd name="connsiteY3" fmla="*/ 468000 h 809906"/>
                <a:gd name="connsiteX4" fmla="*/ 0 w 4420923"/>
                <a:gd name="connsiteY4" fmla="*/ 0 h 809906"/>
                <a:gd name="connsiteX0" fmla="*/ 0 w 4428874"/>
                <a:gd name="connsiteY0" fmla="*/ 0 h 809906"/>
                <a:gd name="connsiteX1" fmla="*/ 4428874 w 4428874"/>
                <a:gd name="connsiteY1" fmla="*/ 119270 h 809906"/>
                <a:gd name="connsiteX2" fmla="*/ 4420923 w 4428874"/>
                <a:gd name="connsiteY2" fmla="*/ 809906 h 809906"/>
                <a:gd name="connsiteX3" fmla="*/ 0 w 4428874"/>
                <a:gd name="connsiteY3" fmla="*/ 468000 h 809906"/>
                <a:gd name="connsiteX4" fmla="*/ 0 w 4428874"/>
                <a:gd name="connsiteY4" fmla="*/ 0 h 809906"/>
                <a:gd name="connsiteX0" fmla="*/ 0 w 4428874"/>
                <a:gd name="connsiteY0" fmla="*/ 0 h 1028981"/>
                <a:gd name="connsiteX1" fmla="*/ 4428874 w 4428874"/>
                <a:gd name="connsiteY1" fmla="*/ 119270 h 1028981"/>
                <a:gd name="connsiteX2" fmla="*/ 4411398 w 4428874"/>
                <a:gd name="connsiteY2" fmla="*/ 1028981 h 1028981"/>
                <a:gd name="connsiteX3" fmla="*/ 0 w 4428874"/>
                <a:gd name="connsiteY3" fmla="*/ 468000 h 1028981"/>
                <a:gd name="connsiteX4" fmla="*/ 0 w 4428874"/>
                <a:gd name="connsiteY4" fmla="*/ 0 h 1028981"/>
                <a:gd name="connsiteX0" fmla="*/ 0 w 4428874"/>
                <a:gd name="connsiteY0" fmla="*/ 0 h 1152806"/>
                <a:gd name="connsiteX1" fmla="*/ 4428874 w 4428874"/>
                <a:gd name="connsiteY1" fmla="*/ 119270 h 1152806"/>
                <a:gd name="connsiteX2" fmla="*/ 4420923 w 4428874"/>
                <a:gd name="connsiteY2" fmla="*/ 1152806 h 1152806"/>
                <a:gd name="connsiteX3" fmla="*/ 0 w 4428874"/>
                <a:gd name="connsiteY3" fmla="*/ 468000 h 1152806"/>
                <a:gd name="connsiteX4" fmla="*/ 0 w 4428874"/>
                <a:gd name="connsiteY4" fmla="*/ 0 h 115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874" h="1152806">
                  <a:moveTo>
                    <a:pt x="0" y="0"/>
                  </a:moveTo>
                  <a:lnTo>
                    <a:pt x="4428874" y="119270"/>
                  </a:lnTo>
                  <a:cubicBezTo>
                    <a:pt x="4426224" y="349482"/>
                    <a:pt x="4423573" y="922594"/>
                    <a:pt x="4420923" y="1152806"/>
                  </a:cubicBezTo>
                  <a:lnTo>
                    <a:pt x="0" y="468000"/>
                  </a:lnTo>
                  <a:lnTo>
                    <a:pt x="0" y="0"/>
                  </a:lnTo>
                  <a:close/>
                </a:path>
              </a:pathLst>
            </a:custGeom>
            <a:solidFill>
              <a:schemeClr val="accent2">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400" b="1" i="1" dirty="0">
                  <a:latin typeface="+mn-lt"/>
                </a:rPr>
                <a:t>PC</a:t>
              </a:r>
            </a:p>
          </p:txBody>
        </p:sp>
        <p:grpSp>
          <p:nvGrpSpPr>
            <p:cNvPr id="37" name="Groupe 36"/>
            <p:cNvGrpSpPr/>
            <p:nvPr/>
          </p:nvGrpSpPr>
          <p:grpSpPr>
            <a:xfrm>
              <a:off x="4555459" y="1761981"/>
              <a:ext cx="4448561" cy="2627805"/>
              <a:chOff x="4555459" y="1761981"/>
              <a:chExt cx="4448561" cy="2627805"/>
            </a:xfrm>
          </p:grpSpPr>
          <p:sp>
            <p:nvSpPr>
              <p:cNvPr id="38" name="Rectangle 13"/>
              <p:cNvSpPr/>
              <p:nvPr/>
            </p:nvSpPr>
            <p:spPr bwMode="auto">
              <a:xfrm>
                <a:off x="4555459" y="2974229"/>
                <a:ext cx="4448561" cy="1415557"/>
              </a:xfrm>
              <a:custGeom>
                <a:avLst/>
                <a:gdLst>
                  <a:gd name="connsiteX0" fmla="*/ 0 w 4413609"/>
                  <a:gd name="connsiteY0" fmla="*/ 0 h 504000"/>
                  <a:gd name="connsiteX1" fmla="*/ 4413609 w 4413609"/>
                  <a:gd name="connsiteY1" fmla="*/ 0 h 504000"/>
                  <a:gd name="connsiteX2" fmla="*/ 4413609 w 4413609"/>
                  <a:gd name="connsiteY2" fmla="*/ 504000 h 504000"/>
                  <a:gd name="connsiteX3" fmla="*/ 0 w 4413609"/>
                  <a:gd name="connsiteY3" fmla="*/ 504000 h 504000"/>
                  <a:gd name="connsiteX4" fmla="*/ 0 w 4413609"/>
                  <a:gd name="connsiteY4" fmla="*/ 0 h 504000"/>
                  <a:gd name="connsiteX0" fmla="*/ 0 w 4413609"/>
                  <a:gd name="connsiteY0" fmla="*/ 103367 h 607367"/>
                  <a:gd name="connsiteX1" fmla="*/ 4413609 w 4413609"/>
                  <a:gd name="connsiteY1" fmla="*/ 0 h 607367"/>
                  <a:gd name="connsiteX2" fmla="*/ 4413609 w 4413609"/>
                  <a:gd name="connsiteY2" fmla="*/ 607367 h 607367"/>
                  <a:gd name="connsiteX3" fmla="*/ 0 w 4413609"/>
                  <a:gd name="connsiteY3" fmla="*/ 607367 h 607367"/>
                  <a:gd name="connsiteX4" fmla="*/ 0 w 4413609"/>
                  <a:gd name="connsiteY4" fmla="*/ 103367 h 607367"/>
                  <a:gd name="connsiteX0" fmla="*/ 0 w 4421560"/>
                  <a:gd name="connsiteY0" fmla="*/ 103367 h 718685"/>
                  <a:gd name="connsiteX1" fmla="*/ 4413609 w 4421560"/>
                  <a:gd name="connsiteY1" fmla="*/ 0 h 718685"/>
                  <a:gd name="connsiteX2" fmla="*/ 4421560 w 4421560"/>
                  <a:gd name="connsiteY2" fmla="*/ 718685 h 718685"/>
                  <a:gd name="connsiteX3" fmla="*/ 0 w 4421560"/>
                  <a:gd name="connsiteY3" fmla="*/ 607367 h 718685"/>
                  <a:gd name="connsiteX4" fmla="*/ 0 w 4421560"/>
                  <a:gd name="connsiteY4" fmla="*/ 103367 h 718685"/>
                  <a:gd name="connsiteX0" fmla="*/ 0 w 4421560"/>
                  <a:gd name="connsiteY0" fmla="*/ 151075 h 766393"/>
                  <a:gd name="connsiteX1" fmla="*/ 4405658 w 4421560"/>
                  <a:gd name="connsiteY1" fmla="*/ 0 h 766393"/>
                  <a:gd name="connsiteX2" fmla="*/ 4421560 w 4421560"/>
                  <a:gd name="connsiteY2" fmla="*/ 766393 h 766393"/>
                  <a:gd name="connsiteX3" fmla="*/ 0 w 4421560"/>
                  <a:gd name="connsiteY3" fmla="*/ 655075 h 766393"/>
                  <a:gd name="connsiteX4" fmla="*/ 0 w 4421560"/>
                  <a:gd name="connsiteY4" fmla="*/ 151075 h 766393"/>
                  <a:gd name="connsiteX0" fmla="*/ 0 w 4429511"/>
                  <a:gd name="connsiteY0" fmla="*/ 127221 h 766393"/>
                  <a:gd name="connsiteX1" fmla="*/ 4413609 w 4429511"/>
                  <a:gd name="connsiteY1" fmla="*/ 0 h 766393"/>
                  <a:gd name="connsiteX2" fmla="*/ 4429511 w 4429511"/>
                  <a:gd name="connsiteY2" fmla="*/ 766393 h 766393"/>
                  <a:gd name="connsiteX3" fmla="*/ 7951 w 4429511"/>
                  <a:gd name="connsiteY3" fmla="*/ 655075 h 766393"/>
                  <a:gd name="connsiteX4" fmla="*/ 0 w 4429511"/>
                  <a:gd name="connsiteY4" fmla="*/ 127221 h 766393"/>
                  <a:gd name="connsiteX0" fmla="*/ 0 w 4448561"/>
                  <a:gd name="connsiteY0" fmla="*/ 127221 h 909268"/>
                  <a:gd name="connsiteX1" fmla="*/ 4413609 w 4448561"/>
                  <a:gd name="connsiteY1" fmla="*/ 0 h 909268"/>
                  <a:gd name="connsiteX2" fmla="*/ 4448561 w 4448561"/>
                  <a:gd name="connsiteY2" fmla="*/ 909268 h 909268"/>
                  <a:gd name="connsiteX3" fmla="*/ 7951 w 4448561"/>
                  <a:gd name="connsiteY3" fmla="*/ 655075 h 909268"/>
                  <a:gd name="connsiteX4" fmla="*/ 0 w 4448561"/>
                  <a:gd name="connsiteY4" fmla="*/ 127221 h 909268"/>
                  <a:gd name="connsiteX0" fmla="*/ 0 w 4448561"/>
                  <a:gd name="connsiteY0" fmla="*/ 279621 h 1061668"/>
                  <a:gd name="connsiteX1" fmla="*/ 4413609 w 4448561"/>
                  <a:gd name="connsiteY1" fmla="*/ 0 h 1061668"/>
                  <a:gd name="connsiteX2" fmla="*/ 4448561 w 4448561"/>
                  <a:gd name="connsiteY2" fmla="*/ 1061668 h 1061668"/>
                  <a:gd name="connsiteX3" fmla="*/ 7951 w 4448561"/>
                  <a:gd name="connsiteY3" fmla="*/ 807475 h 1061668"/>
                  <a:gd name="connsiteX4" fmla="*/ 0 w 4448561"/>
                  <a:gd name="connsiteY4" fmla="*/ 279621 h 106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561" h="1061668">
                    <a:moveTo>
                      <a:pt x="0" y="279621"/>
                    </a:moveTo>
                    <a:lnTo>
                      <a:pt x="4413609" y="0"/>
                    </a:lnTo>
                    <a:cubicBezTo>
                      <a:pt x="4416259" y="239562"/>
                      <a:pt x="4445911" y="822106"/>
                      <a:pt x="4448561" y="1061668"/>
                    </a:cubicBezTo>
                    <a:lnTo>
                      <a:pt x="7951" y="807475"/>
                    </a:lnTo>
                    <a:lnTo>
                      <a:pt x="0" y="279621"/>
                    </a:lnTo>
                    <a:close/>
                  </a:path>
                </a:pathLst>
              </a:custGeom>
              <a:solidFill>
                <a:schemeClr val="accent6">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400" b="1" i="1" dirty="0">
                    <a:latin typeface="+mn-lt"/>
                  </a:rPr>
                  <a:t>TECHNOLOGIE</a:t>
                </a:r>
              </a:p>
            </p:txBody>
          </p:sp>
          <p:sp>
            <p:nvSpPr>
              <p:cNvPr id="39" name="Rectangle 12"/>
              <p:cNvSpPr/>
              <p:nvPr/>
            </p:nvSpPr>
            <p:spPr bwMode="auto">
              <a:xfrm>
                <a:off x="4563412" y="1761981"/>
                <a:ext cx="4439973" cy="1585075"/>
              </a:xfrm>
              <a:custGeom>
                <a:avLst/>
                <a:gdLst>
                  <a:gd name="connsiteX0" fmla="*/ 0 w 4405021"/>
                  <a:gd name="connsiteY0" fmla="*/ 0 h 504000"/>
                  <a:gd name="connsiteX1" fmla="*/ 4405021 w 4405021"/>
                  <a:gd name="connsiteY1" fmla="*/ 0 h 504000"/>
                  <a:gd name="connsiteX2" fmla="*/ 4405021 w 4405021"/>
                  <a:gd name="connsiteY2" fmla="*/ 504000 h 504000"/>
                  <a:gd name="connsiteX3" fmla="*/ 0 w 4405021"/>
                  <a:gd name="connsiteY3" fmla="*/ 504000 h 504000"/>
                  <a:gd name="connsiteX4" fmla="*/ 0 w 4405021"/>
                  <a:gd name="connsiteY4" fmla="*/ 0 h 504000"/>
                  <a:gd name="connsiteX0" fmla="*/ 0 w 4420924"/>
                  <a:gd name="connsiteY0" fmla="*/ 365760 h 869760"/>
                  <a:gd name="connsiteX1" fmla="*/ 4420924 w 4420924"/>
                  <a:gd name="connsiteY1" fmla="*/ 0 h 869760"/>
                  <a:gd name="connsiteX2" fmla="*/ 4405021 w 4420924"/>
                  <a:gd name="connsiteY2" fmla="*/ 869760 h 869760"/>
                  <a:gd name="connsiteX3" fmla="*/ 0 w 4420924"/>
                  <a:gd name="connsiteY3" fmla="*/ 869760 h 869760"/>
                  <a:gd name="connsiteX4" fmla="*/ 0 w 4420924"/>
                  <a:gd name="connsiteY4" fmla="*/ 365760 h 869760"/>
                  <a:gd name="connsiteX0" fmla="*/ 0 w 4444777"/>
                  <a:gd name="connsiteY0" fmla="*/ 365760 h 869760"/>
                  <a:gd name="connsiteX1" fmla="*/ 4420924 w 4444777"/>
                  <a:gd name="connsiteY1" fmla="*/ 0 h 869760"/>
                  <a:gd name="connsiteX2" fmla="*/ 4444777 w 4444777"/>
                  <a:gd name="connsiteY2" fmla="*/ 567610 h 869760"/>
                  <a:gd name="connsiteX3" fmla="*/ 0 w 4444777"/>
                  <a:gd name="connsiteY3" fmla="*/ 869760 h 869760"/>
                  <a:gd name="connsiteX4" fmla="*/ 0 w 4444777"/>
                  <a:gd name="connsiteY4" fmla="*/ 365760 h 869760"/>
                  <a:gd name="connsiteX0" fmla="*/ 0 w 4420924"/>
                  <a:gd name="connsiteY0" fmla="*/ 365760 h 869760"/>
                  <a:gd name="connsiteX1" fmla="*/ 4420924 w 4420924"/>
                  <a:gd name="connsiteY1" fmla="*/ 0 h 869760"/>
                  <a:gd name="connsiteX2" fmla="*/ 4420923 w 4420924"/>
                  <a:gd name="connsiteY2" fmla="*/ 647123 h 869760"/>
                  <a:gd name="connsiteX3" fmla="*/ 0 w 4420924"/>
                  <a:gd name="connsiteY3" fmla="*/ 869760 h 869760"/>
                  <a:gd name="connsiteX4" fmla="*/ 0 w 4420924"/>
                  <a:gd name="connsiteY4" fmla="*/ 365760 h 869760"/>
                  <a:gd name="connsiteX0" fmla="*/ 0 w 4420924"/>
                  <a:gd name="connsiteY0" fmla="*/ 365760 h 869760"/>
                  <a:gd name="connsiteX1" fmla="*/ 4420924 w 4420924"/>
                  <a:gd name="connsiteY1" fmla="*/ 0 h 869760"/>
                  <a:gd name="connsiteX2" fmla="*/ 4420923 w 4420924"/>
                  <a:gd name="connsiteY2" fmla="*/ 710734 h 869760"/>
                  <a:gd name="connsiteX3" fmla="*/ 0 w 4420924"/>
                  <a:gd name="connsiteY3" fmla="*/ 869760 h 869760"/>
                  <a:gd name="connsiteX4" fmla="*/ 0 w 4420924"/>
                  <a:gd name="connsiteY4" fmla="*/ 365760 h 869760"/>
                  <a:gd name="connsiteX0" fmla="*/ 0 w 4420924"/>
                  <a:gd name="connsiteY0" fmla="*/ 365760 h 845906"/>
                  <a:gd name="connsiteX1" fmla="*/ 4420924 w 4420924"/>
                  <a:gd name="connsiteY1" fmla="*/ 0 h 845906"/>
                  <a:gd name="connsiteX2" fmla="*/ 4420923 w 4420924"/>
                  <a:gd name="connsiteY2" fmla="*/ 710734 h 845906"/>
                  <a:gd name="connsiteX3" fmla="*/ 7951 w 4420924"/>
                  <a:gd name="connsiteY3" fmla="*/ 845906 h 845906"/>
                  <a:gd name="connsiteX4" fmla="*/ 0 w 4420924"/>
                  <a:gd name="connsiteY4" fmla="*/ 365760 h 845906"/>
                  <a:gd name="connsiteX0" fmla="*/ 0 w 4420924"/>
                  <a:gd name="connsiteY0" fmla="*/ 584835 h 1064981"/>
                  <a:gd name="connsiteX1" fmla="*/ 4420924 w 4420924"/>
                  <a:gd name="connsiteY1" fmla="*/ 0 h 1064981"/>
                  <a:gd name="connsiteX2" fmla="*/ 4420923 w 4420924"/>
                  <a:gd name="connsiteY2" fmla="*/ 929809 h 1064981"/>
                  <a:gd name="connsiteX3" fmla="*/ 7951 w 4420924"/>
                  <a:gd name="connsiteY3" fmla="*/ 1064981 h 1064981"/>
                  <a:gd name="connsiteX4" fmla="*/ 0 w 4420924"/>
                  <a:gd name="connsiteY4" fmla="*/ 584835 h 1064981"/>
                  <a:gd name="connsiteX0" fmla="*/ 0 w 4420924"/>
                  <a:gd name="connsiteY0" fmla="*/ 708660 h 1188806"/>
                  <a:gd name="connsiteX1" fmla="*/ 4420924 w 4420924"/>
                  <a:gd name="connsiteY1" fmla="*/ 0 h 1188806"/>
                  <a:gd name="connsiteX2" fmla="*/ 4420923 w 4420924"/>
                  <a:gd name="connsiteY2" fmla="*/ 1053634 h 1188806"/>
                  <a:gd name="connsiteX3" fmla="*/ 7951 w 4420924"/>
                  <a:gd name="connsiteY3" fmla="*/ 1188806 h 1188806"/>
                  <a:gd name="connsiteX4" fmla="*/ 0 w 4420924"/>
                  <a:gd name="connsiteY4" fmla="*/ 708660 h 1188806"/>
                  <a:gd name="connsiteX0" fmla="*/ 0 w 4420924"/>
                  <a:gd name="connsiteY0" fmla="*/ 708660 h 1188806"/>
                  <a:gd name="connsiteX1" fmla="*/ 4420924 w 4420924"/>
                  <a:gd name="connsiteY1" fmla="*/ 0 h 1188806"/>
                  <a:gd name="connsiteX2" fmla="*/ 4420923 w 4420924"/>
                  <a:gd name="connsiteY2" fmla="*/ 1053634 h 1188806"/>
                  <a:gd name="connsiteX3" fmla="*/ 7951 w 4420924"/>
                  <a:gd name="connsiteY3" fmla="*/ 1188806 h 1188806"/>
                  <a:gd name="connsiteX4" fmla="*/ 0 w 4420924"/>
                  <a:gd name="connsiteY4" fmla="*/ 708660 h 1188806"/>
                  <a:gd name="connsiteX0" fmla="*/ 0 w 4420924"/>
                  <a:gd name="connsiteY0" fmla="*/ 708660 h 1188806"/>
                  <a:gd name="connsiteX1" fmla="*/ 4420924 w 4420924"/>
                  <a:gd name="connsiteY1" fmla="*/ 0 h 1188806"/>
                  <a:gd name="connsiteX2" fmla="*/ 4420923 w 4420924"/>
                  <a:gd name="connsiteY2" fmla="*/ 920284 h 1188806"/>
                  <a:gd name="connsiteX3" fmla="*/ 7951 w 4420924"/>
                  <a:gd name="connsiteY3" fmla="*/ 1188806 h 1188806"/>
                  <a:gd name="connsiteX4" fmla="*/ 0 w 4420924"/>
                  <a:gd name="connsiteY4" fmla="*/ 708660 h 1188806"/>
                  <a:gd name="connsiteX0" fmla="*/ 0 w 4439973"/>
                  <a:gd name="connsiteY0" fmla="*/ 708660 h 1188806"/>
                  <a:gd name="connsiteX1" fmla="*/ 4420924 w 4439973"/>
                  <a:gd name="connsiteY1" fmla="*/ 0 h 1188806"/>
                  <a:gd name="connsiteX2" fmla="*/ 4439973 w 4439973"/>
                  <a:gd name="connsiteY2" fmla="*/ 882184 h 1188806"/>
                  <a:gd name="connsiteX3" fmla="*/ 7951 w 4439973"/>
                  <a:gd name="connsiteY3" fmla="*/ 1188806 h 1188806"/>
                  <a:gd name="connsiteX4" fmla="*/ 0 w 4439973"/>
                  <a:gd name="connsiteY4" fmla="*/ 708660 h 1188806"/>
                  <a:gd name="connsiteX0" fmla="*/ 0 w 4439973"/>
                  <a:gd name="connsiteY0" fmla="*/ 708660 h 1188806"/>
                  <a:gd name="connsiteX1" fmla="*/ 4420924 w 4439973"/>
                  <a:gd name="connsiteY1" fmla="*/ 0 h 1188806"/>
                  <a:gd name="connsiteX2" fmla="*/ 4439973 w 4439973"/>
                  <a:gd name="connsiteY2" fmla="*/ 920284 h 1188806"/>
                  <a:gd name="connsiteX3" fmla="*/ 7951 w 4439973"/>
                  <a:gd name="connsiteY3" fmla="*/ 1188806 h 1188806"/>
                  <a:gd name="connsiteX4" fmla="*/ 0 w 4439973"/>
                  <a:gd name="connsiteY4" fmla="*/ 708660 h 1188806"/>
                  <a:gd name="connsiteX0" fmla="*/ 0 w 4478073"/>
                  <a:gd name="connsiteY0" fmla="*/ 699135 h 1188806"/>
                  <a:gd name="connsiteX1" fmla="*/ 4459024 w 4478073"/>
                  <a:gd name="connsiteY1" fmla="*/ 0 h 1188806"/>
                  <a:gd name="connsiteX2" fmla="*/ 4478073 w 4478073"/>
                  <a:gd name="connsiteY2" fmla="*/ 920284 h 1188806"/>
                  <a:gd name="connsiteX3" fmla="*/ 46051 w 4478073"/>
                  <a:gd name="connsiteY3" fmla="*/ 1188806 h 1188806"/>
                  <a:gd name="connsiteX4" fmla="*/ 0 w 4478073"/>
                  <a:gd name="connsiteY4" fmla="*/ 699135 h 1188806"/>
                  <a:gd name="connsiteX0" fmla="*/ 0 w 4478073"/>
                  <a:gd name="connsiteY0" fmla="*/ 699135 h 1188806"/>
                  <a:gd name="connsiteX1" fmla="*/ 4459024 w 4478073"/>
                  <a:gd name="connsiteY1" fmla="*/ 0 h 1188806"/>
                  <a:gd name="connsiteX2" fmla="*/ 4478073 w 4478073"/>
                  <a:gd name="connsiteY2" fmla="*/ 920284 h 1188806"/>
                  <a:gd name="connsiteX3" fmla="*/ 46051 w 4478073"/>
                  <a:gd name="connsiteY3" fmla="*/ 1188806 h 1188806"/>
                  <a:gd name="connsiteX4" fmla="*/ 0 w 4478073"/>
                  <a:gd name="connsiteY4" fmla="*/ 699135 h 1188806"/>
                  <a:gd name="connsiteX0" fmla="*/ 0 w 4439973"/>
                  <a:gd name="connsiteY0" fmla="*/ 699135 h 1188806"/>
                  <a:gd name="connsiteX1" fmla="*/ 4420924 w 4439973"/>
                  <a:gd name="connsiteY1" fmla="*/ 0 h 1188806"/>
                  <a:gd name="connsiteX2" fmla="*/ 4439973 w 4439973"/>
                  <a:gd name="connsiteY2" fmla="*/ 920284 h 1188806"/>
                  <a:gd name="connsiteX3" fmla="*/ 7951 w 4439973"/>
                  <a:gd name="connsiteY3" fmla="*/ 1188806 h 1188806"/>
                  <a:gd name="connsiteX4" fmla="*/ 0 w 4439973"/>
                  <a:gd name="connsiteY4" fmla="*/ 699135 h 11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973" h="1188806">
                    <a:moveTo>
                      <a:pt x="0" y="699135"/>
                    </a:moveTo>
                    <a:cubicBezTo>
                      <a:pt x="1464116" y="491490"/>
                      <a:pt x="2975858" y="217170"/>
                      <a:pt x="4420924" y="0"/>
                    </a:cubicBezTo>
                    <a:cubicBezTo>
                      <a:pt x="4420924" y="215708"/>
                      <a:pt x="4439973" y="704576"/>
                      <a:pt x="4439973" y="920284"/>
                    </a:cubicBezTo>
                    <a:lnTo>
                      <a:pt x="7951" y="1188806"/>
                    </a:lnTo>
                    <a:cubicBezTo>
                      <a:pt x="5301" y="1028757"/>
                      <a:pt x="2650" y="859184"/>
                      <a:pt x="0" y="699135"/>
                    </a:cubicBezTo>
                    <a:close/>
                  </a:path>
                </a:pathLst>
              </a:custGeom>
              <a:solidFill>
                <a:schemeClr val="accent3">
                  <a:lumMod val="60000"/>
                  <a:lumOff val="4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a:extLst/>
            </p:spPr>
            <p:txBody>
              <a:bodyPr vert="horz" wrap="square" lIns="107287" tIns="53643" rIns="107287" bIns="53643" numCol="1" rtlCol="0" anchor="ctr" anchorCtr="0" compatLnSpc="1">
                <a:prstTxWarp prst="textNoShape">
                  <a:avLst/>
                </a:prstTxWarp>
              </a:bodyPr>
              <a:lstStyle/>
              <a:p>
                <a:pPr algn="ctr" defTabSz="1072866"/>
                <a:r>
                  <a:rPr lang="fr-FR" sz="2800" b="1" i="1" dirty="0">
                    <a:latin typeface="+mn-lt"/>
                  </a:rPr>
                  <a:t>SVT</a:t>
                </a:r>
              </a:p>
            </p:txBody>
          </p:sp>
        </p:grpSp>
      </p:grpSp>
      <p:sp>
        <p:nvSpPr>
          <p:cNvPr id="31" name="Shape 728"/>
          <p:cNvSpPr txBox="1"/>
          <p:nvPr/>
        </p:nvSpPr>
        <p:spPr>
          <a:xfrm>
            <a:off x="391393" y="5516846"/>
            <a:ext cx="9364800" cy="92332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fr-FR" sz="1900" dirty="0" smtClean="0">
                <a:latin typeface="Calibri"/>
                <a:ea typeface="Calibri"/>
                <a:cs typeface="Calibri"/>
                <a:sym typeface="Calibri"/>
              </a:rPr>
              <a:t>Enseigner </a:t>
            </a:r>
            <a:r>
              <a:rPr lang="fr-FR" sz="1900" dirty="0">
                <a:latin typeface="Calibri"/>
                <a:ea typeface="Calibri"/>
                <a:cs typeface="Calibri"/>
                <a:sym typeface="Calibri"/>
              </a:rPr>
              <a:t>les S &amp; T, </a:t>
            </a:r>
            <a:r>
              <a:rPr lang="fr-FR" sz="1900" b="1" dirty="0">
                <a:solidFill>
                  <a:srgbClr val="3333FF"/>
                </a:solidFill>
                <a:latin typeface="Calibri"/>
                <a:ea typeface="Calibri"/>
                <a:cs typeface="Calibri"/>
                <a:sym typeface="Calibri"/>
              </a:rPr>
              <a:t>ce n’est pas juxtaposer les enseignements </a:t>
            </a:r>
            <a:r>
              <a:rPr lang="fr-FR" sz="1900" dirty="0">
                <a:latin typeface="Calibri"/>
                <a:ea typeface="Calibri"/>
                <a:cs typeface="Calibri"/>
                <a:sym typeface="Calibri"/>
              </a:rPr>
              <a:t>des 4 thèmes du programmes, cela </a:t>
            </a:r>
            <a:r>
              <a:rPr lang="fr-FR" sz="1900" dirty="0" smtClean="0">
                <a:latin typeface="Calibri"/>
                <a:ea typeface="Calibri"/>
                <a:cs typeface="Calibri"/>
                <a:sym typeface="Calibri"/>
              </a:rPr>
              <a:t>devrait être convoquer des </a:t>
            </a:r>
            <a:r>
              <a:rPr lang="fr-FR" sz="1900" dirty="0">
                <a:latin typeface="Calibri"/>
                <a:ea typeface="Calibri"/>
                <a:cs typeface="Calibri"/>
                <a:sym typeface="Calibri"/>
              </a:rPr>
              <a:t>connaissances et des compétences de ces 4 </a:t>
            </a:r>
            <a:r>
              <a:rPr lang="fr-FR" sz="1900" dirty="0" smtClean="0">
                <a:latin typeface="Calibri"/>
                <a:ea typeface="Calibri"/>
                <a:cs typeface="Calibri"/>
                <a:sym typeface="Calibri"/>
              </a:rPr>
              <a:t>thèmes pour étudier un même sujet. </a:t>
            </a:r>
            <a:endParaRPr lang="fr-FR" sz="1900" b="1" dirty="0">
              <a:latin typeface="Calibri"/>
              <a:ea typeface="Calibri"/>
              <a:cs typeface="Calibri"/>
              <a:sym typeface="Calibri"/>
            </a:endParaRPr>
          </a:p>
        </p:txBody>
      </p:sp>
      <p:grpSp>
        <p:nvGrpSpPr>
          <p:cNvPr id="45" name="Groupe 44"/>
          <p:cNvGrpSpPr/>
          <p:nvPr/>
        </p:nvGrpSpPr>
        <p:grpSpPr>
          <a:xfrm>
            <a:off x="3435035" y="2200275"/>
            <a:ext cx="1351373" cy="1871389"/>
            <a:chOff x="3435035" y="2200275"/>
            <a:chExt cx="1351373" cy="1871389"/>
          </a:xfrm>
        </p:grpSpPr>
        <p:cxnSp>
          <p:nvCxnSpPr>
            <p:cNvPr id="17" name="Connecteur droit 16"/>
            <p:cNvCxnSpPr/>
            <p:nvPr/>
          </p:nvCxnSpPr>
          <p:spPr>
            <a:xfrm>
              <a:off x="3435035" y="2352675"/>
              <a:ext cx="1351373" cy="1718989"/>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3435035" y="2200275"/>
              <a:ext cx="1351373" cy="1647825"/>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005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xit" presetSubtype="0" fill="hold" grpId="0" nodeType="afterEffect">
                                  <p:stCondLst>
                                    <p:cond delay="0"/>
                                  </p:stCondLst>
                                  <p:childTnLst>
                                    <p:anim calcmode="lin" valueType="num">
                                      <p:cBhvr>
                                        <p:cTn id="10" dur="1000"/>
                                        <p:tgtEl>
                                          <p:spTgt spid="21"/>
                                        </p:tgtEl>
                                        <p:attrNameLst>
                                          <p:attrName>ppt_w</p:attrName>
                                        </p:attrNameLst>
                                      </p:cBhvr>
                                      <p:tavLst>
                                        <p:tav tm="0">
                                          <p:val>
                                            <p:strVal val="ppt_w"/>
                                          </p:val>
                                        </p:tav>
                                        <p:tav tm="100000">
                                          <p:val>
                                            <p:fltVal val="0"/>
                                          </p:val>
                                        </p:tav>
                                      </p:tavLst>
                                    </p:anim>
                                    <p:anim calcmode="lin" valueType="num">
                                      <p:cBhvr>
                                        <p:cTn id="11" dur="1000"/>
                                        <p:tgtEl>
                                          <p:spTgt spid="21"/>
                                        </p:tgtEl>
                                        <p:attrNameLst>
                                          <p:attrName>ppt_h</p:attrName>
                                        </p:attrNameLst>
                                      </p:cBhvr>
                                      <p:tavLst>
                                        <p:tav tm="0">
                                          <p:val>
                                            <p:strVal val="ppt_h"/>
                                          </p:val>
                                        </p:tav>
                                        <p:tav tm="100000">
                                          <p:val>
                                            <p:fltVal val="0"/>
                                          </p:val>
                                        </p:tav>
                                      </p:tavLst>
                                    </p:anim>
                                    <p:anim calcmode="lin" valueType="num">
                                      <p:cBhvr>
                                        <p:cTn id="12" dur="1000"/>
                                        <p:tgtEl>
                                          <p:spTgt spid="21"/>
                                        </p:tgtEl>
                                        <p:attrNameLst>
                                          <p:attrName>style.rotation</p:attrName>
                                        </p:attrNameLst>
                                      </p:cBhvr>
                                      <p:tavLst>
                                        <p:tav tm="0">
                                          <p:val>
                                            <p:fltVal val="0"/>
                                          </p:val>
                                        </p:tav>
                                        <p:tav tm="100000">
                                          <p:val>
                                            <p:fltVal val="90"/>
                                          </p:val>
                                        </p:tav>
                                      </p:tavLst>
                                    </p:anim>
                                    <p:animEffect transition="out" filter="fade">
                                      <p:cBhvr>
                                        <p:cTn id="13" dur="1000"/>
                                        <p:tgtEl>
                                          <p:spTgt spid="21"/>
                                        </p:tgtEl>
                                      </p:cBhvr>
                                    </p:animEffect>
                                    <p:set>
                                      <p:cBhvr>
                                        <p:cTn id="14" dur="1" fill="hold">
                                          <p:stCondLst>
                                            <p:cond delay="999"/>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665093" y="2376985"/>
            <a:ext cx="3957440" cy="893520"/>
            <a:chOff x="4373862" y="3494041"/>
            <a:chExt cx="3364459" cy="670140"/>
          </a:xfrm>
          <a:solidFill>
            <a:schemeClr val="bg2">
              <a:lumMod val="90000"/>
            </a:schemeClr>
          </a:solidFill>
        </p:grpSpPr>
        <p:sp>
          <p:nvSpPr>
            <p:cNvPr id="8" name="Rectangle 5"/>
            <p:cNvSpPr>
              <a:spLocks noChangeArrowheads="1"/>
            </p:cNvSpPr>
            <p:nvPr/>
          </p:nvSpPr>
          <p:spPr bwMode="auto">
            <a:xfrm>
              <a:off x="5142264" y="3757072"/>
              <a:ext cx="2596057" cy="407109"/>
            </a:xfrm>
            <a:prstGeom prst="rect">
              <a:avLst/>
            </a:prstGeom>
            <a:solidFill>
              <a:schemeClr val="bg2">
                <a:lumMod val="75000"/>
              </a:schemeClr>
            </a:solidFill>
            <a:ln>
              <a:noFill/>
            </a:ln>
            <a:effectLst>
              <a:outerShdw blurRad="190500" dist="228600" dir="2700000" algn="ctr">
                <a:srgbClr val="000000">
                  <a:alpha val="30000"/>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altLang="fr-FR" sz="1900" b="1" dirty="0">
                  <a:latin typeface="+mn-lt"/>
                </a:rPr>
                <a:t> </a:t>
              </a:r>
              <a:r>
                <a:rPr lang="fr-FR" altLang="fr-FR" sz="1900" b="1" dirty="0" smtClean="0">
                  <a:latin typeface="+mn-lt"/>
                </a:rPr>
                <a:t>Compétences travaillées</a:t>
              </a:r>
              <a:endParaRPr lang="fr-FR" altLang="fr-FR" sz="1900" b="1" dirty="0">
                <a:latin typeface="+mn-lt"/>
              </a:endParaRPr>
            </a:p>
          </p:txBody>
        </p:sp>
        <p:sp>
          <p:nvSpPr>
            <p:cNvPr id="9" name="Virage 8"/>
            <p:cNvSpPr/>
            <p:nvPr/>
          </p:nvSpPr>
          <p:spPr>
            <a:xfrm flipV="1">
              <a:off x="4373862" y="3494041"/>
              <a:ext cx="648072" cy="616134"/>
            </a:xfrm>
            <a:prstGeom prst="bentArrow">
              <a:avLst/>
            </a:prstGeom>
            <a:solidFill>
              <a:schemeClr val="tx2">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schemeClr val="tx1"/>
                </a:solidFill>
              </a:endParaRPr>
            </a:p>
          </p:txBody>
        </p:sp>
      </p:grpSp>
      <p:grpSp>
        <p:nvGrpSpPr>
          <p:cNvPr id="10" name="Groupe 9"/>
          <p:cNvGrpSpPr/>
          <p:nvPr/>
        </p:nvGrpSpPr>
        <p:grpSpPr>
          <a:xfrm>
            <a:off x="4065493" y="3427680"/>
            <a:ext cx="3672408" cy="1037533"/>
            <a:chOff x="6312291" y="4270323"/>
            <a:chExt cx="3389915" cy="778150"/>
          </a:xfrm>
          <a:solidFill>
            <a:schemeClr val="bg2">
              <a:lumMod val="90000"/>
            </a:schemeClr>
          </a:solidFill>
        </p:grpSpPr>
        <p:sp>
          <p:nvSpPr>
            <p:cNvPr id="11" name="Rectangle 5"/>
            <p:cNvSpPr>
              <a:spLocks noChangeArrowheads="1"/>
            </p:cNvSpPr>
            <p:nvPr/>
          </p:nvSpPr>
          <p:spPr bwMode="auto">
            <a:xfrm>
              <a:off x="7213645" y="4400401"/>
              <a:ext cx="2488561" cy="648072"/>
            </a:xfrm>
            <a:prstGeom prst="rect">
              <a:avLst/>
            </a:prstGeom>
            <a:solidFill>
              <a:schemeClr val="bg2">
                <a:lumMod val="75000"/>
              </a:schemeClr>
            </a:solidFill>
            <a:ln>
              <a:noFill/>
            </a:ln>
            <a:effectLst>
              <a:outerShdw blurRad="190500" dist="228600" dir="2700000" algn="ctr">
                <a:srgbClr val="000000">
                  <a:alpha val="30000"/>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altLang="fr-FR" sz="1900" b="1" dirty="0">
                  <a:latin typeface="+mn-lt"/>
                </a:rPr>
                <a:t> C</a:t>
              </a:r>
              <a:r>
                <a:rPr lang="fr-FR" altLang="fr-FR" sz="1900" b="1" dirty="0" smtClean="0">
                  <a:latin typeface="+mn-lt"/>
                </a:rPr>
                <a:t>onnaissances et compétences scientifiques associées</a:t>
              </a:r>
              <a:endParaRPr lang="fr-FR" altLang="fr-FR" sz="1900" b="1" dirty="0">
                <a:latin typeface="+mn-lt"/>
              </a:endParaRPr>
            </a:p>
          </p:txBody>
        </p:sp>
        <p:sp>
          <p:nvSpPr>
            <p:cNvPr id="12" name="Virage 11"/>
            <p:cNvSpPr/>
            <p:nvPr/>
          </p:nvSpPr>
          <p:spPr>
            <a:xfrm flipV="1">
              <a:off x="6312291" y="4270323"/>
              <a:ext cx="648072" cy="616134"/>
            </a:xfrm>
            <a:prstGeom prst="bentArrow">
              <a:avLst/>
            </a:prstGeom>
            <a:solidFill>
              <a:schemeClr val="tx2">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schemeClr val="tx1"/>
                </a:solidFill>
              </a:endParaRPr>
            </a:p>
          </p:txBody>
        </p:sp>
      </p:grpSp>
      <p:grpSp>
        <p:nvGrpSpPr>
          <p:cNvPr id="3" name="Groupe 2"/>
          <p:cNvGrpSpPr>
            <a:grpSpLocks/>
          </p:cNvGrpSpPr>
          <p:nvPr/>
        </p:nvGrpSpPr>
        <p:grpSpPr bwMode="auto">
          <a:xfrm>
            <a:off x="6369050" y="4608513"/>
            <a:ext cx="3127375" cy="936625"/>
            <a:chOff x="6369749" y="4609233"/>
            <a:chExt cx="3126138" cy="936103"/>
          </a:xfrm>
        </p:grpSpPr>
        <p:sp>
          <p:nvSpPr>
            <p:cNvPr id="13" name="Virage 12"/>
            <p:cNvSpPr/>
            <p:nvPr/>
          </p:nvSpPr>
          <p:spPr>
            <a:xfrm flipV="1">
              <a:off x="6369749" y="4609233"/>
              <a:ext cx="761699" cy="821867"/>
            </a:xfrm>
            <a:prstGeom prst="bentArrow">
              <a:avLst/>
            </a:prstGeom>
            <a:solidFill>
              <a:schemeClr val="tx2">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dirty="0">
                <a:solidFill>
                  <a:schemeClr val="tx1"/>
                </a:solidFill>
              </a:endParaRPr>
            </a:p>
          </p:txBody>
        </p:sp>
        <p:sp>
          <p:nvSpPr>
            <p:cNvPr id="14" name="Rectangle 5"/>
            <p:cNvSpPr>
              <a:spLocks noChangeArrowheads="1"/>
            </p:cNvSpPr>
            <p:nvPr/>
          </p:nvSpPr>
          <p:spPr bwMode="auto">
            <a:xfrm>
              <a:off x="7234595" y="4901170"/>
              <a:ext cx="2261292" cy="644166"/>
            </a:xfrm>
            <a:prstGeom prst="rect">
              <a:avLst/>
            </a:prstGeom>
            <a:solidFill>
              <a:schemeClr val="bg2">
                <a:lumMod val="75000"/>
              </a:schemeClr>
            </a:solidFill>
            <a:ln>
              <a:noFill/>
            </a:ln>
            <a:effectLst>
              <a:outerShdw blurRad="190500" dist="228600" dir="2700000" algn="ctr">
                <a:srgbClr val="000000">
                  <a:alpha val="30000"/>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altLang="fr-FR" sz="1900" b="1" dirty="0">
                  <a:latin typeface="+mn-lt"/>
                </a:rPr>
                <a:t> </a:t>
              </a:r>
              <a:r>
                <a:rPr lang="fr-FR" altLang="fr-FR" sz="1900" b="1" dirty="0" smtClean="0">
                  <a:latin typeface="+mn-lt"/>
                </a:rPr>
                <a:t>Séquences</a:t>
              </a:r>
              <a:endParaRPr lang="fr-FR" altLang="fr-FR" sz="1900" b="1" dirty="0">
                <a:latin typeface="+mn-lt"/>
              </a:endParaRPr>
            </a:p>
          </p:txBody>
        </p:sp>
      </p:grpSp>
      <p:sp>
        <p:nvSpPr>
          <p:cNvPr id="15" name="Virage 14"/>
          <p:cNvSpPr/>
          <p:nvPr/>
        </p:nvSpPr>
        <p:spPr>
          <a:xfrm rot="10800000" flipV="1">
            <a:off x="7810500" y="3940175"/>
            <a:ext cx="762000" cy="820738"/>
          </a:xfrm>
          <a:prstGeom prst="bentArrow">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sp>
        <p:nvSpPr>
          <p:cNvPr id="16" name="Virage 15"/>
          <p:cNvSpPr/>
          <p:nvPr/>
        </p:nvSpPr>
        <p:spPr>
          <a:xfrm rot="10800000" flipV="1">
            <a:off x="5794375" y="2765425"/>
            <a:ext cx="762000" cy="757238"/>
          </a:xfrm>
          <a:prstGeom prst="bentArrow">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sp>
        <p:nvSpPr>
          <p:cNvPr id="17" name="Virage 16"/>
          <p:cNvSpPr/>
          <p:nvPr/>
        </p:nvSpPr>
        <p:spPr>
          <a:xfrm rot="10800000" flipV="1">
            <a:off x="3417888" y="1493838"/>
            <a:ext cx="762000" cy="1057275"/>
          </a:xfrm>
          <a:prstGeom prst="bentArrow">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sp>
        <p:nvSpPr>
          <p:cNvPr id="4" name="Flèche droite 3"/>
          <p:cNvSpPr/>
          <p:nvPr/>
        </p:nvSpPr>
        <p:spPr>
          <a:xfrm rot="1676680">
            <a:off x="1833865" y="4434885"/>
            <a:ext cx="5165333" cy="787400"/>
          </a:xfrm>
          <a:prstGeom prst="rightArrow">
            <a:avLst/>
          </a:prstGeom>
          <a:solidFill>
            <a:schemeClr val="tx2">
              <a:lumMod val="60000"/>
              <a:lumOff val="4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dirty="0">
                <a:solidFill>
                  <a:schemeClr val="bg1"/>
                </a:solidFill>
                <a:effectLst>
                  <a:outerShdw blurRad="38100" dist="38100" dir="2700000" algn="tl">
                    <a:srgbClr val="000000">
                      <a:alpha val="43137"/>
                    </a:srgbClr>
                  </a:outerShdw>
                </a:effectLst>
              </a:rPr>
              <a:t>Démarche de construction de séquences</a:t>
            </a:r>
          </a:p>
        </p:txBody>
      </p:sp>
      <p:sp>
        <p:nvSpPr>
          <p:cNvPr id="6" name="Flèche gauche 5"/>
          <p:cNvSpPr/>
          <p:nvPr/>
        </p:nvSpPr>
        <p:spPr>
          <a:xfrm rot="1677961">
            <a:off x="3913294" y="2067575"/>
            <a:ext cx="5452533" cy="729720"/>
          </a:xfrm>
          <a:prstGeom prst="leftArrow">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dirty="0">
                <a:solidFill>
                  <a:schemeClr val="bg1"/>
                </a:solidFill>
              </a:rPr>
              <a:t>Démarche d’évaluation des acquis pour le socle</a:t>
            </a:r>
          </a:p>
        </p:txBody>
      </p:sp>
      <p:sp>
        <p:nvSpPr>
          <p:cNvPr id="18" name="ZoneTexte 17"/>
          <p:cNvSpPr txBox="1"/>
          <p:nvPr/>
        </p:nvSpPr>
        <p:spPr>
          <a:xfrm>
            <a:off x="0" y="0"/>
            <a:ext cx="9906000"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Du </a:t>
            </a:r>
            <a:r>
              <a:rPr lang="fr-FR" dirty="0" smtClean="0"/>
              <a:t>socle commun </a:t>
            </a:r>
            <a:r>
              <a:rPr lang="fr-FR" dirty="0"/>
              <a:t>aux </a:t>
            </a:r>
            <a:r>
              <a:rPr lang="fr-FR" dirty="0" smtClean="0"/>
              <a:t>séquences d’enseignement</a:t>
            </a:r>
            <a:endParaRPr lang="fr-FR" dirty="0"/>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793" y="739775"/>
            <a:ext cx="2262188" cy="1508125"/>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93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309262" y="896672"/>
            <a:ext cx="9144000" cy="5808662"/>
          </a:xfrm>
          <a:prstGeom prst="roundRect">
            <a:avLst>
              <a:gd name="adj" fmla="val 52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 name="Group 49"/>
          <p:cNvGrpSpPr>
            <a:grpSpLocks/>
          </p:cNvGrpSpPr>
          <p:nvPr/>
        </p:nvGrpSpPr>
        <p:grpSpPr bwMode="auto">
          <a:xfrm>
            <a:off x="564730" y="1121555"/>
            <a:ext cx="1799455" cy="888489"/>
            <a:chOff x="4059" y="604"/>
            <a:chExt cx="1024" cy="506"/>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3" name="AutoShape 34"/>
            <p:cNvSpPr>
              <a:spLocks noChangeArrowheads="1"/>
            </p:cNvSpPr>
            <p:nvPr/>
          </p:nvSpPr>
          <p:spPr bwMode="auto">
            <a:xfrm>
              <a:off x="4059" y="604"/>
              <a:ext cx="1024" cy="506"/>
            </a:xfrm>
            <a:prstGeom prst="foldedCorner">
              <a:avLst>
                <a:gd name="adj" fmla="val 12500"/>
              </a:avLst>
            </a:prstGeom>
            <a:grpFill/>
            <a:ln w="9525">
              <a:noFill/>
              <a:round/>
              <a:headEnd/>
              <a:tailEnd/>
            </a:ln>
            <a:effectLst>
              <a:outerShdw blurRad="190500" dist="228600" dir="2700000" algn="ctr">
                <a:srgbClr val="000000">
                  <a:alpha val="30000"/>
                </a:srgbClr>
              </a:outerShdw>
            </a:effectLst>
            <a:sp3d prstMaterial="matte"/>
          </p:spPr>
          <p:txBody>
            <a:bodyPr wrap="none" anchor="ctr"/>
            <a:lstStyle/>
            <a:p>
              <a:pPr>
                <a:defRPr/>
              </a:pPr>
              <a:endParaRPr lang="fr-FR">
                <a:latin typeface="+mn-lt"/>
              </a:endParaRPr>
            </a:p>
          </p:txBody>
        </p:sp>
        <p:sp>
          <p:nvSpPr>
            <p:cNvPr id="4" name="Text Box 36"/>
            <p:cNvSpPr txBox="1">
              <a:spLocks noChangeArrowheads="1"/>
            </p:cNvSpPr>
            <p:nvPr/>
          </p:nvSpPr>
          <p:spPr bwMode="auto">
            <a:xfrm>
              <a:off x="4096" y="619"/>
              <a:ext cx="952" cy="491"/>
            </a:xfrm>
            <a:prstGeom prst="rect">
              <a:avLst/>
            </a:prstGeom>
            <a:noFill/>
            <a:ln w="9525">
              <a:noFill/>
              <a:miter lim="800000"/>
              <a:headEnd/>
              <a:tailEnd/>
            </a:ln>
            <a:effectLst>
              <a:outerShdw blurRad="190500" dist="228600" dir="2700000" algn="ctr">
                <a:srgbClr val="000000">
                  <a:alpha val="30000"/>
                </a:srgbClr>
              </a:outerShdw>
            </a:effectLst>
            <a:sp3d prstMaterial="matte">
              <a:bevelT w="127000" h="63500"/>
            </a:sp3d>
          </p:spPr>
          <p:txBody>
            <a:bodyPr lIns="0" tIns="0" rIns="0" bIns="0">
              <a:spAutoFit/>
            </a:bodyPr>
            <a:lstStyle/>
            <a:p>
              <a:pPr algn="ctr">
                <a:defRPr/>
              </a:pPr>
              <a:r>
                <a:rPr lang="fr-FR" sz="1400" b="1" dirty="0">
                  <a:solidFill>
                    <a:srgbClr val="FF0000"/>
                  </a:solidFill>
                  <a:effectLst>
                    <a:outerShdw blurRad="38100" dist="38100" dir="2700000" algn="tl">
                      <a:srgbClr val="000000">
                        <a:alpha val="43137"/>
                      </a:srgbClr>
                    </a:outerShdw>
                  </a:effectLst>
                  <a:latin typeface="+mn-lt"/>
                </a:rPr>
                <a:t>D1</a:t>
              </a:r>
            </a:p>
            <a:p>
              <a:pPr algn="ctr">
                <a:defRPr/>
              </a:pPr>
              <a:r>
                <a:rPr lang="fr-FR" sz="1400" b="1" dirty="0">
                  <a:solidFill>
                    <a:srgbClr val="FF0000"/>
                  </a:solidFill>
                  <a:effectLst>
                    <a:outerShdw blurRad="38100" dist="38100" dir="2700000" algn="tl">
                      <a:srgbClr val="000000">
                        <a:alpha val="43137"/>
                      </a:srgbClr>
                    </a:outerShdw>
                  </a:effectLst>
                  <a:latin typeface="+mn-lt"/>
                </a:rPr>
                <a:t>Les langages pour </a:t>
              </a:r>
            </a:p>
            <a:p>
              <a:pPr algn="ctr">
                <a:defRPr/>
              </a:pPr>
              <a:r>
                <a:rPr lang="fr-FR" sz="1400" b="1" dirty="0">
                  <a:solidFill>
                    <a:srgbClr val="FF0000"/>
                  </a:solidFill>
                  <a:effectLst>
                    <a:outerShdw blurRad="38100" dist="38100" dir="2700000" algn="tl">
                      <a:srgbClr val="000000">
                        <a:alpha val="43137"/>
                      </a:srgbClr>
                    </a:outerShdw>
                  </a:effectLst>
                  <a:latin typeface="+mn-lt"/>
                </a:rPr>
                <a:t>penser et communiquer</a:t>
              </a:r>
            </a:p>
          </p:txBody>
        </p:sp>
      </p:grpSp>
      <p:grpSp>
        <p:nvGrpSpPr>
          <p:cNvPr id="5" name="Group 50"/>
          <p:cNvGrpSpPr>
            <a:grpSpLocks/>
          </p:cNvGrpSpPr>
          <p:nvPr/>
        </p:nvGrpSpPr>
        <p:grpSpPr bwMode="auto">
          <a:xfrm>
            <a:off x="573606" y="2303123"/>
            <a:ext cx="1761067" cy="781049"/>
            <a:chOff x="4087" y="1344"/>
            <a:chExt cx="1024" cy="492"/>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6" name="AutoShape 35"/>
            <p:cNvSpPr>
              <a:spLocks noChangeArrowheads="1"/>
            </p:cNvSpPr>
            <p:nvPr/>
          </p:nvSpPr>
          <p:spPr bwMode="auto">
            <a:xfrm>
              <a:off x="4087" y="1344"/>
              <a:ext cx="1024" cy="492"/>
            </a:xfrm>
            <a:prstGeom prst="foldedCorner">
              <a:avLst>
                <a:gd name="adj" fmla="val 12500"/>
              </a:avLst>
            </a:prstGeom>
            <a:grpFill/>
            <a:ln w="9525">
              <a:noFill/>
              <a:round/>
              <a:headEnd/>
              <a:tailEnd/>
            </a:ln>
            <a:effectLst>
              <a:outerShdw blurRad="190500" dist="228600" dir="2700000" algn="ctr">
                <a:srgbClr val="000000">
                  <a:alpha val="30000"/>
                </a:srgbClr>
              </a:outerShdw>
            </a:effectLst>
            <a:sp3d prstMaterial="matte"/>
          </p:spPr>
          <p:txBody>
            <a:bodyPr wrap="none" anchor="ctr"/>
            <a:lstStyle/>
            <a:p>
              <a:pPr>
                <a:defRPr/>
              </a:pPr>
              <a:endParaRPr lang="fr-FR" sz="1400">
                <a:latin typeface="+mn-lt"/>
              </a:endParaRPr>
            </a:p>
          </p:txBody>
        </p:sp>
        <p:sp>
          <p:nvSpPr>
            <p:cNvPr id="7" name="Text Box 42"/>
            <p:cNvSpPr txBox="1">
              <a:spLocks noChangeArrowheads="1"/>
            </p:cNvSpPr>
            <p:nvPr/>
          </p:nvSpPr>
          <p:spPr bwMode="auto">
            <a:xfrm>
              <a:off x="4131" y="1378"/>
              <a:ext cx="952" cy="407"/>
            </a:xfrm>
            <a:prstGeom prst="rect">
              <a:avLst/>
            </a:prstGeom>
            <a:noFill/>
            <a:ln w="9525">
              <a:noFill/>
              <a:miter lim="800000"/>
              <a:headEnd/>
              <a:tailEnd/>
            </a:ln>
            <a:effectLst>
              <a:outerShdw blurRad="190500" dist="228600" dir="2700000" algn="ctr">
                <a:srgbClr val="000000">
                  <a:alpha val="30000"/>
                </a:srgbClr>
              </a:outerShdw>
            </a:effectLst>
            <a:sp3d prstMaterial="matte">
              <a:bevelT w="127000" h="63500"/>
            </a:sp3d>
          </p:spPr>
          <p:txBody>
            <a:bodyPr lIns="0" tIns="0" rIns="0" bIns="0">
              <a:spAutoFit/>
            </a:bodyPr>
            <a:lstStyle>
              <a:defPPr>
                <a:defRPr lang="fr-FR"/>
              </a:defPPr>
              <a:lvl1pPr algn="ctr">
                <a:defRPr sz="1400" b="1" i="1">
                  <a:solidFill>
                    <a:srgbClr val="FF0000"/>
                  </a:solidFill>
                </a:defRPr>
              </a:lvl1pPr>
            </a:lstStyle>
            <a:p>
              <a:pPr>
                <a:defRPr/>
              </a:pPr>
              <a:r>
                <a:rPr lang="fr-FR" i="0" dirty="0" smtClean="0">
                  <a:solidFill>
                    <a:srgbClr val="00B0F0"/>
                  </a:solidFill>
                  <a:effectLst>
                    <a:outerShdw blurRad="38100" dist="38100" dir="2700000" algn="tl">
                      <a:srgbClr val="000000">
                        <a:alpha val="43137"/>
                      </a:srgbClr>
                    </a:outerShdw>
                  </a:effectLst>
                  <a:latin typeface="+mn-lt"/>
                </a:rPr>
                <a:t>D2</a:t>
              </a:r>
            </a:p>
            <a:p>
              <a:pPr>
                <a:defRPr/>
              </a:pPr>
              <a:r>
                <a:rPr lang="fr-FR" i="0" dirty="0" smtClean="0">
                  <a:solidFill>
                    <a:srgbClr val="00B0F0"/>
                  </a:solidFill>
                  <a:effectLst>
                    <a:outerShdw blurRad="38100" dist="38100" dir="2700000" algn="tl">
                      <a:srgbClr val="000000">
                        <a:alpha val="43137"/>
                      </a:srgbClr>
                    </a:outerShdw>
                  </a:effectLst>
                  <a:latin typeface="+mn-lt"/>
                </a:rPr>
                <a:t>Les </a:t>
              </a:r>
              <a:r>
                <a:rPr lang="fr-FR" i="0" dirty="0">
                  <a:solidFill>
                    <a:srgbClr val="00B0F0"/>
                  </a:solidFill>
                  <a:effectLst>
                    <a:outerShdw blurRad="38100" dist="38100" dir="2700000" algn="tl">
                      <a:srgbClr val="000000">
                        <a:alpha val="43137"/>
                      </a:srgbClr>
                    </a:outerShdw>
                  </a:effectLst>
                  <a:latin typeface="+mn-lt"/>
                </a:rPr>
                <a:t>méthodes et outils pour apprendre                                     </a:t>
              </a:r>
            </a:p>
          </p:txBody>
        </p:sp>
      </p:grpSp>
      <p:grpSp>
        <p:nvGrpSpPr>
          <p:cNvPr id="8" name="Group 51"/>
          <p:cNvGrpSpPr>
            <a:grpSpLocks/>
          </p:cNvGrpSpPr>
          <p:nvPr/>
        </p:nvGrpSpPr>
        <p:grpSpPr bwMode="auto">
          <a:xfrm>
            <a:off x="573606" y="3324708"/>
            <a:ext cx="1761067" cy="1026169"/>
            <a:chOff x="4105" y="1989"/>
            <a:chExt cx="1024" cy="543"/>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9" name="AutoShape 43"/>
            <p:cNvSpPr>
              <a:spLocks noChangeArrowheads="1"/>
            </p:cNvSpPr>
            <p:nvPr/>
          </p:nvSpPr>
          <p:spPr bwMode="auto">
            <a:xfrm>
              <a:off x="4105" y="2021"/>
              <a:ext cx="1024" cy="441"/>
            </a:xfrm>
            <a:prstGeom prst="foldedCorner">
              <a:avLst>
                <a:gd name="adj" fmla="val 12500"/>
              </a:avLst>
            </a:prstGeom>
            <a:grpFill/>
            <a:ln w="9525">
              <a:noFill/>
              <a:round/>
              <a:headEnd/>
              <a:tailEnd/>
            </a:ln>
            <a:effectLst>
              <a:outerShdw blurRad="190500" dist="228600" dir="2700000" algn="ctr">
                <a:srgbClr val="000000">
                  <a:alpha val="30000"/>
                </a:srgbClr>
              </a:outerShdw>
            </a:effectLst>
            <a:sp3d prstMaterial="matte"/>
          </p:spPr>
          <p:txBody>
            <a:bodyPr wrap="none" anchor="ctr"/>
            <a:lstStyle/>
            <a:p>
              <a:pPr>
                <a:defRPr/>
              </a:pPr>
              <a:endParaRPr lang="fr-FR">
                <a:latin typeface="+mn-lt"/>
              </a:endParaRPr>
            </a:p>
          </p:txBody>
        </p:sp>
        <p:sp>
          <p:nvSpPr>
            <p:cNvPr id="10" name="Text Box 44"/>
            <p:cNvSpPr txBox="1">
              <a:spLocks noChangeArrowheads="1"/>
            </p:cNvSpPr>
            <p:nvPr/>
          </p:nvSpPr>
          <p:spPr bwMode="auto">
            <a:xfrm>
              <a:off x="4133" y="1989"/>
              <a:ext cx="974" cy="543"/>
            </a:xfrm>
            <a:prstGeom prst="rect">
              <a:avLst/>
            </a:prstGeom>
            <a:noFill/>
            <a:ln w="9525">
              <a:noFill/>
              <a:miter lim="800000"/>
              <a:headEnd/>
              <a:tailEnd/>
            </a:ln>
            <a:effectLst>
              <a:outerShdw blurRad="190500" dist="228600" dir="2700000" algn="ctr">
                <a:srgbClr val="000000">
                  <a:alpha val="30000"/>
                </a:srgbClr>
              </a:outerShdw>
            </a:effectLst>
            <a:sp3d prstMaterial="matte">
              <a:bevelT w="127000" h="63500"/>
            </a:sp3d>
          </p:spPr>
          <p:txBody>
            <a:bodyPr lIns="0" tIns="0" rIns="0" bIns="0">
              <a:spAutoFit/>
            </a:bodyPr>
            <a:lstStyle>
              <a:defPPr>
                <a:defRPr lang="fr-FR"/>
              </a:defPPr>
              <a:lvl1pPr algn="ctr">
                <a:defRPr sz="1400" b="1" i="1">
                  <a:solidFill>
                    <a:srgbClr val="00B0F0"/>
                  </a:solidFill>
                </a:defRPr>
              </a:lvl1pPr>
            </a:lstStyle>
            <a:p>
              <a:pPr>
                <a:defRPr/>
              </a:pPr>
              <a:r>
                <a:rPr lang="fr-FR" i="0" dirty="0" smtClean="0">
                  <a:solidFill>
                    <a:srgbClr val="00B050"/>
                  </a:solidFill>
                  <a:effectLst>
                    <a:outerShdw blurRad="38100" dist="38100" dir="2700000" algn="tl">
                      <a:srgbClr val="000000">
                        <a:alpha val="43137"/>
                      </a:srgbClr>
                    </a:outerShdw>
                  </a:effectLst>
                  <a:latin typeface="+mn-lt"/>
                </a:rPr>
                <a:t>D3</a:t>
              </a:r>
            </a:p>
            <a:p>
              <a:pPr>
                <a:defRPr/>
              </a:pPr>
              <a:r>
                <a:rPr lang="fr-FR" i="0" dirty="0" smtClean="0">
                  <a:solidFill>
                    <a:srgbClr val="00B050"/>
                  </a:solidFill>
                  <a:effectLst>
                    <a:outerShdw blurRad="38100" dist="38100" dir="2700000" algn="tl">
                      <a:srgbClr val="000000">
                        <a:alpha val="43137"/>
                      </a:srgbClr>
                    </a:outerShdw>
                  </a:effectLst>
                  <a:latin typeface="+mn-lt"/>
                </a:rPr>
                <a:t>La </a:t>
              </a:r>
              <a:r>
                <a:rPr lang="fr-FR" i="0" dirty="0">
                  <a:solidFill>
                    <a:srgbClr val="00B050"/>
                  </a:solidFill>
                  <a:effectLst>
                    <a:outerShdw blurRad="38100" dist="38100" dir="2700000" algn="tl">
                      <a:srgbClr val="000000">
                        <a:alpha val="43137"/>
                      </a:srgbClr>
                    </a:outerShdw>
                  </a:effectLst>
                  <a:latin typeface="+mn-lt"/>
                </a:rPr>
                <a:t>formation de la personne et du </a:t>
              </a:r>
              <a:r>
                <a:rPr lang="fr-FR" i="0" dirty="0" smtClean="0">
                  <a:solidFill>
                    <a:srgbClr val="00B050"/>
                  </a:solidFill>
                  <a:effectLst>
                    <a:outerShdw blurRad="38100" dist="38100" dir="2700000" algn="tl">
                      <a:srgbClr val="000000">
                        <a:alpha val="43137"/>
                      </a:srgbClr>
                    </a:outerShdw>
                  </a:effectLst>
                  <a:latin typeface="+mn-lt"/>
                </a:rPr>
                <a:t>citoyen</a:t>
              </a:r>
              <a:endParaRPr lang="fr-FR" i="0" dirty="0">
                <a:solidFill>
                  <a:srgbClr val="00B050"/>
                </a:solidFill>
                <a:effectLst>
                  <a:outerShdw blurRad="38100" dist="38100" dir="2700000" algn="tl">
                    <a:srgbClr val="000000">
                      <a:alpha val="43137"/>
                    </a:srgbClr>
                  </a:outerShdw>
                </a:effectLst>
                <a:latin typeface="+mn-lt"/>
              </a:endParaRPr>
            </a:p>
          </p:txBody>
        </p:sp>
      </p:grpSp>
      <p:grpSp>
        <p:nvGrpSpPr>
          <p:cNvPr id="11" name="Group 55"/>
          <p:cNvGrpSpPr>
            <a:grpSpLocks/>
          </p:cNvGrpSpPr>
          <p:nvPr/>
        </p:nvGrpSpPr>
        <p:grpSpPr bwMode="auto">
          <a:xfrm>
            <a:off x="573606" y="4370416"/>
            <a:ext cx="1761067" cy="919163"/>
            <a:chOff x="2803" y="4236"/>
            <a:chExt cx="1024" cy="579"/>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12" name="AutoShape 45"/>
            <p:cNvSpPr>
              <a:spLocks noChangeArrowheads="1"/>
            </p:cNvSpPr>
            <p:nvPr/>
          </p:nvSpPr>
          <p:spPr bwMode="auto">
            <a:xfrm>
              <a:off x="2803" y="4236"/>
              <a:ext cx="1024" cy="579"/>
            </a:xfrm>
            <a:prstGeom prst="foldedCorner">
              <a:avLst>
                <a:gd name="adj" fmla="val 12500"/>
              </a:avLst>
            </a:prstGeom>
            <a:grpFill/>
            <a:ln w="9525">
              <a:noFill/>
              <a:round/>
              <a:headEnd/>
              <a:tailEnd/>
            </a:ln>
            <a:effectLst>
              <a:outerShdw blurRad="190500" dist="228600" dir="2700000" algn="ctr">
                <a:srgbClr val="000000">
                  <a:alpha val="30000"/>
                </a:srgbClr>
              </a:outerShdw>
            </a:effectLst>
            <a:sp3d prstMaterial="matte"/>
          </p:spPr>
          <p:txBody>
            <a:bodyPr wrap="none" anchor="ctr"/>
            <a:lstStyle/>
            <a:p>
              <a:pPr>
                <a:defRPr/>
              </a:pPr>
              <a:endParaRPr lang="fr-FR">
                <a:latin typeface="+mn-lt"/>
              </a:endParaRPr>
            </a:p>
          </p:txBody>
        </p:sp>
        <p:sp>
          <p:nvSpPr>
            <p:cNvPr id="13" name="Text Box 46"/>
            <p:cNvSpPr txBox="1">
              <a:spLocks noChangeArrowheads="1"/>
            </p:cNvSpPr>
            <p:nvPr/>
          </p:nvSpPr>
          <p:spPr bwMode="auto">
            <a:xfrm>
              <a:off x="2820" y="4254"/>
              <a:ext cx="979" cy="543"/>
            </a:xfrm>
            <a:prstGeom prst="rect">
              <a:avLst/>
            </a:prstGeom>
            <a:noFill/>
            <a:ln w="9525">
              <a:noFill/>
              <a:miter lim="800000"/>
              <a:headEnd/>
              <a:tailEnd/>
            </a:ln>
            <a:effectLst>
              <a:outerShdw blurRad="190500" dist="228600" dir="2700000" algn="ctr">
                <a:srgbClr val="000000">
                  <a:alpha val="30000"/>
                </a:srgbClr>
              </a:outerShdw>
            </a:effectLst>
            <a:sp3d prstMaterial="matte">
              <a:bevelT w="127000" h="63500"/>
            </a:sp3d>
          </p:spPr>
          <p:txBody>
            <a:bodyPr lIns="0" tIns="0" rIns="0" bIns="0">
              <a:spAutoFit/>
            </a:bodyPr>
            <a:lstStyle/>
            <a:p>
              <a:pPr algn="ctr">
                <a:defRPr/>
              </a:pPr>
              <a:r>
                <a:rPr lang="fr-FR" sz="1400" b="1" dirty="0">
                  <a:solidFill>
                    <a:schemeClr val="accent6">
                      <a:lumMod val="75000"/>
                    </a:schemeClr>
                  </a:solidFill>
                  <a:effectLst>
                    <a:outerShdw blurRad="38100" dist="38100" dir="2700000" algn="tl">
                      <a:srgbClr val="000000">
                        <a:alpha val="43137"/>
                      </a:srgbClr>
                    </a:outerShdw>
                  </a:effectLst>
                  <a:latin typeface="+mn-lt"/>
                </a:rPr>
                <a:t>D4</a:t>
              </a:r>
            </a:p>
            <a:p>
              <a:pPr algn="ctr">
                <a:defRPr/>
              </a:pPr>
              <a:r>
                <a:rPr lang="fr-FR" sz="1400" b="1" dirty="0">
                  <a:solidFill>
                    <a:schemeClr val="accent6">
                      <a:lumMod val="75000"/>
                    </a:schemeClr>
                  </a:solidFill>
                  <a:effectLst>
                    <a:outerShdw blurRad="38100" dist="38100" dir="2700000" algn="tl">
                      <a:srgbClr val="000000">
                        <a:alpha val="43137"/>
                      </a:srgbClr>
                    </a:outerShdw>
                  </a:effectLst>
                  <a:latin typeface="+mn-lt"/>
                </a:rPr>
                <a:t>Les systèmes naturels et les systèmes techniques                                               </a:t>
              </a:r>
            </a:p>
          </p:txBody>
        </p:sp>
      </p:grpSp>
      <p:grpSp>
        <p:nvGrpSpPr>
          <p:cNvPr id="14" name="Group 56"/>
          <p:cNvGrpSpPr>
            <a:grpSpLocks/>
          </p:cNvGrpSpPr>
          <p:nvPr/>
        </p:nvGrpSpPr>
        <p:grpSpPr bwMode="auto">
          <a:xfrm>
            <a:off x="573606" y="5582658"/>
            <a:ext cx="1761067" cy="884237"/>
            <a:chOff x="4114" y="3079"/>
            <a:chExt cx="1024" cy="557"/>
          </a:xfrm>
          <a:solidFill>
            <a:schemeClr val="bg2">
              <a:lumMod val="75000"/>
            </a:schemeClr>
          </a:solidFill>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15" name="AutoShape 47"/>
            <p:cNvSpPr>
              <a:spLocks noChangeArrowheads="1"/>
            </p:cNvSpPr>
            <p:nvPr/>
          </p:nvSpPr>
          <p:spPr bwMode="auto">
            <a:xfrm>
              <a:off x="4114" y="3079"/>
              <a:ext cx="1024" cy="557"/>
            </a:xfrm>
            <a:prstGeom prst="foldedCorner">
              <a:avLst>
                <a:gd name="adj" fmla="val 12500"/>
              </a:avLst>
            </a:prstGeom>
            <a:grpFill/>
            <a:ln w="9525">
              <a:noFill/>
              <a:round/>
              <a:headEnd/>
              <a:tailEnd/>
            </a:ln>
            <a:effectLst>
              <a:outerShdw blurRad="190500" dist="228600" dir="2700000" algn="ctr">
                <a:srgbClr val="000000">
                  <a:alpha val="30000"/>
                </a:srgbClr>
              </a:outerShdw>
            </a:effectLst>
            <a:sp3d prstMaterial="matte"/>
          </p:spPr>
          <p:txBody>
            <a:bodyPr wrap="none" anchor="ctr"/>
            <a:lstStyle/>
            <a:p>
              <a:pPr>
                <a:defRPr/>
              </a:pPr>
              <a:endParaRPr lang="fr-FR" sz="1600">
                <a:latin typeface="+mn-lt"/>
              </a:endParaRPr>
            </a:p>
          </p:txBody>
        </p:sp>
        <p:sp>
          <p:nvSpPr>
            <p:cNvPr id="16" name="Text Box 48"/>
            <p:cNvSpPr txBox="1">
              <a:spLocks noChangeArrowheads="1"/>
            </p:cNvSpPr>
            <p:nvPr/>
          </p:nvSpPr>
          <p:spPr bwMode="auto">
            <a:xfrm>
              <a:off x="4156" y="3093"/>
              <a:ext cx="952" cy="543"/>
            </a:xfrm>
            <a:prstGeom prst="rect">
              <a:avLst/>
            </a:prstGeom>
            <a:noFill/>
            <a:ln w="9525">
              <a:noFill/>
              <a:miter lim="800000"/>
              <a:headEnd/>
              <a:tailEnd/>
            </a:ln>
            <a:effectLst>
              <a:outerShdw blurRad="190500" dist="228600" dir="2700000" algn="ctr">
                <a:srgbClr val="000000">
                  <a:alpha val="30000"/>
                </a:srgbClr>
              </a:outerShdw>
            </a:effectLst>
            <a:sp3d prstMaterial="matte">
              <a:bevelT w="127000" h="63500"/>
            </a:sp3d>
          </p:spPr>
          <p:txBody>
            <a:bodyPr lIns="0" tIns="0" rIns="0" bIns="0">
              <a:spAutoFit/>
            </a:bodyPr>
            <a:lstStyle/>
            <a:p>
              <a:pPr algn="ctr">
                <a:defRPr/>
              </a:pPr>
              <a:r>
                <a:rPr lang="fr-FR" sz="1400" b="1" dirty="0">
                  <a:latin typeface="+mn-lt"/>
                </a:rPr>
                <a:t>D5</a:t>
              </a:r>
            </a:p>
            <a:p>
              <a:pPr algn="ctr">
                <a:defRPr/>
              </a:pPr>
              <a:r>
                <a:rPr lang="fr-FR" sz="1400" b="1" dirty="0">
                  <a:latin typeface="+mn-lt"/>
                </a:rPr>
                <a:t>Les représentations du monde et l’activité humaine</a:t>
              </a:r>
            </a:p>
          </p:txBody>
        </p:sp>
      </p:grpSp>
      <p:graphicFrame>
        <p:nvGraphicFramePr>
          <p:cNvPr id="37" name="Diagramme 36"/>
          <p:cNvGraphicFramePr/>
          <p:nvPr>
            <p:extLst>
              <p:ext uri="{D42A27DB-BD31-4B8C-83A1-F6EECF244321}">
                <p14:modId xmlns:p14="http://schemas.microsoft.com/office/powerpoint/2010/main" val="2240412063"/>
              </p:ext>
            </p:extLst>
          </p:nvPr>
        </p:nvGraphicFramePr>
        <p:xfrm>
          <a:off x="3693068" y="1525960"/>
          <a:ext cx="5134061"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ZoneTexte 37"/>
          <p:cNvSpPr txBox="1"/>
          <p:nvPr/>
        </p:nvSpPr>
        <p:spPr>
          <a:xfrm>
            <a:off x="1272875" y="1098764"/>
            <a:ext cx="431800" cy="307975"/>
          </a:xfrm>
          <a:prstGeom prst="rect">
            <a:avLst/>
          </a:prstGeom>
          <a:noFill/>
        </p:spPr>
        <p:txBody>
          <a:bodyPr>
            <a:spAutoFit/>
          </a:bodyPr>
          <a:lstStyle/>
          <a:p>
            <a:pPr>
              <a:defRPr/>
            </a:pPr>
            <a:r>
              <a:rPr lang="fr-FR" sz="1400" b="1" i="1" dirty="0">
                <a:solidFill>
                  <a:srgbClr val="FF0000"/>
                </a:solidFill>
                <a:latin typeface="+mn-lt"/>
              </a:rPr>
              <a:t>D1</a:t>
            </a:r>
          </a:p>
        </p:txBody>
      </p:sp>
      <p:sp>
        <p:nvSpPr>
          <p:cNvPr id="39" name="ZoneTexte 38"/>
          <p:cNvSpPr txBox="1"/>
          <p:nvPr/>
        </p:nvSpPr>
        <p:spPr>
          <a:xfrm>
            <a:off x="1278560" y="2311066"/>
            <a:ext cx="431800" cy="307975"/>
          </a:xfrm>
          <a:prstGeom prst="rect">
            <a:avLst/>
          </a:prstGeom>
          <a:noFill/>
        </p:spPr>
        <p:txBody>
          <a:bodyPr>
            <a:spAutoFit/>
          </a:bodyPr>
          <a:lstStyle/>
          <a:p>
            <a:pPr>
              <a:defRPr/>
            </a:pPr>
            <a:r>
              <a:rPr lang="fr-FR" sz="1400" b="1" dirty="0">
                <a:solidFill>
                  <a:schemeClr val="tx2">
                    <a:lumMod val="60000"/>
                    <a:lumOff val="40000"/>
                  </a:schemeClr>
                </a:solidFill>
                <a:latin typeface="+mn-lt"/>
              </a:rPr>
              <a:t>D2</a:t>
            </a:r>
          </a:p>
        </p:txBody>
      </p:sp>
      <p:sp>
        <p:nvSpPr>
          <p:cNvPr id="40" name="ZoneTexte 39"/>
          <p:cNvSpPr txBox="1"/>
          <p:nvPr/>
        </p:nvSpPr>
        <p:spPr>
          <a:xfrm>
            <a:off x="1266525" y="3285216"/>
            <a:ext cx="431800" cy="307975"/>
          </a:xfrm>
          <a:prstGeom prst="rect">
            <a:avLst/>
          </a:prstGeom>
          <a:noFill/>
        </p:spPr>
        <p:txBody>
          <a:bodyPr>
            <a:spAutoFit/>
          </a:bodyPr>
          <a:lstStyle/>
          <a:p>
            <a:pPr>
              <a:defRPr/>
            </a:pPr>
            <a:r>
              <a:rPr lang="fr-FR" sz="1400" b="1" dirty="0">
                <a:solidFill>
                  <a:srgbClr val="00B050"/>
                </a:solidFill>
                <a:latin typeface="+mn-lt"/>
              </a:rPr>
              <a:t>D3</a:t>
            </a:r>
          </a:p>
        </p:txBody>
      </p:sp>
      <p:sp>
        <p:nvSpPr>
          <p:cNvPr id="41" name="ZoneTexte 40"/>
          <p:cNvSpPr txBox="1"/>
          <p:nvPr/>
        </p:nvSpPr>
        <p:spPr>
          <a:xfrm>
            <a:off x="1258278" y="4360389"/>
            <a:ext cx="431800" cy="307975"/>
          </a:xfrm>
          <a:prstGeom prst="rect">
            <a:avLst/>
          </a:prstGeom>
          <a:noFill/>
        </p:spPr>
        <p:txBody>
          <a:bodyPr>
            <a:spAutoFit/>
          </a:bodyPr>
          <a:lstStyle/>
          <a:p>
            <a:pPr>
              <a:defRPr/>
            </a:pPr>
            <a:r>
              <a:rPr lang="fr-FR" sz="1400" b="1" dirty="0">
                <a:solidFill>
                  <a:schemeClr val="accent6">
                    <a:lumMod val="75000"/>
                  </a:schemeClr>
                </a:solidFill>
                <a:latin typeface="+mn-lt"/>
              </a:rPr>
              <a:t>D4</a:t>
            </a:r>
          </a:p>
        </p:txBody>
      </p:sp>
      <p:sp>
        <p:nvSpPr>
          <p:cNvPr id="42" name="ZoneTexte 41"/>
          <p:cNvSpPr txBox="1"/>
          <p:nvPr/>
        </p:nvSpPr>
        <p:spPr>
          <a:xfrm>
            <a:off x="1269627" y="5564733"/>
            <a:ext cx="431800" cy="307975"/>
          </a:xfrm>
          <a:prstGeom prst="rect">
            <a:avLst/>
          </a:prstGeom>
          <a:noFill/>
        </p:spPr>
        <p:txBody>
          <a:bodyPr>
            <a:spAutoFit/>
          </a:bodyPr>
          <a:lstStyle/>
          <a:p>
            <a:pPr>
              <a:defRPr/>
            </a:pPr>
            <a:r>
              <a:rPr lang="fr-FR" sz="1400" b="1" dirty="0">
                <a:latin typeface="+mn-lt"/>
              </a:rPr>
              <a:t>D5</a:t>
            </a:r>
          </a:p>
        </p:txBody>
      </p:sp>
      <p:sp>
        <p:nvSpPr>
          <p:cNvPr id="43" name="ZoneTexte 42"/>
          <p:cNvSpPr txBox="1"/>
          <p:nvPr/>
        </p:nvSpPr>
        <p:spPr>
          <a:xfrm>
            <a:off x="1256040" y="4361988"/>
            <a:ext cx="431800" cy="307975"/>
          </a:xfrm>
          <a:prstGeom prst="rect">
            <a:avLst/>
          </a:prstGeom>
          <a:noFill/>
        </p:spPr>
        <p:txBody>
          <a:bodyPr>
            <a:spAutoFit/>
          </a:bodyPr>
          <a:lstStyle/>
          <a:p>
            <a:pPr>
              <a:defRPr/>
            </a:pPr>
            <a:r>
              <a:rPr lang="fr-FR" sz="1400" b="1" dirty="0">
                <a:solidFill>
                  <a:schemeClr val="accent6">
                    <a:lumMod val="75000"/>
                  </a:schemeClr>
                </a:solidFill>
                <a:latin typeface="+mn-lt"/>
              </a:rPr>
              <a:t>D4</a:t>
            </a:r>
          </a:p>
        </p:txBody>
      </p:sp>
      <p:sp>
        <p:nvSpPr>
          <p:cNvPr id="44" name="ZoneTexte 43"/>
          <p:cNvSpPr txBox="1"/>
          <p:nvPr/>
        </p:nvSpPr>
        <p:spPr>
          <a:xfrm>
            <a:off x="1258278" y="4364888"/>
            <a:ext cx="431800" cy="307975"/>
          </a:xfrm>
          <a:prstGeom prst="rect">
            <a:avLst/>
          </a:prstGeom>
          <a:noFill/>
        </p:spPr>
        <p:txBody>
          <a:bodyPr>
            <a:spAutoFit/>
          </a:bodyPr>
          <a:lstStyle/>
          <a:p>
            <a:pPr>
              <a:defRPr/>
            </a:pPr>
            <a:r>
              <a:rPr lang="fr-FR" sz="1400" b="1" dirty="0">
                <a:solidFill>
                  <a:schemeClr val="accent6">
                    <a:lumMod val="75000"/>
                  </a:schemeClr>
                </a:solidFill>
                <a:latin typeface="+mn-lt"/>
              </a:rPr>
              <a:t>D4</a:t>
            </a:r>
          </a:p>
        </p:txBody>
      </p:sp>
      <p:sp>
        <p:nvSpPr>
          <p:cNvPr id="45" name="ZoneTexte 44"/>
          <p:cNvSpPr txBox="1"/>
          <p:nvPr/>
        </p:nvSpPr>
        <p:spPr>
          <a:xfrm>
            <a:off x="1268682" y="5561832"/>
            <a:ext cx="431800" cy="307975"/>
          </a:xfrm>
          <a:prstGeom prst="rect">
            <a:avLst/>
          </a:prstGeom>
          <a:noFill/>
        </p:spPr>
        <p:txBody>
          <a:bodyPr>
            <a:spAutoFit/>
          </a:bodyPr>
          <a:lstStyle/>
          <a:p>
            <a:pPr>
              <a:defRPr/>
            </a:pPr>
            <a:r>
              <a:rPr lang="fr-FR" sz="1400" b="1" dirty="0">
                <a:latin typeface="+mn-lt"/>
              </a:rPr>
              <a:t>D5</a:t>
            </a:r>
          </a:p>
        </p:txBody>
      </p:sp>
      <p:sp>
        <p:nvSpPr>
          <p:cNvPr id="46" name="ZoneTexte 45"/>
          <p:cNvSpPr txBox="1"/>
          <p:nvPr/>
        </p:nvSpPr>
        <p:spPr>
          <a:xfrm>
            <a:off x="1268682" y="5561831"/>
            <a:ext cx="431800" cy="307975"/>
          </a:xfrm>
          <a:prstGeom prst="rect">
            <a:avLst/>
          </a:prstGeom>
          <a:noFill/>
        </p:spPr>
        <p:txBody>
          <a:bodyPr>
            <a:spAutoFit/>
          </a:bodyPr>
          <a:lstStyle/>
          <a:p>
            <a:pPr>
              <a:defRPr/>
            </a:pPr>
            <a:r>
              <a:rPr lang="fr-FR" sz="1400" b="1" dirty="0">
                <a:latin typeface="+mn-lt"/>
              </a:rPr>
              <a:t>D5</a:t>
            </a:r>
          </a:p>
        </p:txBody>
      </p:sp>
      <p:sp>
        <p:nvSpPr>
          <p:cNvPr id="47" name="ZoneTexte 46"/>
          <p:cNvSpPr txBox="1"/>
          <p:nvPr/>
        </p:nvSpPr>
        <p:spPr>
          <a:xfrm>
            <a:off x="1270095" y="5562493"/>
            <a:ext cx="431800" cy="307975"/>
          </a:xfrm>
          <a:prstGeom prst="rect">
            <a:avLst/>
          </a:prstGeom>
          <a:noFill/>
        </p:spPr>
        <p:txBody>
          <a:bodyPr>
            <a:spAutoFit/>
          </a:bodyPr>
          <a:lstStyle/>
          <a:p>
            <a:pPr>
              <a:defRPr/>
            </a:pPr>
            <a:r>
              <a:rPr lang="fr-FR" sz="1400" b="1" dirty="0">
                <a:latin typeface="+mn-lt"/>
              </a:rPr>
              <a:t>D5</a:t>
            </a:r>
          </a:p>
        </p:txBody>
      </p:sp>
      <p:grpSp>
        <p:nvGrpSpPr>
          <p:cNvPr id="30" name="Groupe 29"/>
          <p:cNvGrpSpPr>
            <a:grpSpLocks noChangeAspect="1"/>
          </p:cNvGrpSpPr>
          <p:nvPr/>
        </p:nvGrpSpPr>
        <p:grpSpPr bwMode="auto">
          <a:xfrm>
            <a:off x="1278560" y="2186016"/>
            <a:ext cx="3435350" cy="3103563"/>
            <a:chOff x="3094695" y="5171198"/>
            <a:chExt cx="1642281" cy="1483104"/>
          </a:xfrm>
        </p:grpSpPr>
        <p:sp>
          <p:nvSpPr>
            <p:cNvPr id="31" name="Flèche courbée vers le haut 30"/>
            <p:cNvSpPr/>
            <p:nvPr/>
          </p:nvSpPr>
          <p:spPr>
            <a:xfrm>
              <a:off x="3224469" y="5934371"/>
              <a:ext cx="1512507" cy="719931"/>
            </a:xfrm>
            <a:prstGeom prst="curvedUp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32" name="Flèche courbée vers le haut 31"/>
            <p:cNvSpPr/>
            <p:nvPr/>
          </p:nvSpPr>
          <p:spPr>
            <a:xfrm rot="10800000">
              <a:off x="3094695" y="5171198"/>
              <a:ext cx="1512508" cy="719931"/>
            </a:xfrm>
            <a:prstGeom prst="curvedUp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pSp>
      <p:sp>
        <p:nvSpPr>
          <p:cNvPr id="33" name="ZoneTexte 32"/>
          <p:cNvSpPr txBox="1"/>
          <p:nvPr/>
        </p:nvSpPr>
        <p:spPr>
          <a:xfrm>
            <a:off x="1752124" y="0"/>
            <a:ext cx="8153875"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Du </a:t>
            </a:r>
            <a:r>
              <a:rPr lang="fr-FR" dirty="0" smtClean="0"/>
              <a:t>socle commun </a:t>
            </a:r>
            <a:r>
              <a:rPr lang="fr-FR" dirty="0"/>
              <a:t>aux </a:t>
            </a:r>
            <a:r>
              <a:rPr lang="fr-FR" dirty="0" smtClean="0"/>
              <a:t>séquences d’enseignement</a:t>
            </a:r>
            <a:endParaRPr lang="fr-FR" dirty="0"/>
          </a:p>
        </p:txBody>
      </p:sp>
      <p:pic>
        <p:nvPicPr>
          <p:cNvPr id="34"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704" y="-9261"/>
            <a:ext cx="1755829" cy="90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23378E-7 2.60005E-6 L 0.20622 0.3752 " pathEditMode="relative" rAng="0" ptsTypes="AA">
                                      <p:cBhvr>
                                        <p:cTn id="6" dur="1000" fill="hold"/>
                                        <p:tgtEl>
                                          <p:spTgt spid="38"/>
                                        </p:tgtEl>
                                        <p:attrNameLst>
                                          <p:attrName>ppt_x</p:attrName>
                                          <p:attrName>ppt_y</p:attrName>
                                        </p:attrNameLst>
                                      </p:cBhvr>
                                      <p:rCtr x="10303" y="18760"/>
                                    </p:animMotion>
                                  </p:childTnLst>
                                </p:cTn>
                              </p:par>
                              <p:par>
                                <p:cTn id="7" presetID="42" presetClass="path" presetSubtype="0" accel="50000" decel="50000" fill="hold" grpId="0" nodeType="withEffect">
                                  <p:stCondLst>
                                    <p:cond delay="0"/>
                                  </p:stCondLst>
                                  <p:childTnLst>
                                    <p:animMotion origin="layout" path="M 3.33761E-6 -2.56072E-6 L 0.20734 0.10734 " pathEditMode="relative" rAng="0" ptsTypes="AA">
                                      <p:cBhvr>
                                        <p:cTn id="8" dur="1000" fill="hold"/>
                                        <p:tgtEl>
                                          <p:spTgt spid="39"/>
                                        </p:tgtEl>
                                        <p:attrNameLst>
                                          <p:attrName>ppt_x</p:attrName>
                                          <p:attrName>ppt_y</p:attrName>
                                        </p:attrNameLst>
                                      </p:cBhvr>
                                      <p:rCtr x="10367" y="5367"/>
                                    </p:animMotion>
                                  </p:childTnLst>
                                </p:cTn>
                              </p:par>
                              <p:par>
                                <p:cTn id="9" presetID="42" presetClass="path" presetSubtype="0" accel="50000" decel="50000" fill="hold" grpId="0" nodeType="withEffect">
                                  <p:stCondLst>
                                    <p:cond delay="0"/>
                                  </p:stCondLst>
                                  <p:childTnLst>
                                    <p:animMotion origin="layout" path="M 7.99551E-7 -7.33287E-7 L 0.20766 0.2149 " pathEditMode="relative" rAng="0" ptsTypes="AA">
                                      <p:cBhvr>
                                        <p:cTn id="10" dur="1000" fill="hold"/>
                                        <p:tgtEl>
                                          <p:spTgt spid="40"/>
                                        </p:tgtEl>
                                        <p:attrNameLst>
                                          <p:attrName>ppt_x</p:attrName>
                                          <p:attrName>ppt_y</p:attrName>
                                        </p:attrNameLst>
                                      </p:cBhvr>
                                      <p:rCtr x="10383" y="10733"/>
                                    </p:animMotion>
                                  </p:childTnLst>
                                </p:cTn>
                              </p:par>
                              <p:par>
                                <p:cTn id="11" presetID="42" presetClass="path" presetSubtype="0" accel="50000" decel="50000" fill="hold" grpId="0" nodeType="withEffect">
                                  <p:stCondLst>
                                    <p:cond delay="0"/>
                                  </p:stCondLst>
                                  <p:childTnLst>
                                    <p:animMotion origin="layout" path="M 3.10687E-6 3.55309E-6 L 0.2091 -0.37405 " pathEditMode="relative" rAng="0" ptsTypes="AA">
                                      <p:cBhvr>
                                        <p:cTn id="12" dur="1000" fill="hold"/>
                                        <p:tgtEl>
                                          <p:spTgt spid="44"/>
                                        </p:tgtEl>
                                        <p:attrNameLst>
                                          <p:attrName>ppt_x</p:attrName>
                                          <p:attrName>ppt_y</p:attrName>
                                        </p:attrNameLst>
                                      </p:cBhvr>
                                      <p:rCtr x="10447" y="-18714"/>
                                    </p:animMotion>
                                  </p:childTnLst>
                                </p:cTn>
                              </p:par>
                              <p:par>
                                <p:cTn id="13" presetID="42" presetClass="path" presetSubtype="0" accel="50000" decel="50000" fill="hold" grpId="0" nodeType="withEffect">
                                  <p:stCondLst>
                                    <p:cond delay="0"/>
                                  </p:stCondLst>
                                  <p:childTnLst>
                                    <p:animMotion origin="layout" path="M 3.10687E-6 2.23225E-6 L 0.20814 -0.30326 " pathEditMode="relative" rAng="0" ptsTypes="AA">
                                      <p:cBhvr>
                                        <p:cTn id="14" dur="1000" fill="hold"/>
                                        <p:tgtEl>
                                          <p:spTgt spid="43"/>
                                        </p:tgtEl>
                                        <p:attrNameLst>
                                          <p:attrName>ppt_x</p:attrName>
                                          <p:attrName>ppt_y</p:attrName>
                                        </p:attrNameLst>
                                      </p:cBhvr>
                                      <p:rCtr x="10399" y="-15175"/>
                                    </p:animMotion>
                                  </p:childTnLst>
                                </p:cTn>
                              </p:par>
                              <p:par>
                                <p:cTn id="15" presetID="42" presetClass="path" presetSubtype="0" accel="50000" decel="50000" fill="hold" grpId="0" nodeType="withEffect">
                                  <p:stCondLst>
                                    <p:cond delay="0"/>
                                  </p:stCondLst>
                                  <p:childTnLst>
                                    <p:animMotion origin="layout" path="M 1.07355E-7 -2.86838E-7 L 0.20606 -0.44784 " pathEditMode="relative" rAng="0" ptsTypes="AA">
                                      <p:cBhvr>
                                        <p:cTn id="16" dur="1100" fill="hold"/>
                                        <p:tgtEl>
                                          <p:spTgt spid="46"/>
                                        </p:tgtEl>
                                        <p:attrNameLst>
                                          <p:attrName>ppt_x</p:attrName>
                                          <p:attrName>ppt_y</p:attrName>
                                        </p:attrNameLst>
                                      </p:cBhvr>
                                      <p:rCtr x="10303" y="-22392"/>
                                    </p:animMotion>
                                  </p:childTnLst>
                                </p:cTn>
                              </p:par>
                              <p:par>
                                <p:cTn id="17" presetID="42" presetClass="path" presetSubtype="0" accel="50000" decel="50000" fill="hold" grpId="0" nodeType="withEffect">
                                  <p:stCondLst>
                                    <p:cond delay="0"/>
                                  </p:stCondLst>
                                  <p:childTnLst>
                                    <p:animMotion origin="layout" path="M -4.04231E-6 2.32709E-6 L 0.20869 -0.18945 " pathEditMode="relative" rAng="0" ptsTypes="AA">
                                      <p:cBhvr>
                                        <p:cTn id="18" dur="1100" fill="hold"/>
                                        <p:tgtEl>
                                          <p:spTgt spid="42"/>
                                        </p:tgtEl>
                                        <p:attrNameLst>
                                          <p:attrName>ppt_x</p:attrName>
                                          <p:attrName>ppt_y</p:attrName>
                                        </p:attrNameLst>
                                      </p:cBhvr>
                                      <p:rCtr x="10434" y="-9484"/>
                                    </p:animMotion>
                                  </p:childTnLst>
                                </p:cTn>
                              </p:par>
                              <p:par>
                                <p:cTn id="19" presetID="42" presetClass="path" presetSubtype="0" accel="50000" decel="50000" fill="hold" grpId="0" nodeType="withEffect">
                                  <p:stCondLst>
                                    <p:cond delay="0"/>
                                  </p:stCondLst>
                                  <p:childTnLst>
                                    <p:animMotion origin="layout" path="M 3.38087E-7 -2.86838E-7 L 0.20878 -0.07518 " pathEditMode="relative" rAng="0" ptsTypes="AA">
                                      <p:cBhvr>
                                        <p:cTn id="20" dur="1100" fill="hold"/>
                                        <p:tgtEl>
                                          <p:spTgt spid="47"/>
                                        </p:tgtEl>
                                        <p:attrNameLst>
                                          <p:attrName>ppt_x</p:attrName>
                                          <p:attrName>ppt_y</p:attrName>
                                        </p:attrNameLst>
                                      </p:cBhvr>
                                      <p:rCtr x="10431" y="-3771"/>
                                    </p:animMotion>
                                  </p:childTnLst>
                                </p:cTn>
                              </p:par>
                              <p:par>
                                <p:cTn id="21" presetID="42" presetClass="path" presetSubtype="0" accel="50000" decel="50000" fill="hold" grpId="0" nodeType="withEffect">
                                  <p:stCondLst>
                                    <p:cond delay="0"/>
                                  </p:stCondLst>
                                  <p:childTnLst>
                                    <p:animMotion origin="layout" path="M -3.76022E-6 3.64793E-6 L 0.21238 -0.01481 " pathEditMode="relative" rAng="0" ptsTypes="AA">
                                      <p:cBhvr>
                                        <p:cTn id="22" dur="1100" fill="hold"/>
                                        <p:tgtEl>
                                          <p:spTgt spid="45"/>
                                        </p:tgtEl>
                                        <p:attrNameLst>
                                          <p:attrName>ppt_x</p:attrName>
                                          <p:attrName>ppt_y</p:attrName>
                                        </p:attrNameLst>
                                      </p:cBhvr>
                                      <p:rCtr x="10611" y="-74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2" grpId="0"/>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462174" y="1520402"/>
            <a:ext cx="5101499" cy="413280"/>
            <a:chOff x="257108" y="16493"/>
            <a:chExt cx="5142167" cy="413280"/>
          </a:xfrm>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27" name="Rectangle à coins arrondis 26"/>
            <p:cNvSpPr/>
            <p:nvPr/>
          </p:nvSpPr>
          <p:spPr>
            <a:xfrm>
              <a:off x="257108" y="16493"/>
              <a:ext cx="5142167" cy="413280"/>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8" name="Rectangle 27"/>
            <p:cNvSpPr/>
            <p:nvPr/>
          </p:nvSpPr>
          <p:spPr>
            <a:xfrm>
              <a:off x="277283" y="36668"/>
              <a:ext cx="5101817" cy="37293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lIns="142891" tIns="0" rIns="142891" bIns="0" spcCol="1270" anchor="ctr"/>
            <a:lstStyle/>
            <a:p>
              <a:pPr defTabSz="711200">
                <a:lnSpc>
                  <a:spcPct val="90000"/>
                </a:lnSpc>
                <a:spcAft>
                  <a:spcPct val="35000"/>
                </a:spcAft>
                <a:defRPr/>
              </a:pPr>
              <a:r>
                <a:rPr lang="fr-FR" sz="1600" b="1" dirty="0">
                  <a:solidFill>
                    <a:schemeClr val="tx1"/>
                  </a:solidFill>
                </a:rPr>
                <a:t>Pratiquer des démarches scientifiques et technologiques </a:t>
              </a:r>
              <a:endParaRPr lang="fr-FR" sz="1600" dirty="0">
                <a:solidFill>
                  <a:schemeClr val="tx1"/>
                </a:solidFill>
              </a:endParaRPr>
            </a:p>
          </p:txBody>
        </p:sp>
      </p:grpSp>
      <p:grpSp>
        <p:nvGrpSpPr>
          <p:cNvPr id="9" name="Groupe 8"/>
          <p:cNvGrpSpPr/>
          <p:nvPr/>
        </p:nvGrpSpPr>
        <p:grpSpPr>
          <a:xfrm>
            <a:off x="462174" y="2155442"/>
            <a:ext cx="5101499" cy="413280"/>
            <a:chOff x="257108" y="651533"/>
            <a:chExt cx="5142167" cy="413280"/>
          </a:xfrm>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25" name="Rectangle à coins arrondis 24"/>
            <p:cNvSpPr/>
            <p:nvPr/>
          </p:nvSpPr>
          <p:spPr>
            <a:xfrm>
              <a:off x="257108" y="651533"/>
              <a:ext cx="5142167" cy="413280"/>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6" name="Rectangle 25"/>
            <p:cNvSpPr/>
            <p:nvPr/>
          </p:nvSpPr>
          <p:spPr>
            <a:xfrm>
              <a:off x="277283" y="671708"/>
              <a:ext cx="5101817" cy="37293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lIns="142891" tIns="0" rIns="142891" bIns="0" spcCol="1270" anchor="ctr"/>
            <a:lstStyle/>
            <a:p>
              <a:pPr defTabSz="711200">
                <a:lnSpc>
                  <a:spcPct val="90000"/>
                </a:lnSpc>
                <a:spcAft>
                  <a:spcPct val="35000"/>
                </a:spcAft>
                <a:defRPr/>
              </a:pPr>
              <a:r>
                <a:rPr lang="fr-FR" sz="1600" b="1" dirty="0">
                  <a:solidFill>
                    <a:schemeClr val="tx1"/>
                  </a:solidFill>
                </a:rPr>
                <a:t>Concevoir, créer, réaliser</a:t>
              </a:r>
              <a:endParaRPr lang="fr-FR" sz="1600" dirty="0">
                <a:solidFill>
                  <a:schemeClr val="tx1"/>
                </a:solidFill>
              </a:endParaRPr>
            </a:p>
          </p:txBody>
        </p:sp>
      </p:grpSp>
      <p:grpSp>
        <p:nvGrpSpPr>
          <p:cNvPr id="10" name="Groupe 9"/>
          <p:cNvGrpSpPr/>
          <p:nvPr/>
        </p:nvGrpSpPr>
        <p:grpSpPr>
          <a:xfrm>
            <a:off x="462174" y="2790482"/>
            <a:ext cx="5101499" cy="413280"/>
            <a:chOff x="257108" y="1286573"/>
            <a:chExt cx="5142167" cy="413280"/>
          </a:xfrm>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23" name="Rectangle à coins arrondis 22"/>
            <p:cNvSpPr/>
            <p:nvPr/>
          </p:nvSpPr>
          <p:spPr>
            <a:xfrm>
              <a:off x="257108" y="1286573"/>
              <a:ext cx="5142167" cy="413280"/>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4" name="Rectangle 23"/>
            <p:cNvSpPr/>
            <p:nvPr/>
          </p:nvSpPr>
          <p:spPr>
            <a:xfrm>
              <a:off x="277283" y="1306748"/>
              <a:ext cx="5101817" cy="37293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lIns="142891" tIns="0" rIns="142891" bIns="0" spcCol="1270" anchor="ctr"/>
            <a:lstStyle/>
            <a:p>
              <a:pPr defTabSz="711200">
                <a:lnSpc>
                  <a:spcPct val="90000"/>
                </a:lnSpc>
                <a:spcAft>
                  <a:spcPct val="35000"/>
                </a:spcAft>
                <a:defRPr/>
              </a:pPr>
              <a:r>
                <a:rPr lang="fr-FR" sz="1600" b="1" dirty="0">
                  <a:solidFill>
                    <a:schemeClr val="tx1"/>
                  </a:solidFill>
                </a:rPr>
                <a:t>S'approprier des outils et des méthodes </a:t>
              </a:r>
              <a:endParaRPr lang="fr-FR" sz="1600" dirty="0">
                <a:solidFill>
                  <a:schemeClr val="tx1"/>
                </a:solidFill>
              </a:endParaRPr>
            </a:p>
          </p:txBody>
        </p:sp>
      </p:grpSp>
      <p:grpSp>
        <p:nvGrpSpPr>
          <p:cNvPr id="11" name="Groupe 10"/>
          <p:cNvGrpSpPr/>
          <p:nvPr/>
        </p:nvGrpSpPr>
        <p:grpSpPr>
          <a:xfrm>
            <a:off x="462174" y="3425522"/>
            <a:ext cx="5101499" cy="413280"/>
            <a:chOff x="257108" y="1921613"/>
            <a:chExt cx="5142167" cy="413280"/>
          </a:xfrm>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21" name="Rectangle à coins arrondis 20"/>
            <p:cNvSpPr/>
            <p:nvPr/>
          </p:nvSpPr>
          <p:spPr>
            <a:xfrm>
              <a:off x="257108" y="1921613"/>
              <a:ext cx="5142167" cy="413280"/>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2" name="Rectangle 21"/>
            <p:cNvSpPr/>
            <p:nvPr/>
          </p:nvSpPr>
          <p:spPr>
            <a:xfrm>
              <a:off x="277283" y="1941788"/>
              <a:ext cx="5101817" cy="37293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lIns="142891" tIns="0" rIns="142891" bIns="0" spcCol="1270" anchor="ctr"/>
            <a:lstStyle/>
            <a:p>
              <a:pPr defTabSz="711200">
                <a:lnSpc>
                  <a:spcPct val="90000"/>
                </a:lnSpc>
                <a:spcAft>
                  <a:spcPct val="35000"/>
                </a:spcAft>
                <a:defRPr/>
              </a:pPr>
              <a:r>
                <a:rPr lang="fr-FR" sz="1600" b="1">
                  <a:solidFill>
                    <a:schemeClr val="tx1"/>
                  </a:solidFill>
                </a:rPr>
                <a:t>Pratiquer des langages </a:t>
              </a:r>
              <a:endParaRPr lang="fr-FR" sz="1600" dirty="0">
                <a:solidFill>
                  <a:schemeClr val="tx1"/>
                </a:solidFill>
              </a:endParaRPr>
            </a:p>
          </p:txBody>
        </p:sp>
      </p:grpSp>
      <p:grpSp>
        <p:nvGrpSpPr>
          <p:cNvPr id="12" name="Groupe 11"/>
          <p:cNvGrpSpPr/>
          <p:nvPr/>
        </p:nvGrpSpPr>
        <p:grpSpPr>
          <a:xfrm>
            <a:off x="462174" y="4060562"/>
            <a:ext cx="5101499" cy="413280"/>
            <a:chOff x="257108" y="2556653"/>
            <a:chExt cx="5142167" cy="413280"/>
          </a:xfrm>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19" name="Rectangle à coins arrondis 18"/>
            <p:cNvSpPr/>
            <p:nvPr/>
          </p:nvSpPr>
          <p:spPr>
            <a:xfrm>
              <a:off x="257108" y="2556653"/>
              <a:ext cx="5142167" cy="413280"/>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0" name="Rectangle 19"/>
            <p:cNvSpPr/>
            <p:nvPr/>
          </p:nvSpPr>
          <p:spPr>
            <a:xfrm>
              <a:off x="277283" y="2576828"/>
              <a:ext cx="5101817" cy="37293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lIns="142891" tIns="0" rIns="142891" bIns="0" spcCol="1270" anchor="ctr"/>
            <a:lstStyle/>
            <a:p>
              <a:pPr defTabSz="711200">
                <a:lnSpc>
                  <a:spcPct val="90000"/>
                </a:lnSpc>
                <a:spcAft>
                  <a:spcPct val="35000"/>
                </a:spcAft>
                <a:defRPr/>
              </a:pPr>
              <a:r>
                <a:rPr lang="fr-FR" sz="1600" b="1" dirty="0">
                  <a:solidFill>
                    <a:schemeClr val="tx1"/>
                  </a:solidFill>
                </a:rPr>
                <a:t>Mobiliser des outils numériques </a:t>
              </a:r>
              <a:endParaRPr lang="fr-FR" sz="1600" dirty="0">
                <a:solidFill>
                  <a:schemeClr val="tx1"/>
                </a:solidFill>
              </a:endParaRPr>
            </a:p>
          </p:txBody>
        </p:sp>
      </p:grpSp>
      <p:grpSp>
        <p:nvGrpSpPr>
          <p:cNvPr id="13" name="Groupe 12"/>
          <p:cNvGrpSpPr/>
          <p:nvPr/>
        </p:nvGrpSpPr>
        <p:grpSpPr>
          <a:xfrm>
            <a:off x="462174" y="4695602"/>
            <a:ext cx="5101499" cy="413280"/>
            <a:chOff x="257108" y="3191693"/>
            <a:chExt cx="5142167" cy="413280"/>
          </a:xfrm>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17" name="Rectangle à coins arrondis 16"/>
            <p:cNvSpPr/>
            <p:nvPr/>
          </p:nvSpPr>
          <p:spPr>
            <a:xfrm>
              <a:off x="257108" y="3191693"/>
              <a:ext cx="5142167" cy="413280"/>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Rectangle 17"/>
            <p:cNvSpPr/>
            <p:nvPr/>
          </p:nvSpPr>
          <p:spPr>
            <a:xfrm>
              <a:off x="277283" y="3211868"/>
              <a:ext cx="5101817" cy="37293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lIns="142891" tIns="0" rIns="142891" bIns="0" spcCol="1270" anchor="ctr"/>
            <a:lstStyle/>
            <a:p>
              <a:pPr defTabSz="711200">
                <a:lnSpc>
                  <a:spcPct val="90000"/>
                </a:lnSpc>
                <a:spcAft>
                  <a:spcPct val="35000"/>
                </a:spcAft>
                <a:defRPr/>
              </a:pPr>
              <a:r>
                <a:rPr lang="fr-FR" sz="1600" b="1" dirty="0">
                  <a:solidFill>
                    <a:schemeClr val="tx1"/>
                  </a:solidFill>
                </a:rPr>
                <a:t>Adopter un comportement éthique et responsable </a:t>
              </a:r>
              <a:endParaRPr lang="fr-FR" sz="1600" dirty="0">
                <a:solidFill>
                  <a:schemeClr val="tx1"/>
                </a:solidFill>
              </a:endParaRPr>
            </a:p>
          </p:txBody>
        </p:sp>
      </p:grpSp>
      <p:grpSp>
        <p:nvGrpSpPr>
          <p:cNvPr id="14" name="Groupe 13"/>
          <p:cNvGrpSpPr/>
          <p:nvPr/>
        </p:nvGrpSpPr>
        <p:grpSpPr>
          <a:xfrm>
            <a:off x="462174" y="5330642"/>
            <a:ext cx="5101499" cy="413280"/>
            <a:chOff x="257108" y="3826733"/>
            <a:chExt cx="5142167" cy="413280"/>
          </a:xfrm>
          <a:effectLst>
            <a:outerShdw blurRad="50800" dist="38100" dir="2700000" algn="tl" rotWithShape="0">
              <a:prstClr val="black">
                <a:alpha val="40000"/>
              </a:prstClr>
            </a:outerShdw>
          </a:effectLst>
          <a:scene3d>
            <a:camera prst="orthographicFront">
              <a:rot lat="0" lon="0" rev="0"/>
            </a:camera>
            <a:lightRig rig="glow" dir="t">
              <a:rot lat="0" lon="0" rev="4800000"/>
            </a:lightRig>
          </a:scene3d>
        </p:grpSpPr>
        <p:sp>
          <p:nvSpPr>
            <p:cNvPr id="15" name="Rectangle à coins arrondis 14"/>
            <p:cNvSpPr/>
            <p:nvPr/>
          </p:nvSpPr>
          <p:spPr>
            <a:xfrm>
              <a:off x="257108" y="3826733"/>
              <a:ext cx="5142167" cy="413280"/>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Rectangle 15"/>
            <p:cNvSpPr/>
            <p:nvPr/>
          </p:nvSpPr>
          <p:spPr>
            <a:xfrm>
              <a:off x="277283" y="3846908"/>
              <a:ext cx="5101817" cy="372930"/>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lIns="142891" tIns="0" rIns="142891" bIns="0" spcCol="1270" anchor="ctr"/>
            <a:lstStyle/>
            <a:p>
              <a:pPr defTabSz="711200">
                <a:lnSpc>
                  <a:spcPct val="90000"/>
                </a:lnSpc>
                <a:spcAft>
                  <a:spcPct val="35000"/>
                </a:spcAft>
                <a:defRPr/>
              </a:pPr>
              <a:r>
                <a:rPr lang="fr-FR" sz="1600" b="1" dirty="0">
                  <a:solidFill>
                    <a:schemeClr val="tx1"/>
                  </a:solidFill>
                </a:rPr>
                <a:t>Se situer dans l'espace et dans le temps </a:t>
              </a:r>
              <a:endParaRPr lang="fr-FR" sz="1600" dirty="0">
                <a:solidFill>
                  <a:schemeClr val="tx1"/>
                </a:solidFill>
              </a:endParaRPr>
            </a:p>
          </p:txBody>
        </p:sp>
      </p:grpSp>
      <p:sp>
        <p:nvSpPr>
          <p:cNvPr id="3" name="Rectangle horizontal à deux flèches 2"/>
          <p:cNvSpPr/>
          <p:nvPr/>
        </p:nvSpPr>
        <p:spPr>
          <a:xfrm>
            <a:off x="5694363" y="2692400"/>
            <a:ext cx="2133600" cy="1257300"/>
          </a:xfrm>
          <a:prstGeom prst="leftRightArrowCallout">
            <a:avLst>
              <a:gd name="adj1" fmla="val 25000"/>
              <a:gd name="adj2" fmla="val 18094"/>
              <a:gd name="adj3" fmla="val 14641"/>
              <a:gd name="adj4" fmla="val 71068"/>
            </a:avLst>
          </a:prstGeom>
          <a:solidFill>
            <a:schemeClr val="accent2">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effectLst>
                  <a:outerShdw blurRad="38100" dist="38100" dir="2700000" algn="tl">
                    <a:srgbClr val="000000">
                      <a:alpha val="43137"/>
                    </a:srgbClr>
                  </a:outerShdw>
                </a:effectLst>
              </a:rPr>
              <a:t>Choix </a:t>
            </a:r>
            <a:r>
              <a:rPr lang="fr-FR" sz="2000" b="1" dirty="0" smtClean="0">
                <a:effectLst>
                  <a:outerShdw blurRad="38100" dist="38100" dir="2700000" algn="tl">
                    <a:srgbClr val="000000">
                      <a:alpha val="43137"/>
                    </a:srgbClr>
                  </a:outerShdw>
                </a:effectLst>
              </a:rPr>
              <a:t>didactique des professeurs</a:t>
            </a:r>
            <a:endParaRPr lang="fr-FR" sz="2000" b="1" dirty="0">
              <a:effectLst>
                <a:outerShdw blurRad="38100" dist="38100" dir="2700000" algn="tl">
                  <a:srgbClr val="000000">
                    <a:alpha val="43137"/>
                  </a:srgbClr>
                </a:outerShdw>
              </a:effectLst>
            </a:endParaRPr>
          </a:p>
        </p:txBody>
      </p:sp>
      <p:sp>
        <p:nvSpPr>
          <p:cNvPr id="2" name="Rectangle 1"/>
          <p:cNvSpPr/>
          <p:nvPr/>
        </p:nvSpPr>
        <p:spPr>
          <a:xfrm>
            <a:off x="7902575" y="806450"/>
            <a:ext cx="1679575" cy="234950"/>
          </a:xfrm>
          <a:prstGeom prst="rect">
            <a:avLst/>
          </a:prstGeom>
          <a:solidFill>
            <a:schemeClr val="bg1"/>
          </a:solidFill>
          <a:ln w="6350">
            <a:solidFill>
              <a:schemeClr val="tx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latin typeface="Arial Narrow" panose="020B0606020202030204" pitchFamily="34" charset="0"/>
              </a:rPr>
              <a:t>Thèmes</a:t>
            </a:r>
          </a:p>
        </p:txBody>
      </p:sp>
      <p:sp>
        <p:nvSpPr>
          <p:cNvPr id="29" name="Rectangle 28"/>
          <p:cNvSpPr/>
          <p:nvPr/>
        </p:nvSpPr>
        <p:spPr>
          <a:xfrm>
            <a:off x="7902575" y="1135063"/>
            <a:ext cx="1679575" cy="876300"/>
          </a:xfrm>
          <a:prstGeom prst="rect">
            <a:avLst/>
          </a:prstGeom>
          <a:solidFill>
            <a:schemeClr val="bg2">
              <a:lumMod val="90000"/>
            </a:schemeClr>
          </a:solidFill>
          <a:ln w="63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500" b="1" dirty="0">
                <a:solidFill>
                  <a:schemeClr val="tx1"/>
                </a:solidFill>
                <a:latin typeface="Arial Narrow" panose="020B0606020202030204" pitchFamily="34" charset="0"/>
              </a:rPr>
              <a:t>Matière,</a:t>
            </a:r>
          </a:p>
          <a:p>
            <a:pPr algn="ctr">
              <a:defRPr/>
            </a:pPr>
            <a:r>
              <a:rPr lang="fr-FR" sz="1500" b="1" dirty="0">
                <a:solidFill>
                  <a:schemeClr val="tx1"/>
                </a:solidFill>
                <a:latin typeface="Arial Narrow" panose="020B0606020202030204" pitchFamily="34" charset="0"/>
              </a:rPr>
              <a:t>Mouvement,</a:t>
            </a:r>
          </a:p>
          <a:p>
            <a:pPr algn="ctr">
              <a:defRPr/>
            </a:pPr>
            <a:r>
              <a:rPr lang="fr-FR" sz="1500" b="1" dirty="0">
                <a:solidFill>
                  <a:schemeClr val="tx1"/>
                </a:solidFill>
                <a:latin typeface="Arial Narrow" panose="020B0606020202030204" pitchFamily="34" charset="0"/>
              </a:rPr>
              <a:t>Énergie,</a:t>
            </a:r>
          </a:p>
          <a:p>
            <a:pPr algn="ctr">
              <a:defRPr/>
            </a:pPr>
            <a:r>
              <a:rPr lang="fr-FR" sz="1500" b="1" dirty="0">
                <a:solidFill>
                  <a:schemeClr val="tx1"/>
                </a:solidFill>
                <a:latin typeface="Arial Narrow" panose="020B0606020202030204" pitchFamily="34" charset="0"/>
              </a:rPr>
              <a:t>information</a:t>
            </a:r>
          </a:p>
        </p:txBody>
      </p:sp>
      <p:sp>
        <p:nvSpPr>
          <p:cNvPr id="30" name="Rectangle 29"/>
          <p:cNvSpPr/>
          <p:nvPr/>
        </p:nvSpPr>
        <p:spPr>
          <a:xfrm>
            <a:off x="7902575" y="2106613"/>
            <a:ext cx="1679575" cy="1663700"/>
          </a:xfrm>
          <a:prstGeom prst="rect">
            <a:avLst/>
          </a:prstGeom>
          <a:solidFill>
            <a:schemeClr val="accent3">
              <a:lumMod val="60000"/>
              <a:lumOff val="40000"/>
            </a:schemeClr>
          </a:solidFill>
          <a:ln w="63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500" b="1" dirty="0">
                <a:solidFill>
                  <a:schemeClr val="tx1"/>
                </a:solidFill>
                <a:latin typeface="Arial Narrow" panose="020B0606020202030204" pitchFamily="34" charset="0"/>
              </a:rPr>
              <a:t>Le vivant, sa</a:t>
            </a:r>
          </a:p>
          <a:p>
            <a:pPr algn="ctr">
              <a:defRPr/>
            </a:pPr>
            <a:r>
              <a:rPr lang="fr-FR" sz="1500" b="1" dirty="0">
                <a:solidFill>
                  <a:schemeClr val="tx1"/>
                </a:solidFill>
                <a:latin typeface="Arial Narrow" panose="020B0606020202030204" pitchFamily="34" charset="0"/>
              </a:rPr>
              <a:t>Diversité et les</a:t>
            </a:r>
          </a:p>
          <a:p>
            <a:pPr algn="ctr">
              <a:defRPr/>
            </a:pPr>
            <a:r>
              <a:rPr lang="fr-FR" sz="1500" b="1" dirty="0">
                <a:solidFill>
                  <a:schemeClr val="tx1"/>
                </a:solidFill>
                <a:latin typeface="Arial Narrow" panose="020B0606020202030204" pitchFamily="34" charset="0"/>
              </a:rPr>
              <a:t>fonctions qui le</a:t>
            </a:r>
          </a:p>
          <a:p>
            <a:pPr algn="ctr">
              <a:defRPr/>
            </a:pPr>
            <a:r>
              <a:rPr lang="fr-FR" sz="1500" b="1" dirty="0">
                <a:solidFill>
                  <a:schemeClr val="tx1"/>
                </a:solidFill>
                <a:latin typeface="Arial Narrow" panose="020B0606020202030204" pitchFamily="34" charset="0"/>
              </a:rPr>
              <a:t>caractérise</a:t>
            </a:r>
          </a:p>
        </p:txBody>
      </p:sp>
      <p:sp>
        <p:nvSpPr>
          <p:cNvPr id="31" name="Rectangle 30"/>
          <p:cNvSpPr/>
          <p:nvPr/>
        </p:nvSpPr>
        <p:spPr>
          <a:xfrm>
            <a:off x="7902575" y="3865563"/>
            <a:ext cx="1679575" cy="1320800"/>
          </a:xfrm>
          <a:prstGeom prst="rect">
            <a:avLst/>
          </a:prstGeom>
          <a:solidFill>
            <a:schemeClr val="accent2">
              <a:lumMod val="60000"/>
              <a:lumOff val="40000"/>
            </a:schemeClr>
          </a:solidFill>
          <a:ln w="63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500" b="1" dirty="0">
                <a:solidFill>
                  <a:schemeClr val="tx1"/>
                </a:solidFill>
                <a:latin typeface="Arial Narrow" panose="020B0606020202030204" pitchFamily="34" charset="0"/>
              </a:rPr>
              <a:t>Matériaux et</a:t>
            </a:r>
          </a:p>
          <a:p>
            <a:pPr algn="ctr">
              <a:defRPr/>
            </a:pPr>
            <a:r>
              <a:rPr lang="fr-FR" sz="1500" b="1" dirty="0">
                <a:solidFill>
                  <a:schemeClr val="tx1"/>
                </a:solidFill>
                <a:latin typeface="Arial Narrow" panose="020B0606020202030204" pitchFamily="34" charset="0"/>
              </a:rPr>
              <a:t>objets technique</a:t>
            </a:r>
          </a:p>
        </p:txBody>
      </p:sp>
      <p:sp>
        <p:nvSpPr>
          <p:cNvPr id="32" name="Rectangle 31"/>
          <p:cNvSpPr/>
          <p:nvPr/>
        </p:nvSpPr>
        <p:spPr>
          <a:xfrm>
            <a:off x="7902575" y="5281613"/>
            <a:ext cx="1679575" cy="869950"/>
          </a:xfrm>
          <a:prstGeom prst="rect">
            <a:avLst/>
          </a:prstGeom>
          <a:solidFill>
            <a:schemeClr val="accent5">
              <a:lumMod val="40000"/>
              <a:lumOff val="60000"/>
            </a:schemeClr>
          </a:solidFill>
          <a:ln w="63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500" b="1" dirty="0">
                <a:solidFill>
                  <a:schemeClr val="tx1"/>
                </a:solidFill>
                <a:latin typeface="Arial Narrow" panose="020B0606020202030204" pitchFamily="34" charset="0"/>
              </a:rPr>
              <a:t>La planète terre. Les êtres vivants dans leur environnement</a:t>
            </a:r>
          </a:p>
        </p:txBody>
      </p:sp>
      <p:pic>
        <p:nvPicPr>
          <p:cNvPr id="3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04" y="-9261"/>
            <a:ext cx="1755829" cy="90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ZoneTexte 33"/>
          <p:cNvSpPr txBox="1"/>
          <p:nvPr/>
        </p:nvSpPr>
        <p:spPr>
          <a:xfrm>
            <a:off x="1752124" y="0"/>
            <a:ext cx="8153875" cy="557994"/>
          </a:xfrm>
          <a:prstGeom prst="rect">
            <a:avLst/>
          </a:prstGeom>
          <a:noFill/>
          <a:ln>
            <a:noFill/>
          </a:ln>
        </p:spPr>
        <p:txBody>
          <a:bodyPr lIns="125875" tIns="62925" rIns="125875" bIns="62925" anchor="t" anchorCtr="0">
            <a:noAutofit/>
          </a:bodyPr>
          <a:lstStyle>
            <a:defPPr>
              <a:defRPr lang="fr-FR"/>
            </a:defPPr>
            <a:lvl1pPr marL="0" marR="0" lvl="0" indent="0" algn="ctr">
              <a:spcBef>
                <a:spcPts val="0"/>
              </a:spcBef>
              <a:spcAft>
                <a:spcPts val="0"/>
              </a:spcAft>
              <a:buSzPct val="25000"/>
              <a:buNone/>
              <a:defRPr sz="2800" b="1">
                <a:solidFill>
                  <a:srgbClr val="953734"/>
                </a:solidFill>
                <a:latin typeface="Calibri"/>
                <a:ea typeface="Calibri"/>
                <a:cs typeface="Calibri"/>
              </a:defRPr>
            </a:lvl1pPr>
          </a:lstStyle>
          <a:p>
            <a:r>
              <a:rPr lang="fr-FR" dirty="0"/>
              <a:t>Du </a:t>
            </a:r>
            <a:r>
              <a:rPr lang="fr-FR" dirty="0" smtClean="0"/>
              <a:t>socle commun </a:t>
            </a:r>
            <a:r>
              <a:rPr lang="fr-FR" dirty="0"/>
              <a:t>aux </a:t>
            </a:r>
            <a:r>
              <a:rPr lang="fr-FR" dirty="0" smtClean="0"/>
              <a:t>séquences d’enseignement</a:t>
            </a:r>
            <a:endParaRPr lang="fr-FR" dirty="0"/>
          </a:p>
        </p:txBody>
      </p:sp>
    </p:spTree>
    <p:extLst>
      <p:ext uri="{BB962C8B-B14F-4D97-AF65-F5344CB8AC3E}">
        <p14:creationId xmlns:p14="http://schemas.microsoft.com/office/powerpoint/2010/main" val="32140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81290132"/>
              </p:ext>
            </p:extLst>
          </p:nvPr>
        </p:nvGraphicFramePr>
        <p:xfrm>
          <a:off x="0" y="0"/>
          <a:ext cx="9905999" cy="6989826"/>
        </p:xfrm>
        <a:graphic>
          <a:graphicData uri="http://schemas.openxmlformats.org/drawingml/2006/table">
            <a:tbl>
              <a:tblPr>
                <a:tableStyleId>{E8B1032C-EA38-4F05-BA0D-38AFFFC7BED3}</a:tableStyleId>
              </a:tblPr>
              <a:tblGrid>
                <a:gridCol w="2082297"/>
                <a:gridCol w="1802836"/>
                <a:gridCol w="2058466"/>
                <a:gridCol w="1929688"/>
                <a:gridCol w="2032712"/>
              </a:tblGrid>
              <a:tr h="516048">
                <a:tc rowSpan="2">
                  <a:txBody>
                    <a:bodyPr/>
                    <a:lstStyle/>
                    <a:p>
                      <a:pPr algn="ctr">
                        <a:lnSpc>
                          <a:spcPct val="100000"/>
                        </a:lnSpc>
                        <a:spcAft>
                          <a:spcPts val="0"/>
                        </a:spcAft>
                      </a:pPr>
                      <a:r>
                        <a:rPr lang="fr-FR" sz="1600" b="1" dirty="0">
                          <a:effectLst/>
                        </a:rPr>
                        <a:t>Pratiquer des démarches scientifiques et technologiques</a:t>
                      </a:r>
                      <a:endParaRPr lang="fr-FR" sz="1600" b="1" dirty="0">
                        <a:solidFill>
                          <a:srgbClr val="000000"/>
                        </a:solidFill>
                        <a:effectLst/>
                        <a:latin typeface="Times New Roman"/>
                        <a:ea typeface="Times New Roman"/>
                      </a:endParaRPr>
                    </a:p>
                  </a:txBody>
                  <a:tcPr marL="35123" marR="35123" marT="35132" marB="35132">
                    <a:solidFill>
                      <a:schemeClr val="accent6">
                        <a:lumMod val="60000"/>
                        <a:lumOff val="40000"/>
                      </a:schemeClr>
                    </a:solidFill>
                  </a:tcPr>
                </a:tc>
                <a:tc gridSpan="4">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FR" sz="2400" b="1" dirty="0" smtClean="0">
                          <a:solidFill>
                            <a:schemeClr val="accent2">
                              <a:lumMod val="75000"/>
                            </a:schemeClr>
                          </a:solidFill>
                          <a:effectLst/>
                        </a:rPr>
                        <a:t>Compétences Travaillées</a:t>
                      </a:r>
                      <a:endParaRPr lang="fr-FR" sz="2400" b="1" dirty="0" smtClean="0">
                        <a:solidFill>
                          <a:schemeClr val="accent2">
                            <a:lumMod val="75000"/>
                          </a:schemeClr>
                        </a:solidFill>
                        <a:effectLst/>
                        <a:latin typeface="Times New Roman"/>
                        <a:ea typeface="Times New Roman"/>
                      </a:endParaRPr>
                    </a:p>
                  </a:txBody>
                  <a:tcPr marL="35123" marR="35123" marT="35132" marB="35132" anchor="c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63365">
                <a:tc vMerge="1">
                  <a:txBody>
                    <a:bodyPr/>
                    <a:lstStyle/>
                    <a:p>
                      <a:pPr algn="ctr">
                        <a:lnSpc>
                          <a:spcPct val="100000"/>
                        </a:lnSpc>
                        <a:spcAft>
                          <a:spcPts val="0"/>
                        </a:spcAft>
                      </a:pPr>
                      <a:endParaRPr lang="fr-FR" sz="1400" b="1" dirty="0">
                        <a:solidFill>
                          <a:srgbClr val="000000"/>
                        </a:solidFill>
                        <a:effectLst/>
                        <a:latin typeface="Times New Roman"/>
                        <a:ea typeface="Times New Roman"/>
                      </a:endParaRPr>
                    </a:p>
                  </a:txBody>
                  <a:tcPr marL="35123" marR="35123" marT="35132" marB="35132">
                    <a:solidFill>
                      <a:schemeClr val="accent6">
                        <a:lumMod val="20000"/>
                        <a:lumOff val="80000"/>
                      </a:schemeClr>
                    </a:solidFill>
                  </a:tcPr>
                </a:tc>
                <a:tc gridSpan="4">
                  <a:txBody>
                    <a:bodyPr/>
                    <a:lstStyle/>
                    <a:p>
                      <a:pPr algn="ctr">
                        <a:spcAft>
                          <a:spcPts val="0"/>
                        </a:spcAft>
                      </a:pPr>
                      <a:r>
                        <a:rPr lang="fr-FR" sz="1400" b="1" dirty="0">
                          <a:effectLst/>
                        </a:rPr>
                        <a:t> </a:t>
                      </a:r>
                      <a:r>
                        <a:rPr lang="fr-FR" sz="1400" b="1" dirty="0" smtClean="0">
                          <a:effectLst/>
                        </a:rPr>
                        <a:t>Indicateurs de performance</a:t>
                      </a:r>
                      <a:r>
                        <a:rPr lang="fr-FR" sz="1400" dirty="0">
                          <a:effectLst/>
                        </a:rPr>
                        <a:t> </a:t>
                      </a:r>
                      <a:endParaRPr lang="fr-FR" sz="1400" dirty="0">
                        <a:solidFill>
                          <a:srgbClr val="000000"/>
                        </a:solidFill>
                        <a:effectLst/>
                        <a:latin typeface="Times New Roman"/>
                        <a:ea typeface="Times New Roman"/>
                      </a:endParaRPr>
                    </a:p>
                  </a:txBody>
                  <a:tcPr marL="35123" marR="35123" marT="35132" marB="35132" anchor="c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212938">
                <a:tc>
                  <a:txBody>
                    <a:bodyPr/>
                    <a:lstStyle/>
                    <a:p>
                      <a:pPr marL="90170" algn="ctr">
                        <a:lnSpc>
                          <a:spcPct val="100000"/>
                        </a:lnSpc>
                        <a:spcAft>
                          <a:spcPts val="0"/>
                        </a:spcAft>
                      </a:pPr>
                      <a:r>
                        <a:rPr lang="fr-FR" sz="1400" b="1" dirty="0" smtClean="0">
                          <a:effectLst/>
                        </a:rPr>
                        <a:t>Formuler </a:t>
                      </a:r>
                      <a:r>
                        <a:rPr lang="fr-FR" sz="1400" b="1" dirty="0">
                          <a:effectLst/>
                        </a:rPr>
                        <a:t>une question ou une problématique scientifique ou technologique simple </a:t>
                      </a:r>
                      <a:endParaRPr lang="fr-FR" sz="1400" b="1" dirty="0">
                        <a:solidFill>
                          <a:srgbClr val="000000"/>
                        </a:solidFill>
                        <a:effectLst/>
                        <a:latin typeface="Times New Roman"/>
                        <a:ea typeface="Times New Roman"/>
                      </a:endParaRPr>
                    </a:p>
                  </a:txBody>
                  <a:tcPr marL="35123" marR="35123" marT="35132" marB="35132" anchor="ctr">
                    <a:solidFill>
                      <a:schemeClr val="accent6">
                        <a:lumMod val="20000"/>
                        <a:lumOff val="80000"/>
                      </a:schemeClr>
                    </a:solidFill>
                  </a:tcPr>
                </a:tc>
                <a:tc>
                  <a:txBody>
                    <a:bodyPr/>
                    <a:lstStyle/>
                    <a:p>
                      <a:pPr>
                        <a:spcAft>
                          <a:spcPts val="0"/>
                        </a:spcAft>
                      </a:pPr>
                      <a:r>
                        <a:rPr lang="fr-FR" sz="1200" dirty="0">
                          <a:effectLst/>
                        </a:rPr>
                        <a:t>Identifier la question ou le problème posé par l’enseignant et le(la) reformuler collectivement. </a:t>
                      </a:r>
                      <a:endParaRPr lang="fr-FR" sz="1200" dirty="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dirty="0">
                          <a:effectLst/>
                        </a:rPr>
                        <a:t>Identifier la question ou le problème suscité(e) par un document avec l’aide de l’enseignant, et le (la) reformuler collectivement. </a:t>
                      </a:r>
                      <a:endParaRPr lang="fr-FR" sz="1200" dirty="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Identifier en groupe la question ou le problème suscité(e) par un ou des document(s) et le(la) reformuler à l’écrit avec l’aide de l’enseignant.</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Identifier la question ou le problème suscité(e) par un ou des document(s) et le(la) reformuler en autonomie.</a:t>
                      </a:r>
                      <a:endParaRPr lang="fr-FR" sz="1200">
                        <a:solidFill>
                          <a:srgbClr val="000000"/>
                        </a:solidFill>
                        <a:effectLst/>
                        <a:latin typeface="Times New Roman"/>
                        <a:ea typeface="Times New Roman"/>
                      </a:endParaRPr>
                    </a:p>
                  </a:txBody>
                  <a:tcPr marL="35123" marR="35123" marT="35132" marB="35132">
                    <a:solidFill>
                      <a:schemeClr val="bg1"/>
                    </a:solidFill>
                  </a:tcPr>
                </a:tc>
              </a:tr>
              <a:tr h="1212938">
                <a:tc>
                  <a:txBody>
                    <a:bodyPr/>
                    <a:lstStyle/>
                    <a:p>
                      <a:pPr marL="90170" algn="ctr">
                        <a:lnSpc>
                          <a:spcPct val="100000"/>
                        </a:lnSpc>
                        <a:spcAft>
                          <a:spcPts val="0"/>
                        </a:spcAft>
                      </a:pPr>
                      <a:r>
                        <a:rPr lang="fr-FR" sz="1400" b="1" dirty="0">
                          <a:effectLst/>
                        </a:rPr>
                        <a:t>Proposer une ou des hypothèses pour répondre à une question ou un problème</a:t>
                      </a:r>
                      <a:endParaRPr lang="fr-FR" sz="1400" b="1" dirty="0">
                        <a:solidFill>
                          <a:srgbClr val="000000"/>
                        </a:solidFill>
                        <a:effectLst/>
                        <a:latin typeface="Times New Roman"/>
                        <a:ea typeface="Times New Roman"/>
                      </a:endParaRPr>
                    </a:p>
                  </a:txBody>
                  <a:tcPr marL="35123" marR="35123" marT="35132" marB="35132" anchor="ctr">
                    <a:solidFill>
                      <a:schemeClr val="accent6">
                        <a:lumMod val="20000"/>
                        <a:lumOff val="80000"/>
                      </a:schemeClr>
                    </a:solidFill>
                  </a:tcPr>
                </a:tc>
                <a:tc>
                  <a:txBody>
                    <a:bodyPr/>
                    <a:lstStyle/>
                    <a:p>
                      <a:pPr>
                        <a:spcAft>
                          <a:spcPts val="0"/>
                        </a:spcAft>
                      </a:pPr>
                      <a:r>
                        <a:rPr lang="fr-FR" sz="1200" dirty="0">
                          <a:effectLst/>
                        </a:rPr>
                        <a:t>Identifier dans une liste les hypothèses en lien avec un problème. </a:t>
                      </a:r>
                      <a:endParaRPr lang="fr-FR" sz="1200" dirty="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Proposer une ou des hypothèses en lien avec un problème avec l’aide de l’enseignant.</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Proposer une ou des hypothèses en lien avec un problème.</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Proposer une ou des hypothèses en lien avec un problème et se projeter dans une stratégie de validation.(conséquence vérifiable) </a:t>
                      </a:r>
                      <a:endParaRPr lang="fr-FR" sz="1200">
                        <a:solidFill>
                          <a:srgbClr val="000000"/>
                        </a:solidFill>
                        <a:effectLst/>
                        <a:latin typeface="Times New Roman"/>
                        <a:ea typeface="Times New Roman"/>
                      </a:endParaRPr>
                    </a:p>
                  </a:txBody>
                  <a:tcPr marL="35123" marR="35123" marT="35132" marB="35132">
                    <a:solidFill>
                      <a:schemeClr val="bg1"/>
                    </a:solidFill>
                  </a:tcPr>
                </a:tc>
              </a:tr>
              <a:tr h="1592924">
                <a:tc>
                  <a:txBody>
                    <a:bodyPr/>
                    <a:lstStyle/>
                    <a:p>
                      <a:pPr marL="90170" algn="ctr">
                        <a:lnSpc>
                          <a:spcPct val="100000"/>
                        </a:lnSpc>
                        <a:spcAft>
                          <a:spcPts val="0"/>
                        </a:spcAft>
                      </a:pPr>
                      <a:r>
                        <a:rPr lang="fr-FR" sz="1400" b="1">
                          <a:effectLst/>
                        </a:rPr>
                        <a:t>Proposer des expériences simples pour tester une hypothèse</a:t>
                      </a:r>
                      <a:endParaRPr lang="fr-FR" sz="1400" b="1">
                        <a:solidFill>
                          <a:srgbClr val="000000"/>
                        </a:solidFill>
                        <a:effectLst/>
                        <a:latin typeface="Times New Roman"/>
                        <a:ea typeface="Times New Roman"/>
                      </a:endParaRPr>
                    </a:p>
                  </a:txBody>
                  <a:tcPr marL="35123" marR="35123" marT="35132" marB="35132" anchor="ctr">
                    <a:solidFill>
                      <a:schemeClr val="accent6">
                        <a:lumMod val="20000"/>
                        <a:lumOff val="80000"/>
                      </a:schemeClr>
                    </a:solidFill>
                  </a:tcPr>
                </a:tc>
                <a:tc>
                  <a:txBody>
                    <a:bodyPr/>
                    <a:lstStyle/>
                    <a:p>
                      <a:pPr>
                        <a:spcAft>
                          <a:spcPts val="0"/>
                        </a:spcAft>
                      </a:pPr>
                      <a:r>
                        <a:rPr lang="fr-FR" sz="1200">
                          <a:effectLst/>
                        </a:rPr>
                        <a:t>Identifier parmi les protocoles proposés par l’enseignant celui qui teste son hypothèse.</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dirty="0">
                          <a:effectLst/>
                        </a:rPr>
                        <a:t>Identifier le paramètre à faire varier et les paramètres à fixer pour tester expérimentalement une hypothèse puis choisir un protocole proposé par l’enseignant. </a:t>
                      </a:r>
                      <a:endParaRPr lang="fr-FR" sz="1200" dirty="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Identifier le paramètre à faire varier et les paramètres à fixer pour tester expérimentalement une hypothèse puis concevoir tout ou partie d’un protocole avec le matériel mis à disposition par l’enseignant.</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Identifier le paramètre à faire varier et les paramètres à fixer pour tester expérimentalement une hypothèse puis concevoir tout ou partie d’un protocole et choisir le matériel adapté.</a:t>
                      </a:r>
                      <a:endParaRPr lang="fr-FR" sz="1200">
                        <a:solidFill>
                          <a:srgbClr val="000000"/>
                        </a:solidFill>
                        <a:effectLst/>
                        <a:latin typeface="Times New Roman"/>
                        <a:ea typeface="Times New Roman"/>
                      </a:endParaRPr>
                    </a:p>
                  </a:txBody>
                  <a:tcPr marL="35123" marR="35123" marT="35132" marB="35132">
                    <a:solidFill>
                      <a:schemeClr val="bg1"/>
                    </a:solidFill>
                  </a:tcPr>
                </a:tc>
              </a:tr>
              <a:tr h="832951">
                <a:tc>
                  <a:txBody>
                    <a:bodyPr/>
                    <a:lstStyle/>
                    <a:p>
                      <a:pPr marL="90170" algn="ctr">
                        <a:lnSpc>
                          <a:spcPct val="100000"/>
                        </a:lnSpc>
                        <a:spcAft>
                          <a:spcPts val="0"/>
                        </a:spcAft>
                      </a:pPr>
                      <a:r>
                        <a:rPr lang="fr-FR" sz="1400" b="1">
                          <a:effectLst/>
                        </a:rPr>
                        <a:t>Interpréter un résultat, en tirer une conclusion</a:t>
                      </a:r>
                      <a:endParaRPr lang="fr-FR" sz="1400" b="1">
                        <a:solidFill>
                          <a:srgbClr val="000000"/>
                        </a:solidFill>
                        <a:effectLst/>
                        <a:latin typeface="Times New Roman"/>
                        <a:ea typeface="Times New Roman"/>
                      </a:endParaRPr>
                    </a:p>
                  </a:txBody>
                  <a:tcPr marL="35123" marR="35123" marT="35132" marB="35132" anchor="ctr">
                    <a:solidFill>
                      <a:schemeClr val="accent6">
                        <a:lumMod val="20000"/>
                        <a:lumOff val="80000"/>
                      </a:schemeClr>
                    </a:solidFill>
                  </a:tcPr>
                </a:tc>
                <a:tc>
                  <a:txBody>
                    <a:bodyPr/>
                    <a:lstStyle/>
                    <a:p>
                      <a:pPr>
                        <a:spcAft>
                          <a:spcPts val="0"/>
                        </a:spcAft>
                      </a:pPr>
                      <a:r>
                        <a:rPr lang="fr-FR" sz="1200">
                          <a:effectLst/>
                        </a:rPr>
                        <a:t>Formuler le résultat obtenu et l’exploiter avec l’aide de l’enseignant. </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Formuler en autonomie le résultat obtenu et l’exploiter avec l’aide de l’enseignant.</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Formuler le résultat obtenu et l’exploiter en autonomie ; formuler une conclusion avec l’aide de l’enseignant.</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Formuler le résultat obtenu, l’interpréter, formuler une conclusion et proposer une nouvelle démarche. </a:t>
                      </a:r>
                      <a:endParaRPr lang="fr-FR" sz="1200">
                        <a:solidFill>
                          <a:srgbClr val="000000"/>
                        </a:solidFill>
                        <a:effectLst/>
                        <a:latin typeface="Times New Roman"/>
                        <a:ea typeface="Times New Roman"/>
                      </a:endParaRPr>
                    </a:p>
                  </a:txBody>
                  <a:tcPr marL="35123" marR="35123" marT="35132" marB="35132">
                    <a:solidFill>
                      <a:schemeClr val="bg1"/>
                    </a:solidFill>
                  </a:tcPr>
                </a:tc>
              </a:tr>
              <a:tr h="1092451">
                <a:tc>
                  <a:txBody>
                    <a:bodyPr/>
                    <a:lstStyle/>
                    <a:p>
                      <a:pPr marL="90170" algn="ctr">
                        <a:lnSpc>
                          <a:spcPct val="100000"/>
                        </a:lnSpc>
                        <a:spcAft>
                          <a:spcPts val="0"/>
                        </a:spcAft>
                      </a:pPr>
                      <a:r>
                        <a:rPr lang="fr-FR" sz="1400" b="1" dirty="0">
                          <a:effectLst/>
                        </a:rPr>
                        <a:t>Formaliser une partie de sa recherche sous une forme écrite ou orale.</a:t>
                      </a:r>
                      <a:endParaRPr lang="fr-FR" sz="1400" b="1" dirty="0">
                        <a:solidFill>
                          <a:srgbClr val="000000"/>
                        </a:solidFill>
                        <a:effectLst/>
                        <a:latin typeface="Times New Roman"/>
                        <a:ea typeface="Times New Roman"/>
                      </a:endParaRPr>
                    </a:p>
                  </a:txBody>
                  <a:tcPr marL="35123" marR="35123" marT="35132" marB="35132" anchor="ctr">
                    <a:solidFill>
                      <a:schemeClr val="accent6">
                        <a:lumMod val="20000"/>
                        <a:lumOff val="80000"/>
                      </a:schemeClr>
                    </a:solidFill>
                  </a:tcPr>
                </a:tc>
                <a:tc>
                  <a:txBody>
                    <a:bodyPr/>
                    <a:lstStyle/>
                    <a:p>
                      <a:pPr>
                        <a:spcAft>
                          <a:spcPts val="0"/>
                        </a:spcAft>
                      </a:pPr>
                      <a:r>
                        <a:rPr lang="fr-FR" sz="1200">
                          <a:effectLst/>
                        </a:rPr>
                        <a:t>Rendre compte à l’oral d’une partie de sa recherche avec l’aide de l’enseignant. </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dirty="0">
                          <a:effectLst/>
                        </a:rPr>
                        <a:t>Distinguer ce que l’on sait de ce que l’on cherche et en rendre compte collectivement dans une production orale ou écrite</a:t>
                      </a:r>
                      <a:endParaRPr lang="fr-FR" sz="1200" dirty="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a:effectLst/>
                        </a:rPr>
                        <a:t>Distinguer ce que l’on sait de ce que l’on cherche et mettre cela en lien avec une étape de la démarche mise en œuvre</a:t>
                      </a:r>
                      <a:endParaRPr lang="fr-FR" sz="1200">
                        <a:solidFill>
                          <a:srgbClr val="000000"/>
                        </a:solidFill>
                        <a:effectLst/>
                        <a:latin typeface="Times New Roman"/>
                        <a:ea typeface="Times New Roman"/>
                      </a:endParaRPr>
                    </a:p>
                  </a:txBody>
                  <a:tcPr marL="35123" marR="35123" marT="35132" marB="35132">
                    <a:solidFill>
                      <a:schemeClr val="bg1"/>
                    </a:solidFill>
                  </a:tcPr>
                </a:tc>
                <a:tc>
                  <a:txBody>
                    <a:bodyPr/>
                    <a:lstStyle/>
                    <a:p>
                      <a:pPr>
                        <a:spcAft>
                          <a:spcPts val="0"/>
                        </a:spcAft>
                      </a:pPr>
                      <a:r>
                        <a:rPr lang="fr-FR" sz="1200" dirty="0">
                          <a:effectLst/>
                        </a:rPr>
                        <a:t>Expliciter les étapes de la démarche en précisant leurs articulations par une production écrite en autonomie</a:t>
                      </a:r>
                      <a:endParaRPr lang="fr-FR" sz="1200" dirty="0">
                        <a:solidFill>
                          <a:srgbClr val="000000"/>
                        </a:solidFill>
                        <a:effectLst/>
                        <a:latin typeface="Times New Roman"/>
                        <a:ea typeface="Times New Roman"/>
                      </a:endParaRPr>
                    </a:p>
                  </a:txBody>
                  <a:tcPr marL="35123" marR="35123" marT="35132" marB="35132">
                    <a:solidFill>
                      <a:schemeClr val="bg1"/>
                    </a:solidFill>
                  </a:tcPr>
                </a:tc>
              </a:tr>
            </a:tbl>
          </a:graphicData>
        </a:graphic>
      </p:graphicFrame>
      <p:sp>
        <p:nvSpPr>
          <p:cNvPr id="3" name="Rectangle 2"/>
          <p:cNvSpPr/>
          <p:nvPr/>
        </p:nvSpPr>
        <p:spPr>
          <a:xfrm>
            <a:off x="5950424" y="1064525"/>
            <a:ext cx="3955576" cy="5895833"/>
          </a:xfrm>
          <a:prstGeom prst="rect">
            <a:avLst/>
          </a:prstGeom>
          <a:solidFill>
            <a:schemeClr val="accent6">
              <a:lumMod val="40000"/>
              <a:lumOff val="60000"/>
              <a:alpha val="3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94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233551445"/>
              </p:ext>
            </p:extLst>
          </p:nvPr>
        </p:nvGraphicFramePr>
        <p:xfrm>
          <a:off x="0" y="0"/>
          <a:ext cx="9906000" cy="6835673"/>
        </p:xfrm>
        <a:graphic>
          <a:graphicData uri="http://schemas.openxmlformats.org/drawingml/2006/table">
            <a:tbl>
              <a:tblPr>
                <a:tableStyleId>{ED083AE6-46FA-4A59-8FB0-9F97EB10719F}</a:tableStyleId>
              </a:tblPr>
              <a:tblGrid>
                <a:gridCol w="1683945"/>
                <a:gridCol w="1991762"/>
                <a:gridCol w="2100404"/>
                <a:gridCol w="1810693"/>
                <a:gridCol w="2319196"/>
              </a:tblGrid>
              <a:tr h="303439">
                <a:tc rowSpan="2">
                  <a:txBody>
                    <a:bodyPr/>
                    <a:lstStyle/>
                    <a:p>
                      <a:pPr algn="ctr">
                        <a:lnSpc>
                          <a:spcPct val="115000"/>
                        </a:lnSpc>
                        <a:spcAft>
                          <a:spcPts val="1000"/>
                        </a:spcAft>
                      </a:pPr>
                      <a:r>
                        <a:rPr lang="fr-FR" sz="1600" b="1" dirty="0" smtClean="0">
                          <a:solidFill>
                            <a:schemeClr val="tx1"/>
                          </a:solidFill>
                          <a:effectLst/>
                        </a:rPr>
                        <a:t> Concevoir, créer, réaliser</a:t>
                      </a:r>
                      <a:endParaRPr lang="fr-FR" sz="1600" b="1" dirty="0">
                        <a:solidFill>
                          <a:schemeClr val="tx1"/>
                        </a:solidFill>
                        <a:effectLst/>
                        <a:latin typeface="Times New Roman"/>
                        <a:ea typeface="Times New Roman"/>
                      </a:endParaRPr>
                    </a:p>
                  </a:txBody>
                  <a:tcPr marL="30319" marR="30319" marT="30324" marB="30324" anchor="ctr">
                    <a:solidFill>
                      <a:schemeClr val="tx2">
                        <a:lumMod val="40000"/>
                        <a:lumOff val="60000"/>
                      </a:schemeClr>
                    </a:solidFill>
                  </a:tcPr>
                </a:tc>
                <a:tc gridSpan="4">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FR" sz="1800" b="1" dirty="0" smtClean="0">
                          <a:solidFill>
                            <a:srgbClr val="C00000"/>
                          </a:solidFill>
                          <a:effectLst/>
                        </a:rPr>
                        <a:t>Compétences Travaillées</a:t>
                      </a:r>
                      <a:endParaRPr lang="fr-FR" sz="1800" b="1" dirty="0" smtClean="0">
                        <a:solidFill>
                          <a:srgbClr val="C00000"/>
                        </a:solidFill>
                        <a:effectLst/>
                        <a:latin typeface="+mn-lt"/>
                        <a:ea typeface="Times New Roman"/>
                      </a:endParaRPr>
                    </a:p>
                  </a:txBody>
                  <a:tcPr marL="30319" marR="30319" marT="30324" marB="30324">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86124">
                <a:tc vMerge="1">
                  <a:txBody>
                    <a:bodyPr/>
                    <a:lstStyle/>
                    <a:p>
                      <a:pPr>
                        <a:lnSpc>
                          <a:spcPct val="115000"/>
                        </a:lnSpc>
                        <a:spcAft>
                          <a:spcPts val="1000"/>
                        </a:spcAft>
                      </a:pPr>
                      <a:endParaRPr lang="fr-FR" sz="1400" b="1" dirty="0">
                        <a:solidFill>
                          <a:srgbClr val="000000"/>
                        </a:solidFill>
                        <a:effectLst/>
                        <a:latin typeface="Times New Roman"/>
                        <a:ea typeface="Times New Roman"/>
                      </a:endParaRPr>
                    </a:p>
                  </a:txBody>
                  <a:tcPr marL="30319" marR="30319" marT="30324" marB="30324">
                    <a:solidFill>
                      <a:schemeClr val="tx2">
                        <a:lumMod val="20000"/>
                        <a:lumOff val="80000"/>
                      </a:schemeClr>
                    </a:solidFill>
                  </a:tcPr>
                </a:tc>
                <a:tc gridSpan="4">
                  <a:txBody>
                    <a:bodyPr/>
                    <a:lstStyle/>
                    <a:p>
                      <a:pPr algn="ctr">
                        <a:spcAft>
                          <a:spcPts val="0"/>
                        </a:spcAft>
                      </a:pPr>
                      <a:r>
                        <a:rPr lang="fr-FR" sz="1400" b="1" dirty="0" smtClean="0">
                          <a:effectLst/>
                        </a:rPr>
                        <a:t>Indicateurs de performance</a:t>
                      </a:r>
                      <a:endParaRPr lang="fr-FR" sz="1400" b="1" dirty="0">
                        <a:effectLst/>
                      </a:endParaRPr>
                    </a:p>
                  </a:txBody>
                  <a:tcPr marL="30319" marR="30319" marT="30324" marB="30324">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1326764">
                <a:tc>
                  <a:txBody>
                    <a:bodyPr/>
                    <a:lstStyle/>
                    <a:p>
                      <a:pPr marL="90170" algn="ctr">
                        <a:spcAft>
                          <a:spcPts val="0"/>
                        </a:spcAft>
                      </a:pPr>
                      <a:r>
                        <a:rPr lang="fr-FR" sz="1400" b="1" dirty="0">
                          <a:solidFill>
                            <a:schemeClr val="tx1"/>
                          </a:solidFill>
                          <a:effectLst/>
                        </a:rPr>
                        <a:t>Identifier les évolutions des besoins et des objets techniques dans leur contexte.</a:t>
                      </a:r>
                    </a:p>
                    <a:p>
                      <a:pPr marL="90170" algn="ctr">
                        <a:spcAft>
                          <a:spcPts val="0"/>
                        </a:spcAft>
                      </a:pPr>
                      <a:r>
                        <a:rPr lang="fr-FR" sz="1400" b="1" dirty="0">
                          <a:solidFill>
                            <a:schemeClr val="tx1"/>
                          </a:solidFill>
                          <a:effectLst/>
                        </a:rPr>
                        <a:t> </a:t>
                      </a:r>
                      <a:endParaRPr lang="fr-FR" sz="1400" b="1" dirty="0">
                        <a:solidFill>
                          <a:schemeClr val="tx1"/>
                        </a:solidFill>
                        <a:effectLst/>
                        <a:latin typeface="Times New Roman"/>
                        <a:ea typeface="Times New Roman"/>
                      </a:endParaRPr>
                    </a:p>
                  </a:txBody>
                  <a:tcPr marL="30319" marR="30319" marT="30324" marB="30324" anchor="ctr">
                    <a:solidFill>
                      <a:schemeClr val="tx2">
                        <a:lumMod val="20000"/>
                        <a:lumOff val="80000"/>
                      </a:schemeClr>
                    </a:solidFill>
                  </a:tcPr>
                </a:tc>
                <a:tc>
                  <a:txBody>
                    <a:bodyPr/>
                    <a:lstStyle/>
                    <a:p>
                      <a:pPr>
                        <a:spcAft>
                          <a:spcPts val="0"/>
                        </a:spcAft>
                      </a:pPr>
                      <a:r>
                        <a:rPr lang="fr-FR" sz="1200" dirty="0">
                          <a:effectLst/>
                        </a:rPr>
                        <a:t>Situer dans le temps les différentes évolutions d’un objet donné. Les étapes sont fournies. </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dirty="0">
                          <a:effectLst/>
                        </a:rPr>
                        <a:t>Associer aux évolutions d’un objet, un besoin nouveau ou un contexte historique ou culturel particulier. Ces derniers éléments sont fournis aux élèves.</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A partir de l’évolution d’un objet, identifier les changements de fonctionnement, de forme, de matériaux, d’énergie, d’impact environnemental, de coût, d’esthétisme.</a:t>
                      </a:r>
                      <a:endParaRPr lang="fr-FR" sz="120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A partir de l’évolution d’un besoin, situer dans le temps l’évolution d’un objet technique, dans son contexte, en identifiant les différents changements : matériaux, coût, impact environnemental… </a:t>
                      </a:r>
                      <a:endParaRPr lang="fr-FR" sz="1200">
                        <a:solidFill>
                          <a:srgbClr val="000000"/>
                        </a:solidFill>
                        <a:effectLst/>
                        <a:latin typeface="Times New Roman"/>
                        <a:ea typeface="Times New Roman"/>
                      </a:endParaRPr>
                    </a:p>
                  </a:txBody>
                  <a:tcPr marL="30319" marR="30319" marT="30324" marB="30324">
                    <a:solidFill>
                      <a:schemeClr val="bg1"/>
                    </a:solidFill>
                  </a:tcPr>
                </a:tc>
              </a:tr>
              <a:tr h="1253687">
                <a:tc>
                  <a:txBody>
                    <a:bodyPr/>
                    <a:lstStyle/>
                    <a:p>
                      <a:pPr marL="90170" algn="ctr">
                        <a:spcAft>
                          <a:spcPts val="0"/>
                        </a:spcAft>
                      </a:pPr>
                      <a:r>
                        <a:rPr lang="fr-FR" sz="1400" b="1" dirty="0">
                          <a:solidFill>
                            <a:schemeClr val="tx1"/>
                          </a:solidFill>
                          <a:effectLst/>
                        </a:rPr>
                        <a:t>Identifier les principales familles de matériaux.</a:t>
                      </a:r>
                    </a:p>
                    <a:p>
                      <a:pPr marL="90170" algn="ctr">
                        <a:spcAft>
                          <a:spcPts val="0"/>
                        </a:spcAft>
                      </a:pPr>
                      <a:r>
                        <a:rPr lang="fr-FR" sz="1400" b="1" dirty="0">
                          <a:solidFill>
                            <a:schemeClr val="tx1"/>
                          </a:solidFill>
                          <a:effectLst/>
                        </a:rPr>
                        <a:t> </a:t>
                      </a:r>
                      <a:endParaRPr lang="fr-FR" sz="1400" b="1" dirty="0">
                        <a:solidFill>
                          <a:schemeClr val="tx1"/>
                        </a:solidFill>
                        <a:effectLst/>
                        <a:latin typeface="Times New Roman"/>
                        <a:ea typeface="Times New Roman"/>
                      </a:endParaRPr>
                    </a:p>
                  </a:txBody>
                  <a:tcPr marL="30319" marR="30319" marT="30324" marB="30324" anchor="ctr">
                    <a:solidFill>
                      <a:schemeClr val="tx2">
                        <a:lumMod val="20000"/>
                        <a:lumOff val="80000"/>
                      </a:schemeClr>
                    </a:solidFill>
                  </a:tcPr>
                </a:tc>
                <a:tc>
                  <a:txBody>
                    <a:bodyPr/>
                    <a:lstStyle/>
                    <a:p>
                      <a:pPr>
                        <a:spcAft>
                          <a:spcPts val="0"/>
                        </a:spcAft>
                      </a:pPr>
                      <a:r>
                        <a:rPr lang="fr-FR" sz="1200" dirty="0">
                          <a:effectLst/>
                        </a:rPr>
                        <a:t>Identifier les principales familles de matériaux utilisées pour réaliser des objets courants</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dirty="0">
                          <a:effectLst/>
                        </a:rPr>
                        <a:t>Associer aux principales familles de matériaux les caractéristiques physico-chimiques et leurs impacts sur l’environnement, ces données étant fournies.</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dirty="0">
                          <a:effectLst/>
                        </a:rPr>
                        <a:t>Identifier les principales familles de matériaux utilisées pour réaliser des objets courants, en associant les notions de formes, de fonctions et de procédés.</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Justifier le choix d’une famille de matériaux pour des pièces constituant un objet technique.  Cette justification pourra être menée lors de l’analyse ou de la réalisation d’un objet, en fonction de contraintes identifiées.</a:t>
                      </a:r>
                      <a:endParaRPr lang="fr-FR" sz="1200">
                        <a:solidFill>
                          <a:srgbClr val="000000"/>
                        </a:solidFill>
                        <a:effectLst/>
                        <a:latin typeface="Times New Roman"/>
                        <a:ea typeface="Times New Roman"/>
                      </a:endParaRPr>
                    </a:p>
                  </a:txBody>
                  <a:tcPr marL="30319" marR="30319" marT="30324" marB="30324">
                    <a:solidFill>
                      <a:schemeClr val="bg1"/>
                    </a:solidFill>
                  </a:tcPr>
                </a:tc>
              </a:tr>
              <a:tr h="1253687">
                <a:tc>
                  <a:txBody>
                    <a:bodyPr/>
                    <a:lstStyle/>
                    <a:p>
                      <a:pPr marL="90170" algn="ctr">
                        <a:spcAft>
                          <a:spcPts val="0"/>
                        </a:spcAft>
                      </a:pPr>
                      <a:r>
                        <a:rPr lang="fr-FR" sz="1400" b="1" dirty="0">
                          <a:solidFill>
                            <a:schemeClr val="tx1"/>
                          </a:solidFill>
                          <a:effectLst/>
                        </a:rPr>
                        <a:t>Décrire le fonctionnement d’objets techniques, leurs fonctions et leurs composants.</a:t>
                      </a:r>
                      <a:endParaRPr lang="fr-FR" sz="1400" b="1" dirty="0">
                        <a:solidFill>
                          <a:schemeClr val="tx1"/>
                        </a:solidFill>
                        <a:effectLst/>
                        <a:latin typeface="Times New Roman"/>
                        <a:ea typeface="Times New Roman"/>
                      </a:endParaRPr>
                    </a:p>
                  </a:txBody>
                  <a:tcPr marL="30319" marR="30319" marT="30324" marB="30324" anchor="ctr">
                    <a:solidFill>
                      <a:schemeClr val="tx2">
                        <a:lumMod val="20000"/>
                        <a:lumOff val="80000"/>
                      </a:schemeClr>
                    </a:solidFill>
                  </a:tcPr>
                </a:tc>
                <a:tc>
                  <a:txBody>
                    <a:bodyPr/>
                    <a:lstStyle/>
                    <a:p>
                      <a:pPr>
                        <a:spcAft>
                          <a:spcPts val="0"/>
                        </a:spcAft>
                      </a:pPr>
                      <a:r>
                        <a:rPr lang="fr-FR" sz="1200" dirty="0">
                          <a:effectLst/>
                        </a:rPr>
                        <a:t>Associer des objets techniques à des fonctions d’usage données. </a:t>
                      </a:r>
                    </a:p>
                    <a:p>
                      <a:pPr>
                        <a:spcAft>
                          <a:spcPts val="0"/>
                        </a:spcAft>
                      </a:pPr>
                      <a:r>
                        <a:rPr lang="fr-FR" sz="1200" dirty="0">
                          <a:effectLst/>
                        </a:rPr>
                        <a:t> </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dirty="0">
                          <a:effectLst/>
                        </a:rPr>
                        <a:t>Identifier les fonctions d’usage d’objets techniques simples. Dans une liste, identifier les critères liés aux fonctions d’estime. Associer aux fonctions d’usage les fonctions techniques données. </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A partir d’une représentation, d’une maquette ou de l’objet lui-même, identifier les différents composants assurant différentes fonctions données.</a:t>
                      </a:r>
                      <a:endParaRPr lang="fr-FR" sz="120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Décrire le principe général de fonctionnement d’un objet technique. Identifier les différentes fonctions. Identifier les composants assurant une fonction technique et décrire la solution technique utilisée.</a:t>
                      </a:r>
                      <a:endParaRPr lang="fr-FR" sz="1200">
                        <a:solidFill>
                          <a:srgbClr val="000000"/>
                        </a:solidFill>
                        <a:effectLst/>
                        <a:latin typeface="Times New Roman"/>
                        <a:ea typeface="Times New Roman"/>
                      </a:endParaRPr>
                    </a:p>
                  </a:txBody>
                  <a:tcPr marL="30319" marR="30319" marT="30324" marB="30324">
                    <a:solidFill>
                      <a:schemeClr val="bg1"/>
                    </a:solidFill>
                  </a:tcPr>
                </a:tc>
              </a:tr>
              <a:tr h="1294522">
                <a:tc>
                  <a:txBody>
                    <a:bodyPr/>
                    <a:lstStyle/>
                    <a:p>
                      <a:pPr marL="90170" algn="ctr">
                        <a:spcAft>
                          <a:spcPts val="0"/>
                        </a:spcAft>
                      </a:pPr>
                      <a:r>
                        <a:rPr lang="fr-FR" sz="1400" b="1" dirty="0">
                          <a:solidFill>
                            <a:schemeClr val="tx1"/>
                          </a:solidFill>
                          <a:effectLst/>
                        </a:rPr>
                        <a:t>Réaliser en équipe tout ou une partie d’un objet technique répondant à un besoin.</a:t>
                      </a:r>
                      <a:endParaRPr lang="fr-FR" sz="1400" b="1" dirty="0">
                        <a:solidFill>
                          <a:schemeClr val="tx1"/>
                        </a:solidFill>
                        <a:effectLst/>
                        <a:latin typeface="Times New Roman"/>
                        <a:ea typeface="Times New Roman"/>
                      </a:endParaRPr>
                    </a:p>
                  </a:txBody>
                  <a:tcPr marL="30319" marR="30319" marT="30324" marB="30324" anchor="ctr">
                    <a:solidFill>
                      <a:schemeClr val="tx2">
                        <a:lumMod val="20000"/>
                        <a:lumOff val="80000"/>
                      </a:schemeClr>
                    </a:solidFill>
                  </a:tcPr>
                </a:tc>
                <a:tc>
                  <a:txBody>
                    <a:bodyPr/>
                    <a:lstStyle/>
                    <a:p>
                      <a:pPr>
                        <a:spcAft>
                          <a:spcPts val="0"/>
                        </a:spcAft>
                      </a:pPr>
                      <a:r>
                        <a:rPr lang="fr-FR" sz="1200">
                          <a:effectLst/>
                        </a:rPr>
                        <a:t>Assembler des pièces simples données, avec l’aide de l’enseignant, pour réaliser en équipe tout ou partie d’un objet technique répondant à un besoin, en respectant les règles de sécurité.</a:t>
                      </a:r>
                      <a:endParaRPr lang="fr-FR" sz="120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Assembler des pièces simples données, en suivant une procédure simple fournie, pour réaliser en équipe tout ou partie d’un objet technique répondant à un besoin, en respectant les règles de sécurité.</a:t>
                      </a:r>
                      <a:endParaRPr lang="fr-FR" sz="120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Réaliser en équipe, à partir de pièces fournies, tout ou partie d’un objet technique, en suivant une procédure formalisée, en respectant les règles de sécurité.</a:t>
                      </a:r>
                      <a:endParaRPr lang="fr-FR" sz="120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a:effectLst/>
                        </a:rPr>
                        <a:t>Réaliser en équipe tout ou partie d’un objet technique en suivant une procédure formalisée, en respectant les règles de sécurité.</a:t>
                      </a:r>
                      <a:endParaRPr lang="fr-FR" sz="1200">
                        <a:solidFill>
                          <a:srgbClr val="000000"/>
                        </a:solidFill>
                        <a:effectLst/>
                        <a:latin typeface="Times New Roman"/>
                        <a:ea typeface="Times New Roman"/>
                      </a:endParaRPr>
                    </a:p>
                  </a:txBody>
                  <a:tcPr marL="30319" marR="30319" marT="30324" marB="30324">
                    <a:solidFill>
                      <a:schemeClr val="bg1"/>
                    </a:solidFill>
                  </a:tcPr>
                </a:tc>
              </a:tr>
              <a:tr h="810201">
                <a:tc>
                  <a:txBody>
                    <a:bodyPr/>
                    <a:lstStyle/>
                    <a:p>
                      <a:pPr marL="90170" algn="ctr">
                        <a:spcAft>
                          <a:spcPts val="0"/>
                        </a:spcAft>
                      </a:pPr>
                      <a:r>
                        <a:rPr lang="fr-FR" sz="1200" b="1" dirty="0">
                          <a:solidFill>
                            <a:schemeClr val="tx1"/>
                          </a:solidFill>
                          <a:effectLst/>
                        </a:rPr>
                        <a:t>Repérer et comprendre la communication et la gestion de l’information</a:t>
                      </a:r>
                      <a:r>
                        <a:rPr lang="fr-FR" sz="1200" b="1" dirty="0" smtClean="0">
                          <a:solidFill>
                            <a:schemeClr val="tx1"/>
                          </a:solidFill>
                          <a:effectLst/>
                        </a:rPr>
                        <a:t>.</a:t>
                      </a:r>
                      <a:endParaRPr lang="fr-FR" sz="1200" b="1" dirty="0">
                        <a:solidFill>
                          <a:schemeClr val="tx1"/>
                        </a:solidFill>
                        <a:effectLst/>
                      </a:endParaRPr>
                    </a:p>
                  </a:txBody>
                  <a:tcPr marL="30319" marR="30319" marT="30324" marB="30324" anchor="ctr">
                    <a:solidFill>
                      <a:schemeClr val="tx2">
                        <a:lumMod val="20000"/>
                        <a:lumOff val="80000"/>
                      </a:schemeClr>
                    </a:solidFill>
                  </a:tcPr>
                </a:tc>
                <a:tc>
                  <a:txBody>
                    <a:bodyPr/>
                    <a:lstStyle/>
                    <a:p>
                      <a:pPr>
                        <a:spcAft>
                          <a:spcPts val="0"/>
                        </a:spcAft>
                      </a:pPr>
                      <a:r>
                        <a:rPr lang="fr-FR" sz="1200" dirty="0">
                          <a:effectLst/>
                        </a:rPr>
                        <a:t>Repérer les constituants d’un environnement numérique de travail et comprendre l’organisation.</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dirty="0">
                          <a:effectLst/>
                        </a:rPr>
                        <a:t>Observer et décrire la communication et la gestion de l’information de systèmes de communication simples.</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dirty="0">
                          <a:effectLst/>
                        </a:rPr>
                        <a:t>Utiliser des logiciels simples et visuels pour découvrir l’algorithme de systèmes de communication simples.</a:t>
                      </a:r>
                      <a:endParaRPr lang="fr-FR" sz="1200" dirty="0">
                        <a:solidFill>
                          <a:srgbClr val="000000"/>
                        </a:solidFill>
                        <a:effectLst/>
                        <a:latin typeface="Times New Roman"/>
                        <a:ea typeface="Times New Roman"/>
                      </a:endParaRPr>
                    </a:p>
                  </a:txBody>
                  <a:tcPr marL="30319" marR="30319" marT="30324" marB="30324">
                    <a:solidFill>
                      <a:schemeClr val="bg1"/>
                    </a:solidFill>
                  </a:tcPr>
                </a:tc>
                <a:tc>
                  <a:txBody>
                    <a:bodyPr/>
                    <a:lstStyle/>
                    <a:p>
                      <a:pPr>
                        <a:spcAft>
                          <a:spcPts val="0"/>
                        </a:spcAft>
                      </a:pPr>
                      <a:r>
                        <a:rPr lang="fr-FR" sz="1200" dirty="0">
                          <a:effectLst/>
                        </a:rPr>
                        <a:t>Utiliser des logiciels usuels et des outils numériques dans le cadre d’un travail collaboratif.  Pratiquer le stockage de données partagées.</a:t>
                      </a:r>
                      <a:endParaRPr lang="fr-FR" sz="1200" dirty="0">
                        <a:solidFill>
                          <a:srgbClr val="000000"/>
                        </a:solidFill>
                        <a:effectLst/>
                        <a:latin typeface="Times New Roman"/>
                        <a:ea typeface="Times New Roman"/>
                      </a:endParaRPr>
                    </a:p>
                  </a:txBody>
                  <a:tcPr marL="30319" marR="30319" marT="30324" marB="30324">
                    <a:solidFill>
                      <a:schemeClr val="bg1"/>
                    </a:solidFill>
                  </a:tcPr>
                </a:tc>
              </a:tr>
            </a:tbl>
          </a:graphicData>
        </a:graphic>
      </p:graphicFrame>
      <p:sp>
        <p:nvSpPr>
          <p:cNvPr id="3" name="Rectangle 2"/>
          <p:cNvSpPr/>
          <p:nvPr/>
        </p:nvSpPr>
        <p:spPr>
          <a:xfrm>
            <a:off x="5765840" y="587125"/>
            <a:ext cx="4140160" cy="618486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24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2012_concertation_masque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2012_concertation_masque ppt</Template>
  <TotalTime>2175</TotalTime>
  <Words>3505</Words>
  <Application>Microsoft Office PowerPoint</Application>
  <PresentationFormat>Format A4 (210 x 297 mm)</PresentationFormat>
  <Paragraphs>435</Paragraphs>
  <Slides>25</Slides>
  <Notes>1</Notes>
  <HiddenSlides>4</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2012_concertation_masque ppt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ressources nationales sur le cycle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une ou plusieurs lignes</dc:title>
  <dc:creator>Claire BRIQUEL-GAUTHIER</dc:creator>
  <cp:lastModifiedBy>Gregory</cp:lastModifiedBy>
  <cp:revision>215</cp:revision>
  <cp:lastPrinted>2016-09-25T09:44:38Z</cp:lastPrinted>
  <dcterms:created xsi:type="dcterms:W3CDTF">2012-10-12T12:29:04Z</dcterms:created>
  <dcterms:modified xsi:type="dcterms:W3CDTF">2017-05-07T11:42:36Z</dcterms:modified>
</cp:coreProperties>
</file>