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3" r:id="rId1"/>
    <p:sldMasterId id="2147483836" r:id="rId2"/>
  </p:sldMasterIdLst>
  <p:notesMasterIdLst>
    <p:notesMasterId r:id="rId44"/>
  </p:notesMasterIdLst>
  <p:handoutMasterIdLst>
    <p:handoutMasterId r:id="rId45"/>
  </p:handoutMasterIdLst>
  <p:sldIdLst>
    <p:sldId id="270" r:id="rId3"/>
    <p:sldId id="327" r:id="rId4"/>
    <p:sldId id="288" r:id="rId5"/>
    <p:sldId id="328" r:id="rId6"/>
    <p:sldId id="325" r:id="rId7"/>
    <p:sldId id="329" r:id="rId8"/>
    <p:sldId id="332" r:id="rId9"/>
    <p:sldId id="339" r:id="rId10"/>
    <p:sldId id="340" r:id="rId11"/>
    <p:sldId id="334" r:id="rId12"/>
    <p:sldId id="335" r:id="rId13"/>
    <p:sldId id="342" r:id="rId14"/>
    <p:sldId id="343" r:id="rId15"/>
    <p:sldId id="338" r:id="rId16"/>
    <p:sldId id="330" r:id="rId17"/>
    <p:sldId id="331" r:id="rId18"/>
    <p:sldId id="336" r:id="rId19"/>
    <p:sldId id="337" r:id="rId20"/>
    <p:sldId id="326" r:id="rId21"/>
    <p:sldId id="344" r:id="rId22"/>
    <p:sldId id="346" r:id="rId23"/>
    <p:sldId id="345" r:id="rId24"/>
    <p:sldId id="347" r:id="rId25"/>
    <p:sldId id="348" r:id="rId26"/>
    <p:sldId id="349" r:id="rId27"/>
    <p:sldId id="364" r:id="rId28"/>
    <p:sldId id="350" r:id="rId29"/>
    <p:sldId id="351" r:id="rId30"/>
    <p:sldId id="353" r:id="rId31"/>
    <p:sldId id="352" r:id="rId32"/>
    <p:sldId id="354" r:id="rId33"/>
    <p:sldId id="355" r:id="rId34"/>
    <p:sldId id="356" r:id="rId35"/>
    <p:sldId id="362" r:id="rId36"/>
    <p:sldId id="357" r:id="rId37"/>
    <p:sldId id="358" r:id="rId38"/>
    <p:sldId id="360" r:id="rId39"/>
    <p:sldId id="365" r:id="rId40"/>
    <p:sldId id="367" r:id="rId41"/>
    <p:sldId id="368" r:id="rId42"/>
    <p:sldId id="361" r:id="rId43"/>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ＭＳ Ｐゴシック"/>
        <a:cs typeface="ＭＳ Ｐゴシック"/>
      </a:defRPr>
    </a:lvl1pPr>
    <a:lvl2pPr marL="457200" algn="l" rtl="0" fontAlgn="base">
      <a:spcBef>
        <a:spcPct val="0"/>
      </a:spcBef>
      <a:spcAft>
        <a:spcPct val="0"/>
      </a:spcAft>
      <a:defRPr kern="1200">
        <a:solidFill>
          <a:schemeClr val="tx1"/>
        </a:solidFill>
        <a:latin typeface="Arial" charset="0"/>
        <a:ea typeface="ＭＳ Ｐゴシック"/>
        <a:cs typeface="ＭＳ Ｐゴシック"/>
      </a:defRPr>
    </a:lvl2pPr>
    <a:lvl3pPr marL="914400" algn="l" rtl="0" fontAlgn="base">
      <a:spcBef>
        <a:spcPct val="0"/>
      </a:spcBef>
      <a:spcAft>
        <a:spcPct val="0"/>
      </a:spcAft>
      <a:defRPr kern="1200">
        <a:solidFill>
          <a:schemeClr val="tx1"/>
        </a:solidFill>
        <a:latin typeface="Arial" charset="0"/>
        <a:ea typeface="ＭＳ Ｐゴシック"/>
        <a:cs typeface="ＭＳ Ｐゴシック"/>
      </a:defRPr>
    </a:lvl3pPr>
    <a:lvl4pPr marL="1371600" algn="l" rtl="0" fontAlgn="base">
      <a:spcBef>
        <a:spcPct val="0"/>
      </a:spcBef>
      <a:spcAft>
        <a:spcPct val="0"/>
      </a:spcAft>
      <a:defRPr kern="1200">
        <a:solidFill>
          <a:schemeClr val="tx1"/>
        </a:solidFill>
        <a:latin typeface="Arial" charset="0"/>
        <a:ea typeface="ＭＳ Ｐゴシック"/>
        <a:cs typeface="ＭＳ Ｐゴシック"/>
      </a:defRPr>
    </a:lvl4pPr>
    <a:lvl5pPr marL="1828800" algn="l" rtl="0" fontAlgn="base">
      <a:spcBef>
        <a:spcPct val="0"/>
      </a:spcBef>
      <a:spcAft>
        <a:spcPct val="0"/>
      </a:spcAft>
      <a:defRPr kern="1200">
        <a:solidFill>
          <a:schemeClr val="tx1"/>
        </a:solidFill>
        <a:latin typeface="Arial" charset="0"/>
        <a:ea typeface="ＭＳ Ｐゴシック"/>
        <a:cs typeface="ＭＳ Ｐゴシック"/>
      </a:defRPr>
    </a:lvl5pPr>
    <a:lvl6pPr marL="2286000" algn="l" defTabSz="914400" rtl="0" eaLnBrk="1" latinLnBrk="0" hangingPunct="1">
      <a:defRPr kern="1200">
        <a:solidFill>
          <a:schemeClr val="tx1"/>
        </a:solidFill>
        <a:latin typeface="Arial" charset="0"/>
        <a:ea typeface="ＭＳ Ｐゴシック"/>
        <a:cs typeface="ＭＳ Ｐゴシック"/>
      </a:defRPr>
    </a:lvl6pPr>
    <a:lvl7pPr marL="2743200" algn="l" defTabSz="914400" rtl="0" eaLnBrk="1" latinLnBrk="0" hangingPunct="1">
      <a:defRPr kern="1200">
        <a:solidFill>
          <a:schemeClr val="tx1"/>
        </a:solidFill>
        <a:latin typeface="Arial" charset="0"/>
        <a:ea typeface="ＭＳ Ｐゴシック"/>
        <a:cs typeface="ＭＳ Ｐゴシック"/>
      </a:defRPr>
    </a:lvl7pPr>
    <a:lvl8pPr marL="3200400" algn="l" defTabSz="914400" rtl="0" eaLnBrk="1" latinLnBrk="0" hangingPunct="1">
      <a:defRPr kern="1200">
        <a:solidFill>
          <a:schemeClr val="tx1"/>
        </a:solidFill>
        <a:latin typeface="Arial" charset="0"/>
        <a:ea typeface="ＭＳ Ｐゴシック"/>
        <a:cs typeface="ＭＳ Ｐゴシック"/>
      </a:defRPr>
    </a:lvl8pPr>
    <a:lvl9pPr marL="3657600" algn="l" defTabSz="914400" rtl="0" eaLnBrk="1" latinLnBrk="0" hangingPunct="1">
      <a:defRPr kern="1200">
        <a:solidFill>
          <a:schemeClr val="tx1"/>
        </a:solidFill>
        <a:latin typeface="Arial" charset="0"/>
        <a:ea typeface="ＭＳ Ｐゴシック"/>
        <a:cs typeface="ＭＳ Ｐゴシック"/>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hilippe Fichou"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DDF0FF"/>
    <a:srgbClr val="DDF3FF"/>
    <a:srgbClr val="DAF0FE"/>
    <a:srgbClr val="D2EDFE"/>
    <a:srgbClr val="D1F3FF"/>
    <a:srgbClr val="D1EF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7" autoAdjust="0"/>
    <p:restoredTop sz="94693" autoAdjust="0"/>
  </p:normalViewPr>
  <p:slideViewPr>
    <p:cSldViewPr snapToGrid="0">
      <p:cViewPr>
        <p:scale>
          <a:sx n="75" d="100"/>
          <a:sy n="75" d="100"/>
        </p:scale>
        <p:origin x="-1206" y="-90"/>
      </p:cViewPr>
      <p:guideLst>
        <p:guide orient="horz" pos="4110"/>
        <p:guide pos="286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9" d="100"/>
          <a:sy n="89" d="100"/>
        </p:scale>
        <p:origin x="-3846" y="-96"/>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Arial" charset="0"/>
                <a:ea typeface="+mn-ea"/>
                <a:cs typeface="Arial" charset="0"/>
              </a:defRPr>
            </a:lvl1pPr>
          </a:lstStyle>
          <a:p>
            <a:pPr>
              <a:defRPr/>
            </a:pP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ea typeface="ＭＳ Ｐゴシック" pitchFamily="-84" charset="-128"/>
                <a:cs typeface="Arial" pitchFamily="34" charset="0"/>
              </a:defRPr>
            </a:lvl1pPr>
          </a:lstStyle>
          <a:p>
            <a:pPr>
              <a:defRPr/>
            </a:pPr>
            <a:fld id="{B86A91A6-BC47-43D0-A5BF-727F90B5652B}" type="datetime1">
              <a:rPr lang="fr-FR" altLang="fr-FR"/>
              <a:pPr>
                <a:defRPr/>
              </a:pPr>
              <a:t>13/05/2015</a:t>
            </a:fld>
            <a:endParaRPr lang="fr-FR" alt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Arial" charset="0"/>
                <a:ea typeface="+mn-ea"/>
                <a:cs typeface="Arial" charset="0"/>
              </a:defRPr>
            </a:lvl1pPr>
          </a:lstStyle>
          <a:p>
            <a:pPr>
              <a:defRPr/>
            </a:pPr>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pitchFamily="34" charset="0"/>
                <a:ea typeface="ＭＳ Ｐゴシック" pitchFamily="-84" charset="-128"/>
                <a:cs typeface="Arial" pitchFamily="34" charset="0"/>
              </a:defRPr>
            </a:lvl1pPr>
          </a:lstStyle>
          <a:p>
            <a:pPr>
              <a:defRPr/>
            </a:pPr>
            <a:fld id="{7BD7877F-7F62-4756-8CFD-C8747971EBA7}" type="slidenum">
              <a:rPr lang="fr-FR" altLang="fr-FR"/>
              <a:pPr>
                <a:defRPr/>
              </a:pPr>
              <a:t>‹N°›</a:t>
            </a:fld>
            <a:endParaRPr lang="fr-FR" altLang="fr-FR"/>
          </a:p>
        </p:txBody>
      </p:sp>
    </p:spTree>
    <p:extLst>
      <p:ext uri="{BB962C8B-B14F-4D97-AF65-F5344CB8AC3E}">
        <p14:creationId xmlns:p14="http://schemas.microsoft.com/office/powerpoint/2010/main" val="24466033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Arial" charset="0"/>
              </a:defRPr>
            </a:lvl1pPr>
          </a:lstStyle>
          <a:p>
            <a:pPr>
              <a:defRPr/>
            </a:pPr>
            <a:endParaRPr lang="fr-FR"/>
          </a:p>
        </p:txBody>
      </p:sp>
      <p:sp>
        <p:nvSpPr>
          <p:cNvPr id="768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Arial" charset="0"/>
              </a:defRPr>
            </a:lvl1pPr>
          </a:lstStyle>
          <a:p>
            <a:pPr>
              <a:defRPr/>
            </a:pPr>
            <a:endParaRPr lang="fr-FR"/>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68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altLang="fr-FR" noProof="0" smtClean="0"/>
              <a:t>Cliquez pour modifier les styles du texte du masque</a:t>
            </a:r>
          </a:p>
          <a:p>
            <a:pPr lvl="1"/>
            <a:r>
              <a:rPr lang="fr-FR" altLang="fr-FR" noProof="0" smtClean="0"/>
              <a:t>Deuxième niveau</a:t>
            </a:r>
          </a:p>
          <a:p>
            <a:pPr lvl="2"/>
            <a:r>
              <a:rPr lang="fr-FR" altLang="fr-FR" noProof="0" smtClean="0"/>
              <a:t>Troisième niveau</a:t>
            </a:r>
          </a:p>
          <a:p>
            <a:pPr lvl="3"/>
            <a:r>
              <a:rPr lang="fr-FR" altLang="fr-FR" noProof="0" smtClean="0"/>
              <a:t>Quatrième niveau</a:t>
            </a:r>
          </a:p>
          <a:p>
            <a:pPr lvl="4"/>
            <a:r>
              <a:rPr lang="fr-FR" altLang="fr-FR" noProof="0" smtClean="0"/>
              <a:t>Cinquième niveau</a:t>
            </a:r>
          </a:p>
        </p:txBody>
      </p:sp>
      <p:sp>
        <p:nvSpPr>
          <p:cNvPr id="768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Arial" charset="0"/>
              </a:defRPr>
            </a:lvl1pPr>
          </a:lstStyle>
          <a:p>
            <a:pPr>
              <a:defRPr/>
            </a:pPr>
            <a:endParaRPr lang="fr-FR"/>
          </a:p>
        </p:txBody>
      </p:sp>
      <p:sp>
        <p:nvSpPr>
          <p:cNvPr id="768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ea typeface="ＭＳ Ｐゴシック" pitchFamily="-84" charset="-128"/>
                <a:cs typeface="Arial" pitchFamily="34" charset="0"/>
              </a:defRPr>
            </a:lvl1pPr>
          </a:lstStyle>
          <a:p>
            <a:pPr>
              <a:defRPr/>
            </a:pPr>
            <a:fld id="{59850108-C693-44C0-96DE-25CAC207029A}" type="slidenum">
              <a:rPr lang="fr-FR" altLang="fr-FR"/>
              <a:pPr>
                <a:defRPr/>
              </a:pPr>
              <a:t>‹N°›</a:t>
            </a:fld>
            <a:endParaRPr lang="fr-FR" altLang="fr-FR"/>
          </a:p>
        </p:txBody>
      </p:sp>
    </p:spTree>
    <p:extLst>
      <p:ext uri="{BB962C8B-B14F-4D97-AF65-F5344CB8AC3E}">
        <p14:creationId xmlns:p14="http://schemas.microsoft.com/office/powerpoint/2010/main" val="4956730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ln/>
        </p:spPr>
      </p:sp>
      <p:sp>
        <p:nvSpPr>
          <p:cNvPr id="22530" name="Rectangle 3"/>
          <p:cNvSpPr>
            <a:spLocks noGrp="1" noChangeArrowheads="1"/>
          </p:cNvSpPr>
          <p:nvPr>
            <p:ph type="body" idx="1"/>
          </p:nvPr>
        </p:nvSpPr>
        <p:spPr>
          <a:noFill/>
          <a:ln/>
        </p:spPr>
        <p:txBody>
          <a:bodyPr/>
          <a:lstStyle/>
          <a:p>
            <a:pPr eaLnBrk="1" hangingPunct="1"/>
            <a:endParaRPr lang="fr-FR" smtClean="0">
              <a:ea typeface="ＭＳ Ｐゴシック"/>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Rot="1" noChangeAspect="1" noChangeArrowheads="1" noTextEdit="1"/>
          </p:cNvSpPr>
          <p:nvPr>
            <p:ph type="sldImg"/>
          </p:nvPr>
        </p:nvSpPr>
        <p:spPr>
          <a:ln/>
        </p:spPr>
      </p:sp>
      <p:sp>
        <p:nvSpPr>
          <p:cNvPr id="40962" name="Rectangle 3"/>
          <p:cNvSpPr>
            <a:spLocks noGrp="1" noChangeArrowheads="1"/>
          </p:cNvSpPr>
          <p:nvPr>
            <p:ph type="body" idx="1"/>
          </p:nvPr>
        </p:nvSpPr>
        <p:spPr>
          <a:noFill/>
          <a:ln/>
        </p:spPr>
        <p:txBody>
          <a:bodyPr/>
          <a:lstStyle/>
          <a:p>
            <a:pPr eaLnBrk="1" hangingPunct="1"/>
            <a:endParaRPr lang="fr-FR" smtClean="0">
              <a:ea typeface="ＭＳ Ｐゴシック"/>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spect="1" noChangeArrowheads="1" noTextEdit="1"/>
          </p:cNvSpPr>
          <p:nvPr>
            <p:ph type="sldImg"/>
          </p:nvPr>
        </p:nvSpPr>
        <p:spPr>
          <a:ln/>
        </p:spPr>
      </p:sp>
      <p:sp>
        <p:nvSpPr>
          <p:cNvPr id="43010" name="Rectangle 3"/>
          <p:cNvSpPr>
            <a:spLocks noGrp="1" noChangeArrowheads="1"/>
          </p:cNvSpPr>
          <p:nvPr>
            <p:ph type="body" idx="1"/>
          </p:nvPr>
        </p:nvSpPr>
        <p:spPr>
          <a:noFill/>
          <a:ln/>
        </p:spPr>
        <p:txBody>
          <a:bodyPr/>
          <a:lstStyle/>
          <a:p>
            <a:pPr eaLnBrk="1" hangingPunct="1"/>
            <a:endParaRPr lang="fr-FR" smtClean="0">
              <a:ea typeface="ＭＳ Ｐゴシック"/>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spect="1" noChangeArrowheads="1" noTextEdit="1"/>
          </p:cNvSpPr>
          <p:nvPr>
            <p:ph type="sldImg"/>
          </p:nvPr>
        </p:nvSpPr>
        <p:spPr>
          <a:ln/>
        </p:spPr>
      </p:sp>
      <p:sp>
        <p:nvSpPr>
          <p:cNvPr id="45058" name="Rectangle 3"/>
          <p:cNvSpPr>
            <a:spLocks noGrp="1" noChangeArrowheads="1"/>
          </p:cNvSpPr>
          <p:nvPr>
            <p:ph type="body" idx="1"/>
          </p:nvPr>
        </p:nvSpPr>
        <p:spPr>
          <a:noFill/>
          <a:ln/>
        </p:spPr>
        <p:txBody>
          <a:bodyPr/>
          <a:lstStyle/>
          <a:p>
            <a:pPr eaLnBrk="1" hangingPunct="1"/>
            <a:endParaRPr lang="fr-FR" smtClean="0">
              <a:ea typeface="ＭＳ Ｐゴシック"/>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spect="1" noChangeArrowheads="1" noTextEdit="1"/>
          </p:cNvSpPr>
          <p:nvPr>
            <p:ph type="sldImg"/>
          </p:nvPr>
        </p:nvSpPr>
        <p:spPr>
          <a:ln/>
        </p:spPr>
      </p:sp>
      <p:sp>
        <p:nvSpPr>
          <p:cNvPr id="47106" name="Rectangle 3"/>
          <p:cNvSpPr>
            <a:spLocks noGrp="1" noChangeArrowheads="1"/>
          </p:cNvSpPr>
          <p:nvPr>
            <p:ph type="body" idx="1"/>
          </p:nvPr>
        </p:nvSpPr>
        <p:spPr>
          <a:noFill/>
          <a:ln/>
        </p:spPr>
        <p:txBody>
          <a:bodyPr/>
          <a:lstStyle/>
          <a:p>
            <a:pPr eaLnBrk="1" hangingPunct="1"/>
            <a:endParaRPr lang="fr-FR" smtClean="0">
              <a:ea typeface="ＭＳ Ｐゴシック"/>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ln/>
        </p:spPr>
      </p:sp>
      <p:sp>
        <p:nvSpPr>
          <p:cNvPr id="49154" name="Rectangle 3"/>
          <p:cNvSpPr>
            <a:spLocks noGrp="1" noChangeArrowheads="1"/>
          </p:cNvSpPr>
          <p:nvPr>
            <p:ph type="body" idx="1"/>
          </p:nvPr>
        </p:nvSpPr>
        <p:spPr>
          <a:noFill/>
          <a:ln/>
        </p:spPr>
        <p:txBody>
          <a:bodyPr/>
          <a:lstStyle/>
          <a:p>
            <a:pPr eaLnBrk="1" hangingPunct="1"/>
            <a:endParaRPr lang="fr-FR" smtClean="0">
              <a:ea typeface="ＭＳ Ｐゴシック"/>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a:ln/>
        </p:spPr>
      </p:sp>
      <p:sp>
        <p:nvSpPr>
          <p:cNvPr id="51202" name="Rectangle 3"/>
          <p:cNvSpPr>
            <a:spLocks noGrp="1" noChangeArrowheads="1"/>
          </p:cNvSpPr>
          <p:nvPr>
            <p:ph type="body" idx="1"/>
          </p:nvPr>
        </p:nvSpPr>
        <p:spPr>
          <a:noFill/>
          <a:ln/>
        </p:spPr>
        <p:txBody>
          <a:bodyPr/>
          <a:lstStyle/>
          <a:p>
            <a:pPr eaLnBrk="1" hangingPunct="1"/>
            <a:endParaRPr lang="fr-FR" smtClean="0">
              <a:ea typeface="ＭＳ Ｐゴシック"/>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ChangeArrowheads="1" noTextEdit="1"/>
          </p:cNvSpPr>
          <p:nvPr>
            <p:ph type="sldImg"/>
          </p:nvPr>
        </p:nvSpPr>
        <p:spPr>
          <a:ln/>
        </p:spPr>
      </p:sp>
      <p:sp>
        <p:nvSpPr>
          <p:cNvPr id="53250" name="Rectangle 3"/>
          <p:cNvSpPr>
            <a:spLocks noGrp="1" noChangeArrowheads="1"/>
          </p:cNvSpPr>
          <p:nvPr>
            <p:ph type="body" idx="1"/>
          </p:nvPr>
        </p:nvSpPr>
        <p:spPr>
          <a:noFill/>
          <a:ln/>
        </p:spPr>
        <p:txBody>
          <a:bodyPr/>
          <a:lstStyle/>
          <a:p>
            <a:pPr eaLnBrk="1" hangingPunct="1"/>
            <a:endParaRPr lang="fr-FR" smtClean="0">
              <a:ea typeface="ＭＳ Ｐゴシック"/>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ChangeArrowheads="1" noTextEdit="1"/>
          </p:cNvSpPr>
          <p:nvPr>
            <p:ph type="sldImg"/>
          </p:nvPr>
        </p:nvSpPr>
        <p:spPr>
          <a:ln/>
        </p:spPr>
      </p:sp>
      <p:sp>
        <p:nvSpPr>
          <p:cNvPr id="55298" name="Rectangle 3"/>
          <p:cNvSpPr>
            <a:spLocks noGrp="1" noChangeArrowheads="1"/>
          </p:cNvSpPr>
          <p:nvPr>
            <p:ph type="body" idx="1"/>
          </p:nvPr>
        </p:nvSpPr>
        <p:spPr>
          <a:noFill/>
          <a:ln/>
        </p:spPr>
        <p:txBody>
          <a:bodyPr/>
          <a:lstStyle/>
          <a:p>
            <a:pPr eaLnBrk="1" hangingPunct="1"/>
            <a:endParaRPr lang="fr-FR" smtClean="0">
              <a:ea typeface="ＭＳ Ｐゴシック"/>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ChangeArrowheads="1" noTextEdit="1"/>
          </p:cNvSpPr>
          <p:nvPr>
            <p:ph type="sldImg"/>
          </p:nvPr>
        </p:nvSpPr>
        <p:spPr>
          <a:ln/>
        </p:spPr>
      </p:sp>
      <p:sp>
        <p:nvSpPr>
          <p:cNvPr id="57346" name="Rectangle 3"/>
          <p:cNvSpPr>
            <a:spLocks noGrp="1" noChangeArrowheads="1"/>
          </p:cNvSpPr>
          <p:nvPr>
            <p:ph type="body" idx="1"/>
          </p:nvPr>
        </p:nvSpPr>
        <p:spPr>
          <a:noFill/>
          <a:ln/>
        </p:spPr>
        <p:txBody>
          <a:bodyPr/>
          <a:lstStyle/>
          <a:p>
            <a:pPr eaLnBrk="1" hangingPunct="1"/>
            <a:endParaRPr lang="fr-FR" smtClean="0">
              <a:ea typeface="ＭＳ Ｐゴシック"/>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ChangeArrowheads="1" noTextEdit="1"/>
          </p:cNvSpPr>
          <p:nvPr>
            <p:ph type="sldImg"/>
          </p:nvPr>
        </p:nvSpPr>
        <p:spPr>
          <a:ln/>
        </p:spPr>
      </p:sp>
      <p:sp>
        <p:nvSpPr>
          <p:cNvPr id="59394" name="Rectangle 3"/>
          <p:cNvSpPr>
            <a:spLocks noGrp="1" noChangeArrowheads="1"/>
          </p:cNvSpPr>
          <p:nvPr>
            <p:ph type="body" idx="1"/>
          </p:nvPr>
        </p:nvSpPr>
        <p:spPr>
          <a:noFill/>
          <a:ln/>
        </p:spPr>
        <p:txBody>
          <a:bodyPr/>
          <a:lstStyle/>
          <a:p>
            <a:pPr eaLnBrk="1" hangingPunct="1"/>
            <a:endParaRPr lang="fr-FR" smtClean="0">
              <a:ea typeface="ＭＳ Ｐゴシック"/>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ln/>
        </p:spPr>
      </p:sp>
      <p:sp>
        <p:nvSpPr>
          <p:cNvPr id="24578" name="Rectangle 3"/>
          <p:cNvSpPr>
            <a:spLocks noGrp="1" noChangeArrowheads="1"/>
          </p:cNvSpPr>
          <p:nvPr>
            <p:ph type="body" idx="1"/>
          </p:nvPr>
        </p:nvSpPr>
        <p:spPr>
          <a:noFill/>
          <a:ln/>
        </p:spPr>
        <p:txBody>
          <a:bodyPr/>
          <a:lstStyle/>
          <a:p>
            <a:pPr eaLnBrk="1" hangingPunct="1"/>
            <a:endParaRPr lang="fr-FR" smtClean="0">
              <a:ea typeface="ＭＳ Ｐゴシック"/>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ChangeArrowheads="1" noTextEdit="1"/>
          </p:cNvSpPr>
          <p:nvPr>
            <p:ph type="sldImg"/>
          </p:nvPr>
        </p:nvSpPr>
        <p:spPr>
          <a:ln/>
        </p:spPr>
      </p:sp>
      <p:sp>
        <p:nvSpPr>
          <p:cNvPr id="61442" name="Rectangle 3"/>
          <p:cNvSpPr>
            <a:spLocks noGrp="1" noChangeArrowheads="1"/>
          </p:cNvSpPr>
          <p:nvPr>
            <p:ph type="body" idx="1"/>
          </p:nvPr>
        </p:nvSpPr>
        <p:spPr>
          <a:noFill/>
          <a:ln/>
        </p:spPr>
        <p:txBody>
          <a:bodyPr/>
          <a:lstStyle/>
          <a:p>
            <a:pPr eaLnBrk="1" hangingPunct="1"/>
            <a:endParaRPr lang="fr-FR" smtClean="0">
              <a:ea typeface="ＭＳ Ｐゴシック"/>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ChangeArrowheads="1" noTextEdit="1"/>
          </p:cNvSpPr>
          <p:nvPr>
            <p:ph type="sldImg"/>
          </p:nvPr>
        </p:nvSpPr>
        <p:spPr>
          <a:ln/>
        </p:spPr>
      </p:sp>
      <p:sp>
        <p:nvSpPr>
          <p:cNvPr id="63490" name="Rectangle 3"/>
          <p:cNvSpPr>
            <a:spLocks noGrp="1" noChangeArrowheads="1"/>
          </p:cNvSpPr>
          <p:nvPr>
            <p:ph type="body" idx="1"/>
          </p:nvPr>
        </p:nvSpPr>
        <p:spPr>
          <a:noFill/>
          <a:ln/>
        </p:spPr>
        <p:txBody>
          <a:bodyPr/>
          <a:lstStyle/>
          <a:p>
            <a:endParaRPr lang="fr-FR" smtClean="0">
              <a:ea typeface="ＭＳ Ｐゴシック"/>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Rot="1" noChangeAspect="1" noChangeArrowheads="1" noTextEdit="1"/>
          </p:cNvSpPr>
          <p:nvPr>
            <p:ph type="sldImg"/>
          </p:nvPr>
        </p:nvSpPr>
        <p:spPr>
          <a:ln/>
        </p:spPr>
      </p:sp>
      <p:sp>
        <p:nvSpPr>
          <p:cNvPr id="65538" name="Rectangle 3"/>
          <p:cNvSpPr>
            <a:spLocks noGrp="1" noChangeArrowheads="1"/>
          </p:cNvSpPr>
          <p:nvPr>
            <p:ph type="body" idx="1"/>
          </p:nvPr>
        </p:nvSpPr>
        <p:spPr>
          <a:noFill/>
          <a:ln/>
        </p:spPr>
        <p:txBody>
          <a:bodyPr/>
          <a:lstStyle/>
          <a:p>
            <a:endParaRPr lang="fr-FR" smtClean="0">
              <a:ea typeface="ＭＳ Ｐゴシック"/>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Rot="1" noChangeAspect="1" noChangeArrowheads="1" noTextEdit="1"/>
          </p:cNvSpPr>
          <p:nvPr>
            <p:ph type="sldImg"/>
          </p:nvPr>
        </p:nvSpPr>
        <p:spPr>
          <a:ln/>
        </p:spPr>
      </p:sp>
      <p:sp>
        <p:nvSpPr>
          <p:cNvPr id="67586" name="Rectangle 3"/>
          <p:cNvSpPr>
            <a:spLocks noGrp="1" noChangeArrowheads="1"/>
          </p:cNvSpPr>
          <p:nvPr>
            <p:ph type="body" idx="1"/>
          </p:nvPr>
        </p:nvSpPr>
        <p:spPr>
          <a:noFill/>
          <a:ln/>
        </p:spPr>
        <p:txBody>
          <a:bodyPr/>
          <a:lstStyle/>
          <a:p>
            <a:endParaRPr lang="fr-FR" smtClean="0">
              <a:ea typeface="ＭＳ Ｐゴシック"/>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Rot="1" noChangeAspect="1" noChangeArrowheads="1" noTextEdit="1"/>
          </p:cNvSpPr>
          <p:nvPr>
            <p:ph type="sldImg"/>
          </p:nvPr>
        </p:nvSpPr>
        <p:spPr>
          <a:ln/>
        </p:spPr>
      </p:sp>
      <p:sp>
        <p:nvSpPr>
          <p:cNvPr id="69634" name="Rectangle 3"/>
          <p:cNvSpPr>
            <a:spLocks noGrp="1" noChangeArrowheads="1"/>
          </p:cNvSpPr>
          <p:nvPr>
            <p:ph type="body" idx="1"/>
          </p:nvPr>
        </p:nvSpPr>
        <p:spPr>
          <a:noFill/>
          <a:ln/>
        </p:spPr>
        <p:txBody>
          <a:bodyPr/>
          <a:lstStyle/>
          <a:p>
            <a:endParaRPr lang="fr-FR" smtClean="0">
              <a:ea typeface="ＭＳ Ｐゴシック"/>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Rot="1" noChangeAspect="1" noChangeArrowheads="1" noTextEdit="1"/>
          </p:cNvSpPr>
          <p:nvPr>
            <p:ph type="sldImg"/>
          </p:nvPr>
        </p:nvSpPr>
        <p:spPr>
          <a:ln/>
        </p:spPr>
      </p:sp>
      <p:sp>
        <p:nvSpPr>
          <p:cNvPr id="71682" name="Rectangle 3"/>
          <p:cNvSpPr>
            <a:spLocks noGrp="1" noChangeArrowheads="1"/>
          </p:cNvSpPr>
          <p:nvPr>
            <p:ph type="body" idx="1"/>
          </p:nvPr>
        </p:nvSpPr>
        <p:spPr>
          <a:noFill/>
          <a:ln/>
        </p:spPr>
        <p:txBody>
          <a:bodyPr/>
          <a:lstStyle/>
          <a:p>
            <a:endParaRPr lang="fr-FR" smtClean="0">
              <a:ea typeface="ＭＳ Ｐゴシック"/>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Rot="1" noChangeAspect="1" noChangeArrowheads="1" noTextEdit="1"/>
          </p:cNvSpPr>
          <p:nvPr>
            <p:ph type="sldImg"/>
          </p:nvPr>
        </p:nvSpPr>
        <p:spPr>
          <a:ln/>
        </p:spPr>
      </p:sp>
      <p:sp>
        <p:nvSpPr>
          <p:cNvPr id="73730" name="Rectangle 3"/>
          <p:cNvSpPr>
            <a:spLocks noGrp="1" noChangeArrowheads="1"/>
          </p:cNvSpPr>
          <p:nvPr>
            <p:ph type="body" idx="1"/>
          </p:nvPr>
        </p:nvSpPr>
        <p:spPr>
          <a:noFill/>
          <a:ln/>
        </p:spPr>
        <p:txBody>
          <a:bodyPr/>
          <a:lstStyle/>
          <a:p>
            <a:endParaRPr lang="fr-FR" smtClean="0">
              <a:ea typeface="ＭＳ Ｐゴシック"/>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Rot="1" noChangeAspect="1" noChangeArrowheads="1" noTextEdit="1"/>
          </p:cNvSpPr>
          <p:nvPr>
            <p:ph type="sldImg"/>
          </p:nvPr>
        </p:nvSpPr>
        <p:spPr>
          <a:ln/>
        </p:spPr>
      </p:sp>
      <p:sp>
        <p:nvSpPr>
          <p:cNvPr id="75778" name="Rectangle 3"/>
          <p:cNvSpPr>
            <a:spLocks noGrp="1" noChangeArrowheads="1"/>
          </p:cNvSpPr>
          <p:nvPr>
            <p:ph type="body" idx="1"/>
          </p:nvPr>
        </p:nvSpPr>
        <p:spPr>
          <a:noFill/>
          <a:ln/>
        </p:spPr>
        <p:txBody>
          <a:bodyPr/>
          <a:lstStyle/>
          <a:p>
            <a:endParaRPr lang="fr-FR" smtClean="0">
              <a:ea typeface="ＭＳ Ｐゴシック"/>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ChangeArrowheads="1" noTextEdit="1"/>
          </p:cNvSpPr>
          <p:nvPr>
            <p:ph type="sldImg"/>
          </p:nvPr>
        </p:nvSpPr>
        <p:spPr>
          <a:ln/>
        </p:spPr>
      </p:sp>
      <p:sp>
        <p:nvSpPr>
          <p:cNvPr id="77826" name="Rectangle 3"/>
          <p:cNvSpPr>
            <a:spLocks noGrp="1" noChangeArrowheads="1"/>
          </p:cNvSpPr>
          <p:nvPr>
            <p:ph type="body" idx="1"/>
          </p:nvPr>
        </p:nvSpPr>
        <p:spPr>
          <a:noFill/>
          <a:ln/>
        </p:spPr>
        <p:txBody>
          <a:bodyPr/>
          <a:lstStyle/>
          <a:p>
            <a:endParaRPr lang="fr-FR" smtClean="0">
              <a:ea typeface="ＭＳ Ｐゴシック"/>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Rot="1" noChangeAspect="1" noChangeArrowheads="1" noTextEdit="1"/>
          </p:cNvSpPr>
          <p:nvPr>
            <p:ph type="sldImg"/>
          </p:nvPr>
        </p:nvSpPr>
        <p:spPr>
          <a:ln/>
        </p:spPr>
      </p:sp>
      <p:sp>
        <p:nvSpPr>
          <p:cNvPr id="79874" name="Rectangle 3"/>
          <p:cNvSpPr>
            <a:spLocks noGrp="1" noChangeArrowheads="1"/>
          </p:cNvSpPr>
          <p:nvPr>
            <p:ph type="body" idx="1"/>
          </p:nvPr>
        </p:nvSpPr>
        <p:spPr>
          <a:noFill/>
          <a:ln/>
        </p:spPr>
        <p:txBody>
          <a:bodyPr/>
          <a:lstStyle/>
          <a:p>
            <a:endParaRPr lang="fr-FR" smtClean="0">
              <a:ea typeface="ＭＳ Ｐゴシック"/>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26626" name="Rectangle 3"/>
          <p:cNvSpPr>
            <a:spLocks noGrp="1" noChangeArrowheads="1"/>
          </p:cNvSpPr>
          <p:nvPr>
            <p:ph type="body" idx="1"/>
          </p:nvPr>
        </p:nvSpPr>
        <p:spPr>
          <a:noFill/>
          <a:ln/>
        </p:spPr>
        <p:txBody>
          <a:bodyPr/>
          <a:lstStyle/>
          <a:p>
            <a:pPr eaLnBrk="1" hangingPunct="1"/>
            <a:endParaRPr lang="fr-FR" smtClean="0">
              <a:ea typeface="ＭＳ Ｐゴシック"/>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Rot="1" noChangeAspect="1" noChangeArrowheads="1" noTextEdit="1"/>
          </p:cNvSpPr>
          <p:nvPr>
            <p:ph type="sldImg"/>
          </p:nvPr>
        </p:nvSpPr>
        <p:spPr>
          <a:ln/>
        </p:spPr>
      </p:sp>
      <p:sp>
        <p:nvSpPr>
          <p:cNvPr id="81922" name="Rectangle 3"/>
          <p:cNvSpPr>
            <a:spLocks noGrp="1" noChangeArrowheads="1"/>
          </p:cNvSpPr>
          <p:nvPr>
            <p:ph type="body" idx="1"/>
          </p:nvPr>
        </p:nvSpPr>
        <p:spPr>
          <a:noFill/>
          <a:ln/>
        </p:spPr>
        <p:txBody>
          <a:bodyPr/>
          <a:lstStyle/>
          <a:p>
            <a:endParaRPr lang="fr-FR" smtClean="0">
              <a:ea typeface="ＭＳ Ｐゴシック"/>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p:cNvSpPr>
            <a:spLocks noGrp="1" noRot="1" noChangeAspect="1" noChangeArrowheads="1" noTextEdit="1"/>
          </p:cNvSpPr>
          <p:nvPr>
            <p:ph type="sldImg"/>
          </p:nvPr>
        </p:nvSpPr>
        <p:spPr>
          <a:ln/>
        </p:spPr>
      </p:sp>
      <p:sp>
        <p:nvSpPr>
          <p:cNvPr id="83970" name="Rectangle 3"/>
          <p:cNvSpPr>
            <a:spLocks noGrp="1" noChangeArrowheads="1"/>
          </p:cNvSpPr>
          <p:nvPr>
            <p:ph type="body" idx="1"/>
          </p:nvPr>
        </p:nvSpPr>
        <p:spPr>
          <a:noFill/>
          <a:ln/>
        </p:spPr>
        <p:txBody>
          <a:bodyPr/>
          <a:lstStyle/>
          <a:p>
            <a:endParaRPr lang="fr-FR" smtClean="0">
              <a:ea typeface="ＭＳ Ｐゴシック"/>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Rot="1" noChangeAspect="1" noChangeArrowheads="1" noTextEdit="1"/>
          </p:cNvSpPr>
          <p:nvPr>
            <p:ph type="sldImg"/>
          </p:nvPr>
        </p:nvSpPr>
        <p:spPr>
          <a:ln/>
        </p:spPr>
      </p:sp>
      <p:sp>
        <p:nvSpPr>
          <p:cNvPr id="86018" name="Rectangle 3"/>
          <p:cNvSpPr>
            <a:spLocks noGrp="1" noChangeArrowheads="1"/>
          </p:cNvSpPr>
          <p:nvPr>
            <p:ph type="body" idx="1"/>
          </p:nvPr>
        </p:nvSpPr>
        <p:spPr>
          <a:noFill/>
          <a:ln/>
        </p:spPr>
        <p:txBody>
          <a:bodyPr/>
          <a:lstStyle/>
          <a:p>
            <a:endParaRPr lang="fr-FR" smtClean="0">
              <a:ea typeface="ＭＳ Ｐゴシック"/>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Rot="1" noChangeAspect="1" noChangeArrowheads="1" noTextEdit="1"/>
          </p:cNvSpPr>
          <p:nvPr>
            <p:ph type="sldImg"/>
          </p:nvPr>
        </p:nvSpPr>
        <p:spPr>
          <a:ln/>
        </p:spPr>
      </p:sp>
      <p:sp>
        <p:nvSpPr>
          <p:cNvPr id="88066" name="Rectangle 3"/>
          <p:cNvSpPr>
            <a:spLocks noGrp="1" noChangeArrowheads="1"/>
          </p:cNvSpPr>
          <p:nvPr>
            <p:ph type="body" idx="1"/>
          </p:nvPr>
        </p:nvSpPr>
        <p:spPr>
          <a:noFill/>
          <a:ln/>
        </p:spPr>
        <p:txBody>
          <a:bodyPr/>
          <a:lstStyle/>
          <a:p>
            <a:endParaRPr lang="fr-FR" smtClean="0">
              <a:ea typeface="ＭＳ Ｐゴシック"/>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Rot="1" noChangeAspect="1" noChangeArrowheads="1" noTextEdit="1"/>
          </p:cNvSpPr>
          <p:nvPr>
            <p:ph type="sldImg"/>
          </p:nvPr>
        </p:nvSpPr>
        <p:spPr>
          <a:ln/>
        </p:spPr>
      </p:sp>
      <p:sp>
        <p:nvSpPr>
          <p:cNvPr id="90114" name="Rectangle 3"/>
          <p:cNvSpPr>
            <a:spLocks noGrp="1" noChangeArrowheads="1"/>
          </p:cNvSpPr>
          <p:nvPr>
            <p:ph type="body" idx="1"/>
          </p:nvPr>
        </p:nvSpPr>
        <p:spPr>
          <a:noFill/>
          <a:ln/>
        </p:spPr>
        <p:txBody>
          <a:bodyPr/>
          <a:lstStyle/>
          <a:p>
            <a:endParaRPr lang="fr-FR" smtClean="0">
              <a:ea typeface="ＭＳ Ｐゴシック"/>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Rot="1" noChangeAspect="1" noChangeArrowheads="1" noTextEdit="1"/>
          </p:cNvSpPr>
          <p:nvPr>
            <p:ph type="sldImg"/>
          </p:nvPr>
        </p:nvSpPr>
        <p:spPr>
          <a:ln/>
        </p:spPr>
      </p:sp>
      <p:sp>
        <p:nvSpPr>
          <p:cNvPr id="92162" name="Rectangle 3"/>
          <p:cNvSpPr>
            <a:spLocks noGrp="1" noChangeArrowheads="1"/>
          </p:cNvSpPr>
          <p:nvPr>
            <p:ph type="body" idx="1"/>
          </p:nvPr>
        </p:nvSpPr>
        <p:spPr>
          <a:noFill/>
          <a:ln/>
        </p:spPr>
        <p:txBody>
          <a:bodyPr/>
          <a:lstStyle/>
          <a:p>
            <a:endParaRPr lang="fr-FR" smtClean="0">
              <a:ea typeface="ＭＳ Ｐゴシック"/>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2"/>
          <p:cNvSpPr>
            <a:spLocks noGrp="1" noRot="1" noChangeAspect="1" noChangeArrowheads="1" noTextEdit="1"/>
          </p:cNvSpPr>
          <p:nvPr>
            <p:ph type="sldImg"/>
          </p:nvPr>
        </p:nvSpPr>
        <p:spPr>
          <a:ln/>
        </p:spPr>
      </p:sp>
      <p:sp>
        <p:nvSpPr>
          <p:cNvPr id="94210" name="Rectangle 3"/>
          <p:cNvSpPr>
            <a:spLocks noGrp="1" noChangeArrowheads="1"/>
          </p:cNvSpPr>
          <p:nvPr>
            <p:ph type="body" idx="1"/>
          </p:nvPr>
        </p:nvSpPr>
        <p:spPr>
          <a:noFill/>
          <a:ln/>
        </p:spPr>
        <p:txBody>
          <a:bodyPr/>
          <a:lstStyle/>
          <a:p>
            <a:endParaRPr lang="fr-FR" smtClean="0">
              <a:ea typeface="ＭＳ Ｐゴシック"/>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Rot="1" noChangeAspect="1" noChangeArrowheads="1" noTextEdit="1"/>
          </p:cNvSpPr>
          <p:nvPr>
            <p:ph type="sldImg"/>
          </p:nvPr>
        </p:nvSpPr>
        <p:spPr>
          <a:ln/>
        </p:spPr>
      </p:sp>
      <p:sp>
        <p:nvSpPr>
          <p:cNvPr id="96258" name="Rectangle 3"/>
          <p:cNvSpPr>
            <a:spLocks noGrp="1" noChangeArrowheads="1"/>
          </p:cNvSpPr>
          <p:nvPr>
            <p:ph type="body" idx="1"/>
          </p:nvPr>
        </p:nvSpPr>
        <p:spPr>
          <a:noFill/>
          <a:ln/>
        </p:spPr>
        <p:txBody>
          <a:bodyPr/>
          <a:lstStyle/>
          <a:p>
            <a:endParaRPr lang="fr-FR" smtClean="0">
              <a:ea typeface="ＭＳ Ｐゴシック"/>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Rot="1" noChangeAspect="1" noChangeArrowheads="1" noTextEdit="1"/>
          </p:cNvSpPr>
          <p:nvPr>
            <p:ph type="sldImg"/>
          </p:nvPr>
        </p:nvSpPr>
        <p:spPr>
          <a:ln/>
        </p:spPr>
      </p:sp>
      <p:sp>
        <p:nvSpPr>
          <p:cNvPr id="98306" name="Rectangle 3"/>
          <p:cNvSpPr>
            <a:spLocks noGrp="1" noChangeArrowheads="1"/>
          </p:cNvSpPr>
          <p:nvPr>
            <p:ph type="body" idx="1"/>
          </p:nvPr>
        </p:nvSpPr>
        <p:spPr>
          <a:noFill/>
          <a:ln/>
        </p:spPr>
        <p:txBody>
          <a:bodyPr/>
          <a:lstStyle/>
          <a:p>
            <a:endParaRPr lang="fr-FR" smtClean="0">
              <a:ea typeface="ＭＳ Ｐゴシック"/>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2"/>
          <p:cNvSpPr>
            <a:spLocks noGrp="1" noRot="1" noChangeAspect="1" noChangeArrowheads="1" noTextEdit="1"/>
          </p:cNvSpPr>
          <p:nvPr>
            <p:ph type="sldImg"/>
          </p:nvPr>
        </p:nvSpPr>
        <p:spPr>
          <a:ln/>
        </p:spPr>
      </p:sp>
      <p:sp>
        <p:nvSpPr>
          <p:cNvPr id="100354" name="Rectangle 3"/>
          <p:cNvSpPr>
            <a:spLocks noGrp="1" noChangeArrowheads="1"/>
          </p:cNvSpPr>
          <p:nvPr>
            <p:ph type="body" idx="1"/>
          </p:nvPr>
        </p:nvSpPr>
        <p:spPr>
          <a:noFill/>
          <a:ln/>
        </p:spPr>
        <p:txBody>
          <a:bodyPr/>
          <a:lstStyle/>
          <a:p>
            <a:endParaRPr lang="fr-FR" smtClean="0">
              <a:ea typeface="ＭＳ Ｐゴシック"/>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a:ln/>
        </p:spPr>
      </p:sp>
      <p:sp>
        <p:nvSpPr>
          <p:cNvPr id="28674" name="Rectangle 3"/>
          <p:cNvSpPr>
            <a:spLocks noGrp="1" noChangeArrowheads="1"/>
          </p:cNvSpPr>
          <p:nvPr>
            <p:ph type="body" idx="1"/>
          </p:nvPr>
        </p:nvSpPr>
        <p:spPr>
          <a:noFill/>
          <a:ln/>
        </p:spPr>
        <p:txBody>
          <a:bodyPr/>
          <a:lstStyle/>
          <a:p>
            <a:pPr eaLnBrk="1" hangingPunct="1"/>
            <a:endParaRPr lang="fr-FR" smtClean="0">
              <a:ea typeface="ＭＳ Ｐゴシック"/>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Rot="1" noChangeAspect="1" noChangeArrowheads="1" noTextEdit="1"/>
          </p:cNvSpPr>
          <p:nvPr>
            <p:ph type="sldImg"/>
          </p:nvPr>
        </p:nvSpPr>
        <p:spPr>
          <a:ln/>
        </p:spPr>
      </p:sp>
      <p:sp>
        <p:nvSpPr>
          <p:cNvPr id="102402" name="Rectangle 3"/>
          <p:cNvSpPr>
            <a:spLocks noGrp="1" noChangeArrowheads="1"/>
          </p:cNvSpPr>
          <p:nvPr>
            <p:ph type="body" idx="1"/>
          </p:nvPr>
        </p:nvSpPr>
        <p:spPr>
          <a:noFill/>
          <a:ln/>
        </p:spPr>
        <p:txBody>
          <a:bodyPr/>
          <a:lstStyle/>
          <a:p>
            <a:endParaRPr lang="fr-FR" smtClean="0">
              <a:ea typeface="ＭＳ Ｐゴシック"/>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Rot="1" noChangeAspect="1" noChangeArrowheads="1" noTextEdit="1"/>
          </p:cNvSpPr>
          <p:nvPr>
            <p:ph type="sldImg"/>
          </p:nvPr>
        </p:nvSpPr>
        <p:spPr>
          <a:ln/>
        </p:spPr>
      </p:sp>
      <p:sp>
        <p:nvSpPr>
          <p:cNvPr id="104450" name="Rectangle 3"/>
          <p:cNvSpPr>
            <a:spLocks noGrp="1" noChangeArrowheads="1"/>
          </p:cNvSpPr>
          <p:nvPr>
            <p:ph type="body" idx="1"/>
          </p:nvPr>
        </p:nvSpPr>
        <p:spPr>
          <a:noFill/>
          <a:ln/>
        </p:spPr>
        <p:txBody>
          <a:bodyPr/>
          <a:lstStyle/>
          <a:p>
            <a:endParaRPr lang="fr-FR" smtClean="0">
              <a:ea typeface="ＭＳ Ｐゴシック"/>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a:noFill/>
          <a:ln/>
        </p:spPr>
        <p:txBody>
          <a:bodyPr/>
          <a:lstStyle/>
          <a:p>
            <a:pPr eaLnBrk="1" hangingPunct="1"/>
            <a:endParaRPr lang="fr-FR" smtClean="0">
              <a:ea typeface="ＭＳ Ｐゴシック"/>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a:ln/>
        </p:spPr>
      </p:sp>
      <p:sp>
        <p:nvSpPr>
          <p:cNvPr id="32770" name="Rectangle 3"/>
          <p:cNvSpPr>
            <a:spLocks noGrp="1" noChangeArrowheads="1"/>
          </p:cNvSpPr>
          <p:nvPr>
            <p:ph type="body" idx="1"/>
          </p:nvPr>
        </p:nvSpPr>
        <p:spPr>
          <a:noFill/>
          <a:ln/>
        </p:spPr>
        <p:txBody>
          <a:bodyPr/>
          <a:lstStyle/>
          <a:p>
            <a:pPr eaLnBrk="1" hangingPunct="1"/>
            <a:endParaRPr lang="fr-FR" smtClean="0">
              <a:ea typeface="ＭＳ Ｐゴシック"/>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a:ln/>
        </p:spPr>
      </p:sp>
      <p:sp>
        <p:nvSpPr>
          <p:cNvPr id="34818" name="Rectangle 3"/>
          <p:cNvSpPr>
            <a:spLocks noGrp="1" noChangeArrowheads="1"/>
          </p:cNvSpPr>
          <p:nvPr>
            <p:ph type="body" idx="1"/>
          </p:nvPr>
        </p:nvSpPr>
        <p:spPr>
          <a:noFill/>
          <a:ln/>
        </p:spPr>
        <p:txBody>
          <a:bodyPr/>
          <a:lstStyle/>
          <a:p>
            <a:pPr eaLnBrk="1" hangingPunct="1"/>
            <a:endParaRPr lang="fr-FR" smtClean="0">
              <a:ea typeface="ＭＳ Ｐゴシック"/>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spect="1" noChangeArrowheads="1" noTextEdit="1"/>
          </p:cNvSpPr>
          <p:nvPr>
            <p:ph type="sldImg"/>
          </p:nvPr>
        </p:nvSpPr>
        <p:spPr>
          <a:ln/>
        </p:spPr>
      </p:sp>
      <p:sp>
        <p:nvSpPr>
          <p:cNvPr id="36866" name="Rectangle 3"/>
          <p:cNvSpPr>
            <a:spLocks noGrp="1" noChangeArrowheads="1"/>
          </p:cNvSpPr>
          <p:nvPr>
            <p:ph type="body" idx="1"/>
          </p:nvPr>
        </p:nvSpPr>
        <p:spPr>
          <a:noFill/>
          <a:ln/>
        </p:spPr>
        <p:txBody>
          <a:bodyPr/>
          <a:lstStyle/>
          <a:p>
            <a:pPr eaLnBrk="1" hangingPunct="1"/>
            <a:endParaRPr lang="fr-FR" smtClean="0">
              <a:ea typeface="ＭＳ Ｐゴシック"/>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spect="1" noChangeArrowheads="1" noTextEdit="1"/>
          </p:cNvSpPr>
          <p:nvPr>
            <p:ph type="sldImg"/>
          </p:nvPr>
        </p:nvSpPr>
        <p:spPr>
          <a:ln/>
        </p:spPr>
      </p:sp>
      <p:sp>
        <p:nvSpPr>
          <p:cNvPr id="38914" name="Rectangle 3"/>
          <p:cNvSpPr>
            <a:spLocks noGrp="1" noChangeArrowheads="1"/>
          </p:cNvSpPr>
          <p:nvPr>
            <p:ph type="body" idx="1"/>
          </p:nvPr>
        </p:nvSpPr>
        <p:spPr>
          <a:noFill/>
          <a:ln/>
        </p:spPr>
        <p:txBody>
          <a:bodyPr/>
          <a:lstStyle/>
          <a:p>
            <a:pPr eaLnBrk="1" hangingPunct="1"/>
            <a:endParaRPr lang="fr-FR" smtClean="0">
              <a:ea typeface="ＭＳ Ｐゴシック"/>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vertical et text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Rectangle 4"/>
          <p:cNvSpPr>
            <a:spLocks noGrp="1" noChangeArrowheads="1"/>
          </p:cNvSpPr>
          <p:nvPr>
            <p:ph type="dt" sz="half" idx="10"/>
          </p:nvPr>
        </p:nvSpPr>
        <p:spPr>
          <a:ln/>
        </p:spPr>
        <p:txBody>
          <a:bodyPr/>
          <a:lstStyle>
            <a:lvl1pPr>
              <a:defRPr/>
            </a:lvl1pPr>
          </a:lstStyle>
          <a:p>
            <a:pPr>
              <a:defRPr/>
            </a:pPr>
            <a:fld id="{1132E77F-21D9-4059-A421-BAA7D9BB1814}" type="datetime1">
              <a:rPr lang="fr-FR"/>
              <a:pPr>
                <a:defRPr/>
              </a:pPr>
              <a:t>13/05/2015</a:t>
            </a:fld>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B20899DD-3827-4F1A-8DD3-8CCDF9FCAF07}"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fld id="{40D8B4FC-B19D-4F39-B233-BD6ED668D350}" type="datetime1">
              <a:rPr lang="fr-FR"/>
              <a:pPr>
                <a:defRPr/>
              </a:pPr>
              <a:t>13/05/2015</a:t>
            </a:fld>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D5254196-5C7E-4FE2-AD0E-B1F0CD799D5C}" type="slidenum">
              <a:rPr lang="fr-FR"/>
              <a:pPr>
                <a:defRPr/>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831794E-A7A7-4BD5-B257-EB744211B695}" type="datetime1">
              <a:rPr lang="fr-FR"/>
              <a:pPr>
                <a:defRPr/>
              </a:pPr>
              <a:t>13/05/2015</a:t>
            </a:fld>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F2D3FD11-FF1B-45C2-8C7E-D8493CE6511A}" type="slidenum">
              <a:rPr lang="fr-FR"/>
              <a:pPr>
                <a:defRPr/>
              </a:pPr>
              <a:t>‹N°›</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A457099-28FA-47BE-8B9F-0B62BC560FA0}" type="datetime1">
              <a:rPr lang="fr-FR"/>
              <a:pPr>
                <a:defRPr/>
              </a:pPr>
              <a:t>13/05/2015</a:t>
            </a:fld>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A237D89A-8A9F-4C6F-AD46-B604E72D8B66}" type="slidenum">
              <a:rPr lang="fr-FR"/>
              <a:pPr>
                <a:defRPr/>
              </a:pPr>
              <a:t>‹N°›</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42772B4-4BAF-4A20-BA5A-6642B36935FA}" type="datetime1">
              <a:rPr lang="fr-FR"/>
              <a:pPr>
                <a:defRPr/>
              </a:pPr>
              <a:t>13/05/2015</a:t>
            </a:fld>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232CAA3E-31AD-49AC-B193-12AD00E335CD}" type="slidenum">
              <a:rPr lang="fr-FR"/>
              <a:pPr>
                <a:defRPr/>
              </a:pPr>
              <a:t>‹N°›</a:t>
            </a:fld>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Rectangle 4"/>
          <p:cNvSpPr>
            <a:spLocks noGrp="1" noChangeArrowheads="1"/>
          </p:cNvSpPr>
          <p:nvPr>
            <p:ph type="dt" sz="half" idx="10"/>
          </p:nvPr>
        </p:nvSpPr>
        <p:spPr>
          <a:ln/>
        </p:spPr>
        <p:txBody>
          <a:bodyPr/>
          <a:lstStyle>
            <a:lvl1pPr>
              <a:defRPr/>
            </a:lvl1pPr>
          </a:lstStyle>
          <a:p>
            <a:pPr>
              <a:defRPr/>
            </a:pPr>
            <a:fld id="{1E7157D5-3C95-46BD-A58F-17D9F041AD5C}" type="datetime1">
              <a:rPr lang="fr-FR"/>
              <a:pPr>
                <a:defRPr/>
              </a:pPr>
              <a:t>13/05/2015</a:t>
            </a:fld>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02A996C5-A674-4EBE-99C7-D647680A034A}" type="slidenum">
              <a:rPr lang="fr-FR"/>
              <a:pPr>
                <a:defRPr/>
              </a:pPr>
              <a:t>‹N°›</a:t>
            </a:fld>
            <a:endParaRPr 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Rectangle 4"/>
          <p:cNvSpPr>
            <a:spLocks noGrp="1" noChangeArrowheads="1"/>
          </p:cNvSpPr>
          <p:nvPr>
            <p:ph type="dt" sz="half" idx="10"/>
          </p:nvPr>
        </p:nvSpPr>
        <p:spPr>
          <a:ln/>
        </p:spPr>
        <p:txBody>
          <a:bodyPr/>
          <a:lstStyle>
            <a:lvl1pPr>
              <a:defRPr/>
            </a:lvl1pPr>
          </a:lstStyle>
          <a:p>
            <a:pPr>
              <a:defRPr/>
            </a:pPr>
            <a:fld id="{21523B4C-FD20-4EDE-9F42-51203D74E33A}" type="datetime1">
              <a:rPr lang="fr-FR"/>
              <a:pPr>
                <a:defRPr/>
              </a:pPr>
              <a:t>13/05/2015</a:t>
            </a:fld>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EEA3F604-783A-4FC4-83B0-F37EA964052E}"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fr-F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fld id="{60F9DABD-6909-44C8-81DA-0881FA72D884}" type="datetime1">
              <a:rPr lang="fr-FR"/>
              <a:pPr>
                <a:defRPr/>
              </a:pPr>
              <a:t>13/05/2015</a:t>
            </a:fld>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5634F5E5-B26F-4EEF-8CA3-CD0853DD8FC9}"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Rectangle 4"/>
          <p:cNvSpPr>
            <a:spLocks noGrp="1" noChangeArrowheads="1"/>
          </p:cNvSpPr>
          <p:nvPr>
            <p:ph type="dt" sz="half" idx="10"/>
          </p:nvPr>
        </p:nvSpPr>
        <p:spPr>
          <a:ln/>
        </p:spPr>
        <p:txBody>
          <a:bodyPr/>
          <a:lstStyle>
            <a:lvl1pPr>
              <a:defRPr/>
            </a:lvl1pPr>
          </a:lstStyle>
          <a:p>
            <a:pPr>
              <a:defRPr/>
            </a:pPr>
            <a:fld id="{B4FC9E1B-1E0D-452D-AF65-4D6DC5117BDF}" type="datetime1">
              <a:rPr lang="fr-FR"/>
              <a:pPr>
                <a:defRPr/>
              </a:pPr>
              <a:t>13/05/2015</a:t>
            </a:fld>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F338A02A-64D8-4B95-ACAB-2B784ADD87D6}"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726C0E60-7B9A-4A2D-B709-62C8FF2E35E5}" type="datetime1">
              <a:rPr lang="fr-FR"/>
              <a:pPr>
                <a:defRPr/>
              </a:pPr>
              <a:t>13/05/2015</a:t>
            </a:fld>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74CAAE03-02A1-4EA3-AB73-2FB61C2BE5AF}"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Rectangle 4"/>
          <p:cNvSpPr>
            <a:spLocks noGrp="1" noChangeArrowheads="1"/>
          </p:cNvSpPr>
          <p:nvPr>
            <p:ph type="dt" sz="half" idx="10"/>
          </p:nvPr>
        </p:nvSpPr>
        <p:spPr>
          <a:ln/>
        </p:spPr>
        <p:txBody>
          <a:bodyPr/>
          <a:lstStyle>
            <a:lvl1pPr>
              <a:defRPr/>
            </a:lvl1pPr>
          </a:lstStyle>
          <a:p>
            <a:pPr>
              <a:defRPr/>
            </a:pPr>
            <a:fld id="{93A5E446-833E-4BE5-BF90-97FAF90EAF80}" type="datetime1">
              <a:rPr lang="fr-FR"/>
              <a:pPr>
                <a:defRPr/>
              </a:pPr>
              <a:t>13/05/2015</a:t>
            </a:fld>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B626CD66-1AD0-4650-B3FE-9B1BA561EF1F}"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Group 14"/>
          <p:cNvPicPr>
            <a:picLocks noChangeArrowheads="1"/>
          </p:cNvPicPr>
          <p:nvPr userDrawn="1"/>
        </p:nvPicPr>
        <p:blipFill>
          <a:blip r:embed="rId7"/>
          <a:srcRect/>
          <a:stretch>
            <a:fillRect/>
          </a:stretch>
        </p:blipFill>
        <p:spPr bwMode="auto">
          <a:xfrm>
            <a:off x="-6350" y="-6350"/>
            <a:ext cx="9156700" cy="5121275"/>
          </a:xfrm>
          <a:prstGeom prst="rect">
            <a:avLst/>
          </a:prstGeom>
          <a:solidFill>
            <a:srgbClr val="DDF4FF"/>
          </a:solidFill>
          <a:ln w="9525">
            <a:noFill/>
            <a:miter lim="800000"/>
            <a:headEnd/>
            <a:tailEnd/>
          </a:ln>
        </p:spPr>
      </p:pic>
      <p:pic>
        <p:nvPicPr>
          <p:cNvPr id="1027" name="Image 1"/>
          <p:cNvPicPr>
            <a:picLocks noChangeAspect="1"/>
          </p:cNvPicPr>
          <p:nvPr userDrawn="1"/>
        </p:nvPicPr>
        <p:blipFill>
          <a:blip r:embed="rId8"/>
          <a:srcRect/>
          <a:stretch>
            <a:fillRect/>
          </a:stretch>
        </p:blipFill>
        <p:spPr bwMode="auto">
          <a:xfrm>
            <a:off x="1965325" y="5949950"/>
            <a:ext cx="1550988" cy="700088"/>
          </a:xfrm>
          <a:prstGeom prst="rect">
            <a:avLst/>
          </a:prstGeom>
          <a:noFill/>
          <a:ln w="9525">
            <a:noFill/>
            <a:miter lim="800000"/>
            <a:headEnd/>
            <a:tailEnd/>
          </a:ln>
        </p:spPr>
      </p:pic>
      <p:sp>
        <p:nvSpPr>
          <p:cNvPr id="1032" name="Text Box 8"/>
          <p:cNvSpPr txBox="1">
            <a:spLocks noChangeArrowheads="1"/>
          </p:cNvSpPr>
          <p:nvPr userDrawn="1"/>
        </p:nvSpPr>
        <p:spPr bwMode="auto">
          <a:xfrm>
            <a:off x="3968750" y="6613525"/>
            <a:ext cx="4968875" cy="244475"/>
          </a:xfrm>
          <a:prstGeom prst="rect">
            <a:avLst/>
          </a:prstGeom>
          <a:noFill/>
          <a:ln w="9525">
            <a:noFill/>
            <a:miter lim="800000"/>
            <a:headEnd/>
            <a:tailEnd/>
          </a:ln>
          <a:effectLst/>
        </p:spPr>
        <p:txBody>
          <a:bodyPr>
            <a:spAutoFit/>
          </a:bodyPr>
          <a:lstStyle/>
          <a:p>
            <a:pPr>
              <a:spcBef>
                <a:spcPct val="50000"/>
              </a:spcBef>
              <a:defRPr/>
            </a:pPr>
            <a:r>
              <a:rPr lang="fr-FR" sz="1000">
                <a:solidFill>
                  <a:srgbClr val="0000FF"/>
                </a:solidFill>
              </a:rPr>
              <a:t>                      </a:t>
            </a:r>
            <a:r>
              <a:rPr lang="fr-FR" sz="1000" i="1">
                <a:solidFill>
                  <a:srgbClr val="0000FF"/>
                </a:solidFill>
              </a:rPr>
              <a:t>Séminaire CPGE Diderot 11 mai 2015         Samuel VIOLLIN IGEN STI</a:t>
            </a:r>
          </a:p>
        </p:txBody>
      </p:sp>
    </p:spTree>
  </p:cSld>
  <p:clrMap bg1="lt1" tx1="dk1" bg2="lt2" tx2="dk2" accent1="accent1" accent2="accent2" accent3="accent3" accent4="accent4" accent5="accent5" accent6="accent6" hlink="hlink" folHlink="folHlink"/>
  <p:sldLayoutIdLst>
    <p:sldLayoutId id="2147483841" r:id="rId1"/>
    <p:sldLayoutId id="2147483840" r:id="rId2"/>
    <p:sldLayoutId id="2147483839" r:id="rId3"/>
    <p:sldLayoutId id="2147483838" r:id="rId4"/>
    <p:sldLayoutId id="2147483837" r:id="rId5"/>
  </p:sldLayoutIdLst>
  <p:hf sldNum="0"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ＭＳ Ｐゴシック"/>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ＭＳ Ｐゴシック"/>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ＭＳ Ｐゴシック"/>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p:txBody>
      </p:sp>
      <p:sp>
        <p:nvSpPr>
          <p:cNvPr id="952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99D38B37-6FFA-4896-94A7-F37802C7F965}" type="datetime1">
              <a:rPr lang="fr-FR"/>
              <a:pPr>
                <a:defRPr/>
              </a:pPr>
              <a:t>13/05/2015</a:t>
            </a:fld>
            <a:endParaRPr lang="fr-FR"/>
          </a:p>
        </p:txBody>
      </p:sp>
      <p:sp>
        <p:nvSpPr>
          <p:cNvPr id="952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fr-FR"/>
          </a:p>
        </p:txBody>
      </p:sp>
      <p:sp>
        <p:nvSpPr>
          <p:cNvPr id="952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228FAE9-D000-47C6-8974-29E60449EACA}" type="slidenum">
              <a:rPr lang="fr-FR"/>
              <a:pPr>
                <a:defRPr/>
              </a:pPr>
              <a:t>‹N°›</a:t>
            </a:fld>
            <a:endParaRPr lang="fr-FR"/>
          </a:p>
        </p:txBody>
      </p:sp>
      <p:sp>
        <p:nvSpPr>
          <p:cNvPr id="95239" name="Rectangle 2"/>
          <p:cNvSpPr>
            <a:spLocks noChangeArrowheads="1"/>
          </p:cNvSpPr>
          <p:nvPr userDrawn="1"/>
        </p:nvSpPr>
        <p:spPr bwMode="auto">
          <a:xfrm>
            <a:off x="457200" y="274638"/>
            <a:ext cx="7929563" cy="490537"/>
          </a:xfrm>
          <a:prstGeom prst="rect">
            <a:avLst/>
          </a:prstGeom>
          <a:noFill/>
          <a:ln w="9525">
            <a:noFill/>
            <a:miter lim="800000"/>
            <a:headEnd/>
            <a:tailEnd/>
          </a:ln>
        </p:spPr>
        <p:txBody>
          <a:bodyPr/>
          <a:lstStyle/>
          <a:p>
            <a:pPr algn="ctr">
              <a:defRPr/>
            </a:pPr>
            <a:r>
              <a:rPr lang="fr-FR" sz="4400">
                <a:solidFill>
                  <a:schemeClr val="tx2"/>
                </a:solidFill>
              </a:rPr>
              <a:t>           Introduction d’une culture technologique à l’école et au collège</a:t>
            </a:r>
          </a:p>
        </p:txBody>
      </p:sp>
    </p:spTree>
  </p:cSld>
  <p:clrMap bg1="lt1" tx1="dk1" bg2="lt2" tx2="dk2" accent1="accent1" accent2="accent2" accent3="accent3" accent4="accent4" accent5="accent5" accent6="accent6" hlink="hlink" folHlink="folHlink"/>
  <p:sldLayoutIdLst>
    <p:sldLayoutId id="2147483852" r:id="rId1"/>
    <p:sldLayoutId id="2147483851" r:id="rId2"/>
    <p:sldLayoutId id="2147483850" r:id="rId3"/>
    <p:sldLayoutId id="2147483849" r:id="rId4"/>
    <p:sldLayoutId id="2147483848" r:id="rId5"/>
    <p:sldLayoutId id="2147483847" r:id="rId6"/>
    <p:sldLayoutId id="2147483846" r:id="rId7"/>
    <p:sldLayoutId id="2147483845" r:id="rId8"/>
    <p:sldLayoutId id="2147483844" r:id="rId9"/>
    <p:sldLayoutId id="2147483843" r:id="rId10"/>
    <p:sldLayoutId id="2147483842"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25.jpeg"/><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hyperlink" Target="../../../../../Local%20Settings/Temp/champtournant/champtournant.htm"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30.jpeg"/><Relationship Id="rId4" Type="http://schemas.openxmlformats.org/officeDocument/2006/relationships/image" Target="../media/image29.gif"/></Relationships>
</file>

<file path=ppt/slides/_rels/slide33.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3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44.jpeg"/></Relationships>
</file>

<file path=ppt/slides/_rels/slide37.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image" Target="../media/image48.jpeg"/><Relationship Id="rId5" Type="http://schemas.openxmlformats.org/officeDocument/2006/relationships/image" Target="../media/image47.jpeg"/><Relationship Id="rId10" Type="http://schemas.openxmlformats.org/officeDocument/2006/relationships/image" Target="../media/image52.jpeg"/><Relationship Id="rId4" Type="http://schemas.openxmlformats.org/officeDocument/2006/relationships/image" Target="../media/image46.jpeg"/><Relationship Id="rId9" Type="http://schemas.openxmlformats.org/officeDocument/2006/relationships/image" Target="../media/image51.jpeg"/></Relationships>
</file>

<file path=ppt/slides/_rels/slide3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8.xml"/><Relationship Id="rId1" Type="http://schemas.openxmlformats.org/officeDocument/2006/relationships/slideLayout" Target="../slideLayouts/slideLayout3.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3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57.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3"/>
          <p:cNvSpPr txBox="1">
            <a:spLocks noChangeArrowheads="1"/>
          </p:cNvSpPr>
          <p:nvPr/>
        </p:nvSpPr>
        <p:spPr bwMode="auto">
          <a:xfrm>
            <a:off x="611188" y="1484313"/>
            <a:ext cx="8137525" cy="715962"/>
          </a:xfrm>
          <a:prstGeom prst="rect">
            <a:avLst/>
          </a:prstGeom>
          <a:noFill/>
          <a:ln w="9525">
            <a:noFill/>
            <a:miter lim="800000"/>
            <a:headEnd/>
            <a:tailEnd/>
          </a:ln>
        </p:spPr>
        <p:txBody>
          <a:bodyPr/>
          <a:lstStyle/>
          <a:p>
            <a:pPr algn="ctr" defTabSz="457200"/>
            <a:r>
              <a:rPr lang="fr-FR" altLang="fr-FR" sz="3600" b="1">
                <a:solidFill>
                  <a:srgbClr val="404040"/>
                </a:solidFill>
                <a:latin typeface="Calibri" pitchFamily="34" charset="0"/>
              </a:rPr>
              <a:t>Évolution des programmes de SII pour la conversion d’énergie</a:t>
            </a:r>
          </a:p>
        </p:txBody>
      </p:sp>
      <p:sp>
        <p:nvSpPr>
          <p:cNvPr id="21506" name="Rectangle 4"/>
          <p:cNvSpPr txBox="1">
            <a:spLocks noChangeArrowheads="1"/>
          </p:cNvSpPr>
          <p:nvPr/>
        </p:nvSpPr>
        <p:spPr bwMode="auto">
          <a:xfrm>
            <a:off x="684213" y="4149725"/>
            <a:ext cx="7920037" cy="601663"/>
          </a:xfrm>
          <a:prstGeom prst="rect">
            <a:avLst/>
          </a:prstGeom>
          <a:noFill/>
          <a:ln w="9525">
            <a:noFill/>
            <a:miter lim="800000"/>
            <a:headEnd/>
            <a:tailEnd/>
          </a:ln>
        </p:spPr>
        <p:txBody>
          <a:bodyPr/>
          <a:lstStyle/>
          <a:p>
            <a:pPr defTabSz="457200">
              <a:spcBef>
                <a:spcPct val="20000"/>
              </a:spcBef>
              <a:buFont typeface="Wingdings" pitchFamily="2" charset="2"/>
              <a:buNone/>
            </a:pPr>
            <a:r>
              <a:rPr lang="fr-FR" altLang="fr-FR" sz="2400" b="1">
                <a:solidFill>
                  <a:srgbClr val="0000FF"/>
                </a:solidFill>
                <a:latin typeface="Calibri" pitchFamily="34" charset="0"/>
              </a:rPr>
              <a:t>Lycée Diderot Paris</a:t>
            </a:r>
          </a:p>
          <a:p>
            <a:pPr defTabSz="457200">
              <a:spcBef>
                <a:spcPct val="20000"/>
              </a:spcBef>
              <a:buFont typeface="Wingdings" pitchFamily="2" charset="2"/>
              <a:buNone/>
            </a:pPr>
            <a:r>
              <a:rPr lang="fr-FR" altLang="fr-FR" sz="2400" b="1">
                <a:solidFill>
                  <a:srgbClr val="0000FF"/>
                </a:solidFill>
                <a:latin typeface="Calibri" pitchFamily="34" charset="0"/>
              </a:rPr>
              <a:t>11 mai 2015</a:t>
            </a:r>
          </a:p>
          <a:p>
            <a:pPr defTabSz="457200">
              <a:spcBef>
                <a:spcPct val="20000"/>
              </a:spcBef>
              <a:buFont typeface="Wingdings" pitchFamily="2" charset="2"/>
              <a:buNone/>
            </a:pPr>
            <a:r>
              <a:rPr lang="fr-FR" altLang="fr-FR" sz="2400" b="1">
                <a:solidFill>
                  <a:srgbClr val="0000FF"/>
                </a:solidFill>
                <a:latin typeface="Calibri" pitchFamily="34" charset="0"/>
              </a:rPr>
              <a:t>										          </a:t>
            </a:r>
            <a:r>
              <a:rPr lang="fr-FR" altLang="fr-FR" b="1">
                <a:solidFill>
                  <a:srgbClr val="0000FF"/>
                </a:solidFill>
                <a:latin typeface="Calibri" pitchFamily="34" charset="0"/>
              </a:rPr>
              <a:t>Samuel VIOLLIN IGEN STI</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54"/>
          <p:cNvSpPr>
            <a:spLocks noChangeArrowheads="1"/>
          </p:cNvSpPr>
          <p:nvPr/>
        </p:nvSpPr>
        <p:spPr bwMode="auto">
          <a:xfrm>
            <a:off x="388938" y="1265238"/>
            <a:ext cx="4125912" cy="2011362"/>
          </a:xfrm>
          <a:prstGeom prst="rect">
            <a:avLst/>
          </a:prstGeom>
          <a:solidFill>
            <a:schemeClr val="bg1"/>
          </a:solidFill>
          <a:ln w="25400">
            <a:noFill/>
            <a:miter lim="800000"/>
            <a:headEnd/>
            <a:tailEnd/>
          </a:ln>
        </p:spPr>
        <p:txBody>
          <a:bodyPr wrap="none" anchor="ctr"/>
          <a:lstStyle/>
          <a:p>
            <a:endParaRPr lang="fr-FR"/>
          </a:p>
        </p:txBody>
      </p:sp>
      <p:sp>
        <p:nvSpPr>
          <p:cNvPr id="39938" name="Rectangle 14"/>
          <p:cNvSpPr>
            <a:spLocks noChangeArrowheads="1"/>
          </p:cNvSpPr>
          <p:nvPr/>
        </p:nvSpPr>
        <p:spPr bwMode="auto">
          <a:xfrm>
            <a:off x="1511300" y="1701800"/>
            <a:ext cx="2413000" cy="1154113"/>
          </a:xfrm>
          <a:prstGeom prst="rect">
            <a:avLst/>
          </a:prstGeom>
          <a:noFill/>
          <a:ln w="25400">
            <a:solidFill>
              <a:schemeClr val="tx1"/>
            </a:solidFill>
            <a:miter lim="800000"/>
            <a:headEnd/>
            <a:tailEnd/>
          </a:ln>
        </p:spPr>
        <p:txBody>
          <a:bodyPr wrap="none" anchor="ctr"/>
          <a:lstStyle/>
          <a:p>
            <a:endParaRPr lang="fr-FR"/>
          </a:p>
        </p:txBody>
      </p:sp>
      <p:sp>
        <p:nvSpPr>
          <p:cNvPr id="57359" name="Rectangle 15"/>
          <p:cNvSpPr>
            <a:spLocks noChangeArrowheads="1"/>
          </p:cNvSpPr>
          <p:nvPr/>
        </p:nvSpPr>
        <p:spPr bwMode="auto">
          <a:xfrm>
            <a:off x="3138488" y="1619250"/>
            <a:ext cx="1122362" cy="1301750"/>
          </a:xfrm>
          <a:prstGeom prst="rect">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wrap="none" anchor="ctr"/>
          <a:lstStyle/>
          <a:p>
            <a:pPr>
              <a:defRPr/>
            </a:pPr>
            <a:endParaRPr lang="fr-FR"/>
          </a:p>
        </p:txBody>
      </p:sp>
      <p:sp>
        <p:nvSpPr>
          <p:cNvPr id="57360" name="Text Box 16"/>
          <p:cNvSpPr txBox="1">
            <a:spLocks noChangeArrowheads="1"/>
          </p:cNvSpPr>
          <p:nvPr/>
        </p:nvSpPr>
        <p:spPr bwMode="auto">
          <a:xfrm>
            <a:off x="3108325" y="1938338"/>
            <a:ext cx="1295400" cy="6413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fr-FR">
                <a:solidFill>
                  <a:schemeClr val="bg1"/>
                </a:solidFill>
              </a:rPr>
              <a:t>Circuit électrique</a:t>
            </a:r>
          </a:p>
        </p:txBody>
      </p:sp>
      <p:sp>
        <p:nvSpPr>
          <p:cNvPr id="39941" name="Line 17"/>
          <p:cNvSpPr>
            <a:spLocks noChangeShapeType="1"/>
          </p:cNvSpPr>
          <p:nvPr/>
        </p:nvSpPr>
        <p:spPr bwMode="auto">
          <a:xfrm flipV="1">
            <a:off x="1130300" y="1879600"/>
            <a:ext cx="0" cy="533400"/>
          </a:xfrm>
          <a:prstGeom prst="line">
            <a:avLst/>
          </a:prstGeom>
          <a:noFill/>
          <a:ln w="25400">
            <a:solidFill>
              <a:schemeClr val="tx1"/>
            </a:solidFill>
            <a:round/>
            <a:headEnd/>
            <a:tailEnd type="triangle" w="med" len="med"/>
          </a:ln>
        </p:spPr>
        <p:txBody>
          <a:bodyPr/>
          <a:lstStyle/>
          <a:p>
            <a:endParaRPr lang="fr-FR"/>
          </a:p>
        </p:txBody>
      </p:sp>
      <p:sp>
        <p:nvSpPr>
          <p:cNvPr id="39942" name="Line 18"/>
          <p:cNvSpPr>
            <a:spLocks noChangeShapeType="1"/>
          </p:cNvSpPr>
          <p:nvPr/>
        </p:nvSpPr>
        <p:spPr bwMode="auto">
          <a:xfrm>
            <a:off x="1579563" y="1701800"/>
            <a:ext cx="342900" cy="0"/>
          </a:xfrm>
          <a:prstGeom prst="line">
            <a:avLst/>
          </a:prstGeom>
          <a:noFill/>
          <a:ln w="22225">
            <a:solidFill>
              <a:srgbClr val="FF0000"/>
            </a:solidFill>
            <a:round/>
            <a:headEnd/>
            <a:tailEnd type="triangle" w="med" len="med"/>
          </a:ln>
        </p:spPr>
        <p:txBody>
          <a:bodyPr/>
          <a:lstStyle/>
          <a:p>
            <a:endParaRPr lang="fr-FR"/>
          </a:p>
        </p:txBody>
      </p:sp>
      <p:sp>
        <p:nvSpPr>
          <p:cNvPr id="57363" name="Text Box 19"/>
          <p:cNvSpPr txBox="1">
            <a:spLocks noChangeArrowheads="1"/>
          </p:cNvSpPr>
          <p:nvPr/>
        </p:nvSpPr>
        <p:spPr bwMode="auto">
          <a:xfrm>
            <a:off x="647700" y="1993900"/>
            <a:ext cx="330200" cy="3667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fr-FR"/>
              <a:t>U</a:t>
            </a:r>
          </a:p>
        </p:txBody>
      </p:sp>
      <p:sp>
        <p:nvSpPr>
          <p:cNvPr id="57364" name="Text Box 20"/>
          <p:cNvSpPr txBox="1">
            <a:spLocks noChangeArrowheads="1"/>
          </p:cNvSpPr>
          <p:nvPr/>
        </p:nvSpPr>
        <p:spPr bwMode="auto">
          <a:xfrm>
            <a:off x="1624013" y="1323975"/>
            <a:ext cx="330200" cy="3667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fr-FR">
                <a:solidFill>
                  <a:srgbClr val="FF3300"/>
                </a:solidFill>
              </a:rPr>
              <a:t>I</a:t>
            </a:r>
          </a:p>
        </p:txBody>
      </p:sp>
      <p:sp>
        <p:nvSpPr>
          <p:cNvPr id="57368" name="Oval 24"/>
          <p:cNvSpPr>
            <a:spLocks noChangeArrowheads="1"/>
          </p:cNvSpPr>
          <p:nvPr/>
        </p:nvSpPr>
        <p:spPr bwMode="auto">
          <a:xfrm>
            <a:off x="1206500" y="1854200"/>
            <a:ext cx="609600" cy="571500"/>
          </a:xfrm>
          <a:prstGeom prst="ellipse">
            <a:avLst/>
          </a:prstGeom>
          <a:solidFill>
            <a:schemeClr val="bg1"/>
          </a:solidFill>
          <a:ln w="12700">
            <a:solidFill>
              <a:schemeClr val="tx1"/>
            </a:solidFill>
            <a:round/>
            <a:headEnd/>
            <a:tailEnd/>
          </a:ln>
          <a:effectLst>
            <a:prstShdw prst="shdw17" dist="17961" dir="2700000">
              <a:schemeClr val="tx1">
                <a:gamma/>
                <a:shade val="60000"/>
                <a:invGamma/>
              </a:schemeClr>
            </a:prstShdw>
          </a:effectLst>
        </p:spPr>
        <p:txBody>
          <a:bodyPr wrap="none" anchor="ctr"/>
          <a:lstStyle/>
          <a:p>
            <a:pPr>
              <a:defRPr/>
            </a:pPr>
            <a:endParaRPr lang="fr-FR"/>
          </a:p>
        </p:txBody>
      </p:sp>
      <p:sp>
        <p:nvSpPr>
          <p:cNvPr id="39946" name="Line 25"/>
          <p:cNvSpPr>
            <a:spLocks noChangeShapeType="1"/>
          </p:cNvSpPr>
          <p:nvPr/>
        </p:nvSpPr>
        <p:spPr bwMode="auto">
          <a:xfrm>
            <a:off x="1206500" y="2133600"/>
            <a:ext cx="596900" cy="0"/>
          </a:xfrm>
          <a:prstGeom prst="line">
            <a:avLst/>
          </a:prstGeom>
          <a:noFill/>
          <a:ln w="25400">
            <a:solidFill>
              <a:schemeClr val="tx1"/>
            </a:solidFill>
            <a:round/>
            <a:headEnd/>
            <a:tailEnd/>
          </a:ln>
        </p:spPr>
        <p:txBody>
          <a:bodyPr/>
          <a:lstStyle/>
          <a:p>
            <a:endParaRPr lang="fr-FR"/>
          </a:p>
        </p:txBody>
      </p:sp>
      <p:sp>
        <p:nvSpPr>
          <p:cNvPr id="57355" name="Text Box 11"/>
          <p:cNvSpPr txBox="1">
            <a:spLocks noChangeArrowheads="1"/>
          </p:cNvSpPr>
          <p:nvPr/>
        </p:nvSpPr>
        <p:spPr bwMode="auto">
          <a:xfrm>
            <a:off x="4737100" y="1384300"/>
            <a:ext cx="4064000" cy="1922463"/>
          </a:xfrm>
          <a:prstGeom prst="rect">
            <a:avLst/>
          </a:prstGeom>
          <a:noFill/>
          <a:ln w="9525">
            <a:noFill/>
            <a:miter lim="800000"/>
            <a:headEnd/>
            <a:tailEnd/>
          </a:ln>
          <a:effectLst>
            <a:prstShdw prst="shdw17" dist="17961" dir="2700000">
              <a:schemeClr val="accent1">
                <a:gamma/>
                <a:shade val="60000"/>
                <a:invGamma/>
              </a:schemeClr>
            </a:prstShdw>
          </a:effectLst>
        </p:spPr>
        <p:txBody>
          <a:bodyPr lIns="0" tIns="0" rIns="0" bIns="0">
            <a:spAutoFit/>
          </a:bodyPr>
          <a:lstStyle/>
          <a:p>
            <a:pPr algn="just">
              <a:spcBef>
                <a:spcPct val="50000"/>
              </a:spcBef>
              <a:defRPr/>
            </a:pPr>
            <a:r>
              <a:rPr lang="fr-FR"/>
              <a:t>Les sources deviennent impédantes, ce qui est toujours le cas pour les sources réelles. Pour affiner le modèle, on associe aux sources parfaites des dipôles réactifs et dissipatifs, leur agencement dépend du degré de finesse du modèle souhaité. </a:t>
            </a:r>
          </a:p>
        </p:txBody>
      </p:sp>
      <p:sp>
        <p:nvSpPr>
          <p:cNvPr id="42024" name="Rectangle 40"/>
          <p:cNvSpPr>
            <a:spLocks noChangeArrowheads="1"/>
          </p:cNvSpPr>
          <p:nvPr/>
        </p:nvSpPr>
        <p:spPr bwMode="auto">
          <a:xfrm>
            <a:off x="400050" y="3662363"/>
            <a:ext cx="8335963" cy="1552575"/>
          </a:xfrm>
          <a:prstGeom prst="rect">
            <a:avLst/>
          </a:prstGeom>
          <a:noFill/>
          <a:ln w="25400">
            <a:noFill/>
            <a:miter lim="800000"/>
            <a:headEnd/>
            <a:tailEnd/>
          </a:ln>
          <a:effectLst>
            <a:prstShdw prst="shdw17" dist="17961" dir="2700000">
              <a:schemeClr val="accent1">
                <a:gamma/>
                <a:shade val="60000"/>
                <a:invGamma/>
              </a:schemeClr>
            </a:prstShdw>
          </a:effectLst>
        </p:spPr>
        <p:txBody>
          <a:bodyPr>
            <a:spAutoFit/>
          </a:bodyPr>
          <a:lstStyle/>
          <a:p>
            <a:pPr algn="just">
              <a:defRPr/>
            </a:pPr>
            <a:r>
              <a:rPr lang="fr-FR" sz="2400"/>
              <a:t>Il ne peut plus y avoir de discontinuité de tension U. Si le circuit impose une discontinuité de courant J, par exemple par commutation d’un interrupteur électronique, la source réelle apparait alors comme une source de tension.</a:t>
            </a:r>
          </a:p>
        </p:txBody>
      </p:sp>
      <p:sp>
        <p:nvSpPr>
          <p:cNvPr id="39949" name="Rectangle 43"/>
          <p:cNvSpPr>
            <a:spLocks noChangeArrowheads="1"/>
          </p:cNvSpPr>
          <p:nvPr/>
        </p:nvSpPr>
        <p:spPr bwMode="auto">
          <a:xfrm>
            <a:off x="679450" y="1314450"/>
            <a:ext cx="2000250" cy="1625600"/>
          </a:xfrm>
          <a:prstGeom prst="rect">
            <a:avLst/>
          </a:prstGeom>
          <a:noFill/>
          <a:ln w="25400">
            <a:solidFill>
              <a:schemeClr val="tx1"/>
            </a:solidFill>
            <a:prstDash val="sysDot"/>
            <a:miter lim="800000"/>
            <a:headEnd/>
            <a:tailEnd/>
          </a:ln>
        </p:spPr>
        <p:txBody>
          <a:bodyPr wrap="none" anchor="ctr"/>
          <a:lstStyle/>
          <a:p>
            <a:endParaRPr lang="fr-FR"/>
          </a:p>
        </p:txBody>
      </p:sp>
      <p:sp>
        <p:nvSpPr>
          <p:cNvPr id="2" name="Text Box 16"/>
          <p:cNvSpPr txBox="1">
            <a:spLocks noChangeArrowheads="1"/>
          </p:cNvSpPr>
          <p:nvPr/>
        </p:nvSpPr>
        <p:spPr bwMode="auto">
          <a:xfrm>
            <a:off x="857250" y="2978150"/>
            <a:ext cx="1549400" cy="3667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fr-FR"/>
              <a:t>Source</a:t>
            </a:r>
            <a:r>
              <a:rPr lang="fr-FR">
                <a:solidFill>
                  <a:schemeClr val="bg1"/>
                </a:solidFill>
              </a:rPr>
              <a:t> </a:t>
            </a:r>
            <a:r>
              <a:rPr lang="fr-FR"/>
              <a:t>réelle</a:t>
            </a:r>
          </a:p>
        </p:txBody>
      </p:sp>
      <p:sp>
        <p:nvSpPr>
          <p:cNvPr id="39951" name="Line 50"/>
          <p:cNvSpPr>
            <a:spLocks noChangeShapeType="1"/>
          </p:cNvSpPr>
          <p:nvPr/>
        </p:nvSpPr>
        <p:spPr bwMode="auto">
          <a:xfrm flipV="1">
            <a:off x="2027238" y="1706563"/>
            <a:ext cx="14287" cy="1149350"/>
          </a:xfrm>
          <a:prstGeom prst="line">
            <a:avLst/>
          </a:prstGeom>
          <a:noFill/>
          <a:ln w="25400">
            <a:solidFill>
              <a:schemeClr val="tx1"/>
            </a:solidFill>
            <a:round/>
            <a:headEnd/>
            <a:tailEnd/>
          </a:ln>
        </p:spPr>
        <p:txBody>
          <a:bodyPr/>
          <a:lstStyle/>
          <a:p>
            <a:endParaRPr lang="fr-FR"/>
          </a:p>
        </p:txBody>
      </p:sp>
      <p:sp>
        <p:nvSpPr>
          <p:cNvPr id="39952" name="Line 51"/>
          <p:cNvSpPr>
            <a:spLocks noChangeShapeType="1"/>
          </p:cNvSpPr>
          <p:nvPr/>
        </p:nvSpPr>
        <p:spPr bwMode="auto">
          <a:xfrm flipV="1">
            <a:off x="2392363" y="1690688"/>
            <a:ext cx="0" cy="1150937"/>
          </a:xfrm>
          <a:prstGeom prst="line">
            <a:avLst/>
          </a:prstGeom>
          <a:noFill/>
          <a:ln w="25400">
            <a:solidFill>
              <a:schemeClr val="tx1"/>
            </a:solidFill>
            <a:round/>
            <a:headEnd/>
            <a:tailEnd/>
          </a:ln>
        </p:spPr>
        <p:txBody>
          <a:bodyPr/>
          <a:lstStyle/>
          <a:p>
            <a:endParaRPr lang="fr-FR"/>
          </a:p>
        </p:txBody>
      </p:sp>
      <p:grpSp>
        <p:nvGrpSpPr>
          <p:cNvPr id="39953" name="Group 49"/>
          <p:cNvGrpSpPr>
            <a:grpSpLocks/>
          </p:cNvGrpSpPr>
          <p:nvPr/>
        </p:nvGrpSpPr>
        <p:grpSpPr bwMode="auto">
          <a:xfrm>
            <a:off x="2225675" y="1979613"/>
            <a:ext cx="349250" cy="485775"/>
            <a:chOff x="4354" y="3153"/>
            <a:chExt cx="350" cy="528"/>
          </a:xfrm>
        </p:grpSpPr>
        <p:sp>
          <p:nvSpPr>
            <p:cNvPr id="39960" name="Line 48"/>
            <p:cNvSpPr>
              <a:spLocks noChangeShapeType="1"/>
            </p:cNvSpPr>
            <p:nvPr/>
          </p:nvSpPr>
          <p:spPr bwMode="auto">
            <a:xfrm>
              <a:off x="4525" y="3153"/>
              <a:ext cx="0" cy="528"/>
            </a:xfrm>
            <a:prstGeom prst="line">
              <a:avLst/>
            </a:prstGeom>
            <a:noFill/>
            <a:ln w="25400">
              <a:solidFill>
                <a:schemeClr val="tx1"/>
              </a:solidFill>
              <a:round/>
              <a:headEnd/>
              <a:tailEnd/>
            </a:ln>
          </p:spPr>
          <p:txBody>
            <a:bodyPr/>
            <a:lstStyle/>
            <a:p>
              <a:endParaRPr lang="fr-FR"/>
            </a:p>
          </p:txBody>
        </p:sp>
        <p:sp>
          <p:nvSpPr>
            <p:cNvPr id="39961" name="Rectangle 45"/>
            <p:cNvSpPr>
              <a:spLocks noChangeArrowheads="1"/>
            </p:cNvSpPr>
            <p:nvPr/>
          </p:nvSpPr>
          <p:spPr bwMode="auto">
            <a:xfrm>
              <a:off x="4358" y="3326"/>
              <a:ext cx="346" cy="121"/>
            </a:xfrm>
            <a:prstGeom prst="rect">
              <a:avLst/>
            </a:prstGeom>
            <a:solidFill>
              <a:schemeClr val="bg1"/>
            </a:solidFill>
            <a:ln w="25400">
              <a:noFill/>
              <a:miter lim="800000"/>
              <a:headEnd/>
              <a:tailEnd/>
            </a:ln>
          </p:spPr>
          <p:txBody>
            <a:bodyPr wrap="none" anchor="ctr"/>
            <a:lstStyle/>
            <a:p>
              <a:endParaRPr lang="fr-FR"/>
            </a:p>
          </p:txBody>
        </p:sp>
        <p:sp>
          <p:nvSpPr>
            <p:cNvPr id="39962" name="Line 46"/>
            <p:cNvSpPr>
              <a:spLocks noChangeShapeType="1"/>
            </p:cNvSpPr>
            <p:nvPr/>
          </p:nvSpPr>
          <p:spPr bwMode="auto">
            <a:xfrm>
              <a:off x="4358" y="3326"/>
              <a:ext cx="341" cy="0"/>
            </a:xfrm>
            <a:prstGeom prst="line">
              <a:avLst/>
            </a:prstGeom>
            <a:noFill/>
            <a:ln w="25400">
              <a:solidFill>
                <a:schemeClr val="tx1"/>
              </a:solidFill>
              <a:round/>
              <a:headEnd/>
              <a:tailEnd/>
            </a:ln>
          </p:spPr>
          <p:txBody>
            <a:bodyPr/>
            <a:lstStyle/>
            <a:p>
              <a:endParaRPr lang="fr-FR"/>
            </a:p>
          </p:txBody>
        </p:sp>
        <p:sp>
          <p:nvSpPr>
            <p:cNvPr id="39963" name="Line 47"/>
            <p:cNvSpPr>
              <a:spLocks noChangeShapeType="1"/>
            </p:cNvSpPr>
            <p:nvPr/>
          </p:nvSpPr>
          <p:spPr bwMode="auto">
            <a:xfrm>
              <a:off x="4354" y="3454"/>
              <a:ext cx="341" cy="0"/>
            </a:xfrm>
            <a:prstGeom prst="line">
              <a:avLst/>
            </a:prstGeom>
            <a:noFill/>
            <a:ln w="25400">
              <a:solidFill>
                <a:schemeClr val="tx1"/>
              </a:solidFill>
              <a:round/>
              <a:headEnd/>
              <a:tailEnd/>
            </a:ln>
          </p:spPr>
          <p:txBody>
            <a:bodyPr/>
            <a:lstStyle/>
            <a:p>
              <a:endParaRPr lang="fr-FR"/>
            </a:p>
          </p:txBody>
        </p:sp>
      </p:grpSp>
      <p:sp>
        <p:nvSpPr>
          <p:cNvPr id="39954" name="Rectangle 33"/>
          <p:cNvSpPr>
            <a:spLocks noChangeArrowheads="1"/>
          </p:cNvSpPr>
          <p:nvPr/>
        </p:nvSpPr>
        <p:spPr bwMode="auto">
          <a:xfrm rot="5400000">
            <a:off x="1836738" y="2122488"/>
            <a:ext cx="419100" cy="177800"/>
          </a:xfrm>
          <a:prstGeom prst="rect">
            <a:avLst/>
          </a:prstGeom>
          <a:solidFill>
            <a:schemeClr val="bg1"/>
          </a:solidFill>
          <a:ln w="25400">
            <a:solidFill>
              <a:schemeClr val="tx1"/>
            </a:solidFill>
            <a:miter lim="800000"/>
            <a:headEnd/>
            <a:tailEnd/>
          </a:ln>
        </p:spPr>
        <p:txBody>
          <a:bodyPr rot="10800000" vert="eaVert" wrap="none" anchor="ctr"/>
          <a:lstStyle/>
          <a:p>
            <a:endParaRPr lang="fr-FR"/>
          </a:p>
        </p:txBody>
      </p:sp>
      <p:sp>
        <p:nvSpPr>
          <p:cNvPr id="3" name="Text Box 20"/>
          <p:cNvSpPr txBox="1">
            <a:spLocks noChangeArrowheads="1"/>
          </p:cNvSpPr>
          <p:nvPr/>
        </p:nvSpPr>
        <p:spPr bwMode="auto">
          <a:xfrm>
            <a:off x="2720975" y="1357313"/>
            <a:ext cx="330200" cy="366712"/>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fr-FR">
                <a:solidFill>
                  <a:srgbClr val="009900"/>
                </a:solidFill>
              </a:rPr>
              <a:t>J</a:t>
            </a:r>
          </a:p>
        </p:txBody>
      </p:sp>
      <p:sp>
        <p:nvSpPr>
          <p:cNvPr id="39956" name="Line 18"/>
          <p:cNvSpPr>
            <a:spLocks noChangeShapeType="1"/>
          </p:cNvSpPr>
          <p:nvPr/>
        </p:nvSpPr>
        <p:spPr bwMode="auto">
          <a:xfrm>
            <a:off x="2768600" y="1708150"/>
            <a:ext cx="342900" cy="0"/>
          </a:xfrm>
          <a:prstGeom prst="line">
            <a:avLst/>
          </a:prstGeom>
          <a:noFill/>
          <a:ln w="22225">
            <a:solidFill>
              <a:srgbClr val="009900"/>
            </a:solidFill>
            <a:round/>
            <a:headEnd/>
            <a:tailEnd type="triangle" w="med" len="med"/>
          </a:ln>
        </p:spPr>
        <p:txBody>
          <a:bodyPr/>
          <a:lstStyle/>
          <a:p>
            <a:endParaRPr lang="fr-FR"/>
          </a:p>
        </p:txBody>
      </p:sp>
      <p:sp>
        <p:nvSpPr>
          <p:cNvPr id="39957" name="ZoneTexte 7"/>
          <p:cNvSpPr txBox="1">
            <a:spLocks noChangeArrowheads="1"/>
          </p:cNvSpPr>
          <p:nvPr/>
        </p:nvSpPr>
        <p:spPr bwMode="auto">
          <a:xfrm>
            <a:off x="0" y="220663"/>
            <a:ext cx="4721225" cy="342900"/>
          </a:xfrm>
          <a:prstGeom prst="rect">
            <a:avLst/>
          </a:prstGeom>
          <a:noFill/>
          <a:ln w="9525">
            <a:noFill/>
            <a:miter lim="800000"/>
            <a:headEnd/>
            <a:tailEnd/>
          </a:ln>
        </p:spPr>
        <p:txBody>
          <a:bodyPr lIns="0" tIns="0" rIns="0" bIns="0">
            <a:spAutoFit/>
          </a:bodyPr>
          <a:lstStyle/>
          <a:p>
            <a:pPr algn="ctr">
              <a:lnSpc>
                <a:spcPct val="125000"/>
              </a:lnSpc>
            </a:pPr>
            <a:r>
              <a:rPr lang="fr-FR" b="1">
                <a:solidFill>
                  <a:srgbClr val="0000FF"/>
                </a:solidFill>
              </a:rPr>
              <a:t>Notion de source réelles : semestre 2</a:t>
            </a:r>
          </a:p>
        </p:txBody>
      </p:sp>
      <p:sp>
        <p:nvSpPr>
          <p:cNvPr id="57370" name="Text Box 26"/>
          <p:cNvSpPr txBox="1">
            <a:spLocks noChangeArrowheads="1"/>
          </p:cNvSpPr>
          <p:nvPr/>
        </p:nvSpPr>
        <p:spPr bwMode="auto">
          <a:xfrm>
            <a:off x="4587875" y="234950"/>
            <a:ext cx="1155700" cy="3667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fr-FR" b="1">
                <a:solidFill>
                  <a:schemeClr val="hlink"/>
                </a:solidFill>
              </a:rPr>
              <a:t>PTSI-TSI</a:t>
            </a:r>
          </a:p>
        </p:txBody>
      </p:sp>
      <p:sp>
        <p:nvSpPr>
          <p:cNvPr id="57371" name="Rectangle 27"/>
          <p:cNvSpPr>
            <a:spLocks noChangeArrowheads="1"/>
          </p:cNvSpPr>
          <p:nvPr/>
        </p:nvSpPr>
        <p:spPr bwMode="auto">
          <a:xfrm>
            <a:off x="5734050" y="257175"/>
            <a:ext cx="3409950" cy="366713"/>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fr-FR" b="1">
                <a:solidFill>
                  <a:srgbClr val="FF9900"/>
                </a:solidFill>
              </a:rPr>
              <a:t>Limite programme MPSI-PCSI</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42"/>
          <p:cNvSpPr>
            <a:spLocks noChangeArrowheads="1"/>
          </p:cNvSpPr>
          <p:nvPr/>
        </p:nvSpPr>
        <p:spPr bwMode="auto">
          <a:xfrm>
            <a:off x="493713" y="4067175"/>
            <a:ext cx="8394700" cy="2060575"/>
          </a:xfrm>
          <a:prstGeom prst="rect">
            <a:avLst/>
          </a:prstGeom>
          <a:solidFill>
            <a:schemeClr val="bg1"/>
          </a:solidFill>
          <a:ln w="19050">
            <a:noFill/>
            <a:miter lim="800000"/>
            <a:headEnd/>
            <a:tailEnd/>
          </a:ln>
        </p:spPr>
        <p:txBody>
          <a:bodyPr wrap="none" anchor="ctr"/>
          <a:lstStyle/>
          <a:p>
            <a:endParaRPr lang="fr-FR"/>
          </a:p>
        </p:txBody>
      </p:sp>
      <p:grpSp>
        <p:nvGrpSpPr>
          <p:cNvPr id="41986" name="Group 32"/>
          <p:cNvGrpSpPr>
            <a:grpSpLocks/>
          </p:cNvGrpSpPr>
          <p:nvPr/>
        </p:nvGrpSpPr>
        <p:grpSpPr bwMode="auto">
          <a:xfrm>
            <a:off x="1539875" y="4865688"/>
            <a:ext cx="1042988" cy="874712"/>
            <a:chOff x="856" y="952"/>
            <a:chExt cx="1360" cy="544"/>
          </a:xfrm>
        </p:grpSpPr>
        <p:sp>
          <p:nvSpPr>
            <p:cNvPr id="42052" name="Line 28"/>
            <p:cNvSpPr>
              <a:spLocks noChangeShapeType="1"/>
            </p:cNvSpPr>
            <p:nvPr/>
          </p:nvSpPr>
          <p:spPr bwMode="auto">
            <a:xfrm>
              <a:off x="863" y="952"/>
              <a:ext cx="0" cy="544"/>
            </a:xfrm>
            <a:prstGeom prst="line">
              <a:avLst/>
            </a:prstGeom>
            <a:noFill/>
            <a:ln w="25400">
              <a:solidFill>
                <a:schemeClr val="tx1"/>
              </a:solidFill>
              <a:round/>
              <a:headEnd/>
              <a:tailEnd/>
            </a:ln>
          </p:spPr>
          <p:txBody>
            <a:bodyPr/>
            <a:lstStyle/>
            <a:p>
              <a:endParaRPr lang="fr-FR"/>
            </a:p>
          </p:txBody>
        </p:sp>
        <p:sp>
          <p:nvSpPr>
            <p:cNvPr id="42053" name="Line 29"/>
            <p:cNvSpPr>
              <a:spLocks noChangeShapeType="1"/>
            </p:cNvSpPr>
            <p:nvPr/>
          </p:nvSpPr>
          <p:spPr bwMode="auto">
            <a:xfrm>
              <a:off x="864" y="952"/>
              <a:ext cx="1352" cy="0"/>
            </a:xfrm>
            <a:prstGeom prst="line">
              <a:avLst/>
            </a:prstGeom>
            <a:noFill/>
            <a:ln w="25400">
              <a:solidFill>
                <a:schemeClr val="tx1"/>
              </a:solidFill>
              <a:round/>
              <a:headEnd/>
              <a:tailEnd/>
            </a:ln>
          </p:spPr>
          <p:txBody>
            <a:bodyPr/>
            <a:lstStyle/>
            <a:p>
              <a:endParaRPr lang="fr-FR"/>
            </a:p>
          </p:txBody>
        </p:sp>
        <p:sp>
          <p:nvSpPr>
            <p:cNvPr id="42054" name="Line 30"/>
            <p:cNvSpPr>
              <a:spLocks noChangeShapeType="1"/>
            </p:cNvSpPr>
            <p:nvPr/>
          </p:nvSpPr>
          <p:spPr bwMode="auto">
            <a:xfrm>
              <a:off x="856" y="1488"/>
              <a:ext cx="1360" cy="0"/>
            </a:xfrm>
            <a:prstGeom prst="line">
              <a:avLst/>
            </a:prstGeom>
            <a:noFill/>
            <a:ln w="25400">
              <a:solidFill>
                <a:schemeClr val="tx1"/>
              </a:solidFill>
              <a:round/>
              <a:headEnd/>
              <a:tailEnd/>
            </a:ln>
          </p:spPr>
          <p:txBody>
            <a:bodyPr/>
            <a:lstStyle/>
            <a:p>
              <a:endParaRPr lang="fr-FR"/>
            </a:p>
          </p:txBody>
        </p:sp>
      </p:grpSp>
      <p:sp>
        <p:nvSpPr>
          <p:cNvPr id="41987" name="ZoneTexte 7"/>
          <p:cNvSpPr txBox="1">
            <a:spLocks noChangeArrowheads="1"/>
          </p:cNvSpPr>
          <p:nvPr/>
        </p:nvSpPr>
        <p:spPr bwMode="auto">
          <a:xfrm>
            <a:off x="217488" y="263525"/>
            <a:ext cx="8234362" cy="342900"/>
          </a:xfrm>
          <a:prstGeom prst="rect">
            <a:avLst/>
          </a:prstGeom>
          <a:noFill/>
          <a:ln w="9525">
            <a:noFill/>
            <a:miter lim="800000"/>
            <a:headEnd/>
            <a:tailEnd/>
          </a:ln>
        </p:spPr>
        <p:txBody>
          <a:bodyPr lIns="0" tIns="0" rIns="0" bIns="0">
            <a:spAutoFit/>
          </a:bodyPr>
          <a:lstStyle/>
          <a:p>
            <a:pPr algn="ctr">
              <a:lnSpc>
                <a:spcPct val="125000"/>
              </a:lnSpc>
            </a:pPr>
            <a:r>
              <a:rPr lang="fr-FR" b="1">
                <a:solidFill>
                  <a:srgbClr val="0000FF"/>
                </a:solidFill>
              </a:rPr>
              <a:t>Modification de la nature des sources : semestre 2</a:t>
            </a:r>
          </a:p>
        </p:txBody>
      </p:sp>
      <p:grpSp>
        <p:nvGrpSpPr>
          <p:cNvPr id="41988" name="Group 6"/>
          <p:cNvGrpSpPr>
            <a:grpSpLocks/>
          </p:cNvGrpSpPr>
          <p:nvPr/>
        </p:nvGrpSpPr>
        <p:grpSpPr bwMode="auto">
          <a:xfrm>
            <a:off x="1868488" y="663575"/>
            <a:ext cx="4749800" cy="373063"/>
            <a:chOff x="3328" y="162"/>
            <a:chExt cx="1784" cy="235"/>
          </a:xfrm>
        </p:grpSpPr>
        <p:sp>
          <p:nvSpPr>
            <p:cNvPr id="57370" name="Text Box 26"/>
            <p:cNvSpPr txBox="1">
              <a:spLocks noChangeArrowheads="1"/>
            </p:cNvSpPr>
            <p:nvPr/>
          </p:nvSpPr>
          <p:spPr bwMode="auto">
            <a:xfrm>
              <a:off x="3328" y="166"/>
              <a:ext cx="728" cy="231"/>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fr-FR" b="1">
                  <a:solidFill>
                    <a:schemeClr val="hlink"/>
                  </a:solidFill>
                </a:rPr>
                <a:t>TSI-</a:t>
              </a:r>
            </a:p>
          </p:txBody>
        </p:sp>
        <p:sp>
          <p:nvSpPr>
            <p:cNvPr id="57371" name="Rectangle 27"/>
            <p:cNvSpPr>
              <a:spLocks noChangeArrowheads="1"/>
            </p:cNvSpPr>
            <p:nvPr/>
          </p:nvSpPr>
          <p:spPr bwMode="auto">
            <a:xfrm>
              <a:off x="3612" y="162"/>
              <a:ext cx="1500" cy="231"/>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fr-FR" b="1">
                  <a:solidFill>
                    <a:srgbClr val="FF9900"/>
                  </a:solidFill>
                </a:rPr>
                <a:t>Limite programme PTSI-MPSI-PCSI</a:t>
              </a:r>
            </a:p>
          </p:txBody>
        </p:sp>
      </p:grpSp>
      <p:sp>
        <p:nvSpPr>
          <p:cNvPr id="41989" name="Rectangle 42"/>
          <p:cNvSpPr>
            <a:spLocks noChangeArrowheads="1"/>
          </p:cNvSpPr>
          <p:nvPr/>
        </p:nvSpPr>
        <p:spPr bwMode="auto">
          <a:xfrm>
            <a:off x="538163" y="1527175"/>
            <a:ext cx="8394700" cy="2060575"/>
          </a:xfrm>
          <a:prstGeom prst="rect">
            <a:avLst/>
          </a:prstGeom>
          <a:solidFill>
            <a:schemeClr val="bg1"/>
          </a:solidFill>
          <a:ln w="19050">
            <a:noFill/>
            <a:miter lim="800000"/>
            <a:headEnd/>
            <a:tailEnd/>
          </a:ln>
        </p:spPr>
        <p:txBody>
          <a:bodyPr wrap="none" anchor="ctr"/>
          <a:lstStyle/>
          <a:p>
            <a:endParaRPr lang="fr-FR"/>
          </a:p>
        </p:txBody>
      </p:sp>
      <p:sp>
        <p:nvSpPr>
          <p:cNvPr id="41990" name="Line 8"/>
          <p:cNvSpPr>
            <a:spLocks noChangeShapeType="1"/>
          </p:cNvSpPr>
          <p:nvPr/>
        </p:nvSpPr>
        <p:spPr bwMode="auto">
          <a:xfrm>
            <a:off x="2274888" y="2343150"/>
            <a:ext cx="1219200" cy="0"/>
          </a:xfrm>
          <a:prstGeom prst="line">
            <a:avLst/>
          </a:prstGeom>
          <a:noFill/>
          <a:ln w="25400">
            <a:solidFill>
              <a:schemeClr val="tx1"/>
            </a:solidFill>
            <a:round/>
            <a:headEnd/>
            <a:tailEnd/>
          </a:ln>
        </p:spPr>
        <p:txBody>
          <a:bodyPr/>
          <a:lstStyle/>
          <a:p>
            <a:endParaRPr lang="fr-FR"/>
          </a:p>
        </p:txBody>
      </p:sp>
      <p:sp>
        <p:nvSpPr>
          <p:cNvPr id="41991" name="Oval 2"/>
          <p:cNvSpPr>
            <a:spLocks noChangeArrowheads="1"/>
          </p:cNvSpPr>
          <p:nvPr/>
        </p:nvSpPr>
        <p:spPr bwMode="auto">
          <a:xfrm>
            <a:off x="954088" y="2506663"/>
            <a:ext cx="609600" cy="571500"/>
          </a:xfrm>
          <a:prstGeom prst="ellipse">
            <a:avLst/>
          </a:prstGeom>
          <a:solidFill>
            <a:schemeClr val="bg1"/>
          </a:solidFill>
          <a:ln w="12700">
            <a:solidFill>
              <a:schemeClr val="tx1"/>
            </a:solidFill>
            <a:round/>
            <a:headEnd/>
            <a:tailEnd/>
          </a:ln>
        </p:spPr>
        <p:txBody>
          <a:bodyPr wrap="none" anchor="ctr"/>
          <a:lstStyle/>
          <a:p>
            <a:endParaRPr lang="fr-FR"/>
          </a:p>
        </p:txBody>
      </p:sp>
      <p:sp>
        <p:nvSpPr>
          <p:cNvPr id="41992" name="Line 7"/>
          <p:cNvSpPr>
            <a:spLocks noChangeShapeType="1"/>
          </p:cNvSpPr>
          <p:nvPr/>
        </p:nvSpPr>
        <p:spPr bwMode="auto">
          <a:xfrm flipV="1">
            <a:off x="835025" y="2506663"/>
            <a:ext cx="0" cy="533400"/>
          </a:xfrm>
          <a:prstGeom prst="line">
            <a:avLst/>
          </a:prstGeom>
          <a:noFill/>
          <a:ln w="19050">
            <a:solidFill>
              <a:schemeClr val="tx1"/>
            </a:solidFill>
            <a:round/>
            <a:headEnd/>
            <a:tailEnd type="triangle" w="med" len="med"/>
          </a:ln>
        </p:spPr>
        <p:txBody>
          <a:bodyPr/>
          <a:lstStyle/>
          <a:p>
            <a:endParaRPr lang="fr-FR"/>
          </a:p>
        </p:txBody>
      </p:sp>
      <p:sp>
        <p:nvSpPr>
          <p:cNvPr id="41993" name="Text Box 9"/>
          <p:cNvSpPr txBox="1">
            <a:spLocks noChangeArrowheads="1"/>
          </p:cNvSpPr>
          <p:nvPr/>
        </p:nvSpPr>
        <p:spPr bwMode="auto">
          <a:xfrm>
            <a:off x="530225" y="2633663"/>
            <a:ext cx="330200" cy="366712"/>
          </a:xfrm>
          <a:prstGeom prst="rect">
            <a:avLst/>
          </a:prstGeom>
          <a:noFill/>
          <a:ln w="9525">
            <a:noFill/>
            <a:miter lim="800000"/>
            <a:headEnd/>
            <a:tailEnd/>
          </a:ln>
        </p:spPr>
        <p:txBody>
          <a:bodyPr>
            <a:spAutoFit/>
          </a:bodyPr>
          <a:lstStyle/>
          <a:p>
            <a:pPr>
              <a:spcBef>
                <a:spcPct val="50000"/>
              </a:spcBef>
            </a:pPr>
            <a:r>
              <a:rPr lang="fr-FR"/>
              <a:t>U</a:t>
            </a:r>
          </a:p>
        </p:txBody>
      </p:sp>
      <p:sp>
        <p:nvSpPr>
          <p:cNvPr id="41994" name="Text Box 10"/>
          <p:cNvSpPr txBox="1">
            <a:spLocks noChangeArrowheads="1"/>
          </p:cNvSpPr>
          <p:nvPr/>
        </p:nvSpPr>
        <p:spPr bwMode="auto">
          <a:xfrm>
            <a:off x="2638425" y="1820863"/>
            <a:ext cx="330200" cy="366712"/>
          </a:xfrm>
          <a:prstGeom prst="rect">
            <a:avLst/>
          </a:prstGeom>
          <a:noFill/>
          <a:ln w="9525">
            <a:noFill/>
            <a:miter lim="800000"/>
            <a:headEnd/>
            <a:tailEnd/>
          </a:ln>
        </p:spPr>
        <p:txBody>
          <a:bodyPr>
            <a:spAutoFit/>
          </a:bodyPr>
          <a:lstStyle/>
          <a:p>
            <a:pPr>
              <a:spcBef>
                <a:spcPct val="50000"/>
              </a:spcBef>
            </a:pPr>
            <a:r>
              <a:rPr lang="fr-FR">
                <a:solidFill>
                  <a:srgbClr val="FF3300"/>
                </a:solidFill>
              </a:rPr>
              <a:t>I</a:t>
            </a:r>
          </a:p>
        </p:txBody>
      </p:sp>
      <p:grpSp>
        <p:nvGrpSpPr>
          <p:cNvPr id="41995" name="Group 32"/>
          <p:cNvGrpSpPr>
            <a:grpSpLocks/>
          </p:cNvGrpSpPr>
          <p:nvPr/>
        </p:nvGrpSpPr>
        <p:grpSpPr bwMode="auto">
          <a:xfrm>
            <a:off x="1249363" y="2354263"/>
            <a:ext cx="303212" cy="889000"/>
            <a:chOff x="856" y="952"/>
            <a:chExt cx="1360" cy="544"/>
          </a:xfrm>
        </p:grpSpPr>
        <p:sp>
          <p:nvSpPr>
            <p:cNvPr id="42047" name="Line 28"/>
            <p:cNvSpPr>
              <a:spLocks noChangeShapeType="1"/>
            </p:cNvSpPr>
            <p:nvPr/>
          </p:nvSpPr>
          <p:spPr bwMode="auto">
            <a:xfrm>
              <a:off x="863" y="952"/>
              <a:ext cx="0" cy="544"/>
            </a:xfrm>
            <a:prstGeom prst="line">
              <a:avLst/>
            </a:prstGeom>
            <a:noFill/>
            <a:ln w="25400">
              <a:solidFill>
                <a:schemeClr val="tx1"/>
              </a:solidFill>
              <a:round/>
              <a:headEnd/>
              <a:tailEnd/>
            </a:ln>
          </p:spPr>
          <p:txBody>
            <a:bodyPr/>
            <a:lstStyle/>
            <a:p>
              <a:endParaRPr lang="fr-FR"/>
            </a:p>
          </p:txBody>
        </p:sp>
        <p:sp>
          <p:nvSpPr>
            <p:cNvPr id="42048" name="Line 29"/>
            <p:cNvSpPr>
              <a:spLocks noChangeShapeType="1"/>
            </p:cNvSpPr>
            <p:nvPr/>
          </p:nvSpPr>
          <p:spPr bwMode="auto">
            <a:xfrm>
              <a:off x="864" y="952"/>
              <a:ext cx="1352" cy="0"/>
            </a:xfrm>
            <a:prstGeom prst="line">
              <a:avLst/>
            </a:prstGeom>
            <a:noFill/>
            <a:ln w="25400">
              <a:solidFill>
                <a:schemeClr val="tx1"/>
              </a:solidFill>
              <a:round/>
              <a:headEnd/>
              <a:tailEnd/>
            </a:ln>
          </p:spPr>
          <p:txBody>
            <a:bodyPr/>
            <a:lstStyle/>
            <a:p>
              <a:endParaRPr lang="fr-FR"/>
            </a:p>
          </p:txBody>
        </p:sp>
        <p:sp>
          <p:nvSpPr>
            <p:cNvPr id="42049" name="Line 30"/>
            <p:cNvSpPr>
              <a:spLocks noChangeShapeType="1"/>
            </p:cNvSpPr>
            <p:nvPr/>
          </p:nvSpPr>
          <p:spPr bwMode="auto">
            <a:xfrm>
              <a:off x="856" y="1488"/>
              <a:ext cx="1360" cy="0"/>
            </a:xfrm>
            <a:prstGeom prst="line">
              <a:avLst/>
            </a:prstGeom>
            <a:noFill/>
            <a:ln w="25400">
              <a:solidFill>
                <a:schemeClr val="tx1"/>
              </a:solidFill>
              <a:round/>
              <a:headEnd/>
              <a:tailEnd/>
            </a:ln>
          </p:spPr>
          <p:txBody>
            <a:bodyPr/>
            <a:lstStyle/>
            <a:p>
              <a:endParaRPr lang="fr-FR"/>
            </a:p>
          </p:txBody>
        </p:sp>
      </p:grpSp>
      <p:grpSp>
        <p:nvGrpSpPr>
          <p:cNvPr id="41996" name="Group 19"/>
          <p:cNvGrpSpPr>
            <a:grpSpLocks/>
          </p:cNvGrpSpPr>
          <p:nvPr/>
        </p:nvGrpSpPr>
        <p:grpSpPr bwMode="auto">
          <a:xfrm>
            <a:off x="1549400" y="2212975"/>
            <a:ext cx="730250" cy="377825"/>
            <a:chOff x="1580" y="1172"/>
            <a:chExt cx="636" cy="220"/>
          </a:xfrm>
        </p:grpSpPr>
        <p:sp>
          <p:nvSpPr>
            <p:cNvPr id="42040" name="Oval 35"/>
            <p:cNvSpPr>
              <a:spLocks noChangeArrowheads="1"/>
            </p:cNvSpPr>
            <p:nvPr/>
          </p:nvSpPr>
          <p:spPr bwMode="auto">
            <a:xfrm>
              <a:off x="1679" y="1172"/>
              <a:ext cx="109" cy="190"/>
            </a:xfrm>
            <a:prstGeom prst="ellipse">
              <a:avLst/>
            </a:prstGeom>
            <a:noFill/>
            <a:ln w="25400">
              <a:solidFill>
                <a:schemeClr val="tx1"/>
              </a:solidFill>
              <a:round/>
              <a:headEnd/>
              <a:tailEnd/>
            </a:ln>
          </p:spPr>
          <p:txBody>
            <a:bodyPr wrap="none" anchor="ctr"/>
            <a:lstStyle/>
            <a:p>
              <a:endParaRPr lang="fr-FR"/>
            </a:p>
          </p:txBody>
        </p:sp>
        <p:sp>
          <p:nvSpPr>
            <p:cNvPr id="42041" name="Oval 36"/>
            <p:cNvSpPr>
              <a:spLocks noChangeArrowheads="1"/>
            </p:cNvSpPr>
            <p:nvPr/>
          </p:nvSpPr>
          <p:spPr bwMode="auto">
            <a:xfrm>
              <a:off x="1788" y="1172"/>
              <a:ext cx="110" cy="190"/>
            </a:xfrm>
            <a:prstGeom prst="ellipse">
              <a:avLst/>
            </a:prstGeom>
            <a:noFill/>
            <a:ln w="25400">
              <a:solidFill>
                <a:schemeClr val="tx1"/>
              </a:solidFill>
              <a:round/>
              <a:headEnd/>
              <a:tailEnd/>
            </a:ln>
          </p:spPr>
          <p:txBody>
            <a:bodyPr wrap="none" anchor="ctr"/>
            <a:lstStyle/>
            <a:p>
              <a:endParaRPr lang="fr-FR"/>
            </a:p>
          </p:txBody>
        </p:sp>
        <p:sp>
          <p:nvSpPr>
            <p:cNvPr id="42042" name="Oval 37"/>
            <p:cNvSpPr>
              <a:spLocks noChangeArrowheads="1"/>
            </p:cNvSpPr>
            <p:nvPr/>
          </p:nvSpPr>
          <p:spPr bwMode="auto">
            <a:xfrm>
              <a:off x="1902" y="1172"/>
              <a:ext cx="110" cy="190"/>
            </a:xfrm>
            <a:prstGeom prst="ellipse">
              <a:avLst/>
            </a:prstGeom>
            <a:noFill/>
            <a:ln w="25400">
              <a:solidFill>
                <a:schemeClr val="tx1"/>
              </a:solidFill>
              <a:round/>
              <a:headEnd/>
              <a:tailEnd/>
            </a:ln>
          </p:spPr>
          <p:txBody>
            <a:bodyPr wrap="none" anchor="ctr"/>
            <a:lstStyle/>
            <a:p>
              <a:endParaRPr lang="fr-FR"/>
            </a:p>
          </p:txBody>
        </p:sp>
        <p:sp>
          <p:nvSpPr>
            <p:cNvPr id="42043" name="Oval 38"/>
            <p:cNvSpPr>
              <a:spLocks noChangeArrowheads="1"/>
            </p:cNvSpPr>
            <p:nvPr/>
          </p:nvSpPr>
          <p:spPr bwMode="auto">
            <a:xfrm>
              <a:off x="2014" y="1172"/>
              <a:ext cx="109" cy="190"/>
            </a:xfrm>
            <a:prstGeom prst="ellipse">
              <a:avLst/>
            </a:prstGeom>
            <a:noFill/>
            <a:ln w="25400">
              <a:solidFill>
                <a:schemeClr val="tx1"/>
              </a:solidFill>
              <a:round/>
              <a:headEnd/>
              <a:tailEnd/>
            </a:ln>
          </p:spPr>
          <p:txBody>
            <a:bodyPr wrap="none" anchor="ctr"/>
            <a:lstStyle/>
            <a:p>
              <a:endParaRPr lang="fr-FR"/>
            </a:p>
          </p:txBody>
        </p:sp>
        <p:sp>
          <p:nvSpPr>
            <p:cNvPr id="42044" name="Rectangle 39"/>
            <p:cNvSpPr>
              <a:spLocks noChangeArrowheads="1"/>
            </p:cNvSpPr>
            <p:nvPr/>
          </p:nvSpPr>
          <p:spPr bwMode="auto">
            <a:xfrm>
              <a:off x="1663" y="1257"/>
              <a:ext cx="484" cy="135"/>
            </a:xfrm>
            <a:prstGeom prst="rect">
              <a:avLst/>
            </a:prstGeom>
            <a:solidFill>
              <a:schemeClr val="bg1"/>
            </a:solidFill>
            <a:ln w="19050">
              <a:noFill/>
              <a:miter lim="800000"/>
              <a:headEnd/>
              <a:tailEnd/>
            </a:ln>
          </p:spPr>
          <p:txBody>
            <a:bodyPr wrap="none" anchor="ctr"/>
            <a:lstStyle/>
            <a:p>
              <a:endParaRPr lang="fr-FR"/>
            </a:p>
          </p:txBody>
        </p:sp>
        <p:sp>
          <p:nvSpPr>
            <p:cNvPr id="42045" name="Line 25"/>
            <p:cNvSpPr>
              <a:spLocks noChangeShapeType="1"/>
            </p:cNvSpPr>
            <p:nvPr/>
          </p:nvSpPr>
          <p:spPr bwMode="auto">
            <a:xfrm flipH="1">
              <a:off x="1580" y="1252"/>
              <a:ext cx="100" cy="0"/>
            </a:xfrm>
            <a:prstGeom prst="line">
              <a:avLst/>
            </a:prstGeom>
            <a:noFill/>
            <a:ln w="25400">
              <a:solidFill>
                <a:schemeClr val="tx1"/>
              </a:solidFill>
              <a:round/>
              <a:headEnd/>
              <a:tailEnd/>
            </a:ln>
          </p:spPr>
          <p:txBody>
            <a:bodyPr/>
            <a:lstStyle/>
            <a:p>
              <a:endParaRPr lang="fr-FR"/>
            </a:p>
          </p:txBody>
        </p:sp>
        <p:sp>
          <p:nvSpPr>
            <p:cNvPr id="42046" name="Line 26"/>
            <p:cNvSpPr>
              <a:spLocks noChangeShapeType="1"/>
            </p:cNvSpPr>
            <p:nvPr/>
          </p:nvSpPr>
          <p:spPr bwMode="auto">
            <a:xfrm flipH="1">
              <a:off x="2116" y="1252"/>
              <a:ext cx="100" cy="0"/>
            </a:xfrm>
            <a:prstGeom prst="line">
              <a:avLst/>
            </a:prstGeom>
            <a:noFill/>
            <a:ln w="25400">
              <a:solidFill>
                <a:schemeClr val="tx1"/>
              </a:solidFill>
              <a:round/>
              <a:headEnd/>
              <a:tailEnd/>
            </a:ln>
          </p:spPr>
          <p:txBody>
            <a:bodyPr/>
            <a:lstStyle/>
            <a:p>
              <a:endParaRPr lang="fr-FR"/>
            </a:p>
          </p:txBody>
        </p:sp>
      </p:grpSp>
      <p:sp>
        <p:nvSpPr>
          <p:cNvPr id="41997" name="Line 27"/>
          <p:cNvSpPr>
            <a:spLocks noChangeShapeType="1"/>
          </p:cNvSpPr>
          <p:nvPr/>
        </p:nvSpPr>
        <p:spPr bwMode="auto">
          <a:xfrm>
            <a:off x="1519238" y="3230563"/>
            <a:ext cx="1827212" cy="0"/>
          </a:xfrm>
          <a:prstGeom prst="line">
            <a:avLst/>
          </a:prstGeom>
          <a:noFill/>
          <a:ln w="25400">
            <a:solidFill>
              <a:schemeClr val="tx1"/>
            </a:solidFill>
            <a:round/>
            <a:headEnd/>
            <a:tailEnd/>
          </a:ln>
        </p:spPr>
        <p:txBody>
          <a:bodyPr/>
          <a:lstStyle/>
          <a:p>
            <a:endParaRPr lang="fr-FR"/>
          </a:p>
        </p:txBody>
      </p:sp>
      <p:sp>
        <p:nvSpPr>
          <p:cNvPr id="41998" name="Line 18"/>
          <p:cNvSpPr>
            <a:spLocks noChangeShapeType="1"/>
          </p:cNvSpPr>
          <p:nvPr/>
        </p:nvSpPr>
        <p:spPr bwMode="auto">
          <a:xfrm>
            <a:off x="2243138" y="2344738"/>
            <a:ext cx="341312" cy="0"/>
          </a:xfrm>
          <a:prstGeom prst="line">
            <a:avLst/>
          </a:prstGeom>
          <a:noFill/>
          <a:ln w="31750">
            <a:solidFill>
              <a:srgbClr val="FF0000"/>
            </a:solidFill>
            <a:round/>
            <a:headEnd/>
            <a:tailEnd type="triangle" w="med" len="med"/>
          </a:ln>
        </p:spPr>
        <p:txBody>
          <a:bodyPr/>
          <a:lstStyle/>
          <a:p>
            <a:endParaRPr lang="fr-FR"/>
          </a:p>
        </p:txBody>
      </p:sp>
      <p:sp>
        <p:nvSpPr>
          <p:cNvPr id="41999" name="Text Box 9"/>
          <p:cNvSpPr txBox="1">
            <a:spLocks noChangeArrowheads="1"/>
          </p:cNvSpPr>
          <p:nvPr/>
        </p:nvSpPr>
        <p:spPr bwMode="auto">
          <a:xfrm>
            <a:off x="1987550" y="1855788"/>
            <a:ext cx="315913" cy="366712"/>
          </a:xfrm>
          <a:prstGeom prst="rect">
            <a:avLst/>
          </a:prstGeom>
          <a:noFill/>
          <a:ln w="9525">
            <a:noFill/>
            <a:miter lim="800000"/>
            <a:headEnd/>
            <a:tailEnd/>
          </a:ln>
        </p:spPr>
        <p:txBody>
          <a:bodyPr>
            <a:spAutoFit/>
          </a:bodyPr>
          <a:lstStyle/>
          <a:p>
            <a:pPr>
              <a:spcBef>
                <a:spcPct val="50000"/>
              </a:spcBef>
            </a:pPr>
            <a:r>
              <a:rPr lang="fr-FR"/>
              <a:t>L</a:t>
            </a:r>
          </a:p>
        </p:txBody>
      </p:sp>
      <p:sp>
        <p:nvSpPr>
          <p:cNvPr id="42000" name="Rectangle 15"/>
          <p:cNvSpPr>
            <a:spLocks noChangeArrowheads="1"/>
          </p:cNvSpPr>
          <p:nvPr/>
        </p:nvSpPr>
        <p:spPr bwMode="auto">
          <a:xfrm>
            <a:off x="2847975" y="2151063"/>
            <a:ext cx="1206500" cy="1193800"/>
          </a:xfrm>
          <a:prstGeom prst="rect">
            <a:avLst/>
          </a:prstGeom>
          <a:solidFill>
            <a:schemeClr val="accent1"/>
          </a:solidFill>
          <a:ln w="9525">
            <a:noFill/>
            <a:miter lim="800000"/>
            <a:headEnd/>
            <a:tailEnd/>
          </a:ln>
        </p:spPr>
        <p:txBody>
          <a:bodyPr wrap="none" anchor="ctr"/>
          <a:lstStyle/>
          <a:p>
            <a:endParaRPr lang="fr-FR"/>
          </a:p>
        </p:txBody>
      </p:sp>
      <p:sp>
        <p:nvSpPr>
          <p:cNvPr id="42001" name="Text Box 16"/>
          <p:cNvSpPr txBox="1">
            <a:spLocks noChangeArrowheads="1"/>
          </p:cNvSpPr>
          <p:nvPr/>
        </p:nvSpPr>
        <p:spPr bwMode="auto">
          <a:xfrm>
            <a:off x="2914650" y="2420938"/>
            <a:ext cx="1295400" cy="641350"/>
          </a:xfrm>
          <a:prstGeom prst="rect">
            <a:avLst/>
          </a:prstGeom>
          <a:noFill/>
          <a:ln w="9525">
            <a:noFill/>
            <a:miter lim="800000"/>
            <a:headEnd/>
            <a:tailEnd/>
          </a:ln>
        </p:spPr>
        <p:txBody>
          <a:bodyPr>
            <a:spAutoFit/>
          </a:bodyPr>
          <a:lstStyle/>
          <a:p>
            <a:pPr>
              <a:spcBef>
                <a:spcPct val="50000"/>
              </a:spcBef>
            </a:pPr>
            <a:r>
              <a:rPr lang="fr-FR">
                <a:solidFill>
                  <a:schemeClr val="bg1"/>
                </a:solidFill>
              </a:rPr>
              <a:t>Circuit électrique</a:t>
            </a:r>
          </a:p>
        </p:txBody>
      </p:sp>
      <p:sp>
        <p:nvSpPr>
          <p:cNvPr id="42002" name="Text Box 9"/>
          <p:cNvSpPr txBox="1">
            <a:spLocks noChangeArrowheads="1"/>
          </p:cNvSpPr>
          <p:nvPr/>
        </p:nvSpPr>
        <p:spPr bwMode="auto">
          <a:xfrm>
            <a:off x="5921375" y="2640013"/>
            <a:ext cx="330200" cy="366712"/>
          </a:xfrm>
          <a:prstGeom prst="rect">
            <a:avLst/>
          </a:prstGeom>
          <a:noFill/>
          <a:ln w="9525">
            <a:noFill/>
            <a:miter lim="800000"/>
            <a:headEnd/>
            <a:tailEnd/>
          </a:ln>
        </p:spPr>
        <p:txBody>
          <a:bodyPr>
            <a:spAutoFit/>
          </a:bodyPr>
          <a:lstStyle/>
          <a:p>
            <a:pPr>
              <a:spcBef>
                <a:spcPct val="50000"/>
              </a:spcBef>
            </a:pPr>
            <a:r>
              <a:rPr lang="fr-FR"/>
              <a:t>V</a:t>
            </a:r>
          </a:p>
        </p:txBody>
      </p:sp>
      <p:sp>
        <p:nvSpPr>
          <p:cNvPr id="42003" name="Line 7"/>
          <p:cNvSpPr>
            <a:spLocks noChangeShapeType="1"/>
          </p:cNvSpPr>
          <p:nvPr/>
        </p:nvSpPr>
        <p:spPr bwMode="auto">
          <a:xfrm flipV="1">
            <a:off x="6276975" y="2513013"/>
            <a:ext cx="0" cy="533400"/>
          </a:xfrm>
          <a:prstGeom prst="line">
            <a:avLst/>
          </a:prstGeom>
          <a:noFill/>
          <a:ln w="19050">
            <a:solidFill>
              <a:schemeClr val="tx1"/>
            </a:solidFill>
            <a:round/>
            <a:headEnd/>
            <a:tailEnd type="triangle" w="med" len="med"/>
          </a:ln>
        </p:spPr>
        <p:txBody>
          <a:bodyPr/>
          <a:lstStyle/>
          <a:p>
            <a:endParaRPr lang="fr-FR"/>
          </a:p>
        </p:txBody>
      </p:sp>
      <p:sp>
        <p:nvSpPr>
          <p:cNvPr id="42004" name="Rectangle 16"/>
          <p:cNvSpPr>
            <a:spLocks noChangeArrowheads="1"/>
          </p:cNvSpPr>
          <p:nvPr/>
        </p:nvSpPr>
        <p:spPr bwMode="auto">
          <a:xfrm>
            <a:off x="5575300" y="2400300"/>
            <a:ext cx="1270000" cy="838200"/>
          </a:xfrm>
          <a:prstGeom prst="rect">
            <a:avLst/>
          </a:prstGeom>
          <a:noFill/>
          <a:ln w="19050">
            <a:solidFill>
              <a:schemeClr val="tx1"/>
            </a:solidFill>
            <a:miter lim="800000"/>
            <a:headEnd/>
            <a:tailEnd/>
          </a:ln>
        </p:spPr>
        <p:txBody>
          <a:bodyPr wrap="none" anchor="ctr"/>
          <a:lstStyle/>
          <a:p>
            <a:endParaRPr lang="fr-FR"/>
          </a:p>
        </p:txBody>
      </p:sp>
      <p:sp>
        <p:nvSpPr>
          <p:cNvPr id="42005" name="Rectangle 17"/>
          <p:cNvSpPr>
            <a:spLocks noChangeArrowheads="1"/>
          </p:cNvSpPr>
          <p:nvPr/>
        </p:nvSpPr>
        <p:spPr bwMode="auto">
          <a:xfrm>
            <a:off x="6350000" y="2209800"/>
            <a:ext cx="1308100" cy="1193800"/>
          </a:xfrm>
          <a:prstGeom prst="rect">
            <a:avLst/>
          </a:prstGeom>
          <a:solidFill>
            <a:schemeClr val="accent1"/>
          </a:solidFill>
          <a:ln w="9525">
            <a:noFill/>
            <a:miter lim="800000"/>
            <a:headEnd/>
            <a:tailEnd/>
          </a:ln>
        </p:spPr>
        <p:txBody>
          <a:bodyPr wrap="none" anchor="ctr"/>
          <a:lstStyle/>
          <a:p>
            <a:endParaRPr lang="fr-FR"/>
          </a:p>
        </p:txBody>
      </p:sp>
      <p:sp>
        <p:nvSpPr>
          <p:cNvPr id="42006" name="Text Box 18"/>
          <p:cNvSpPr txBox="1">
            <a:spLocks noChangeArrowheads="1"/>
          </p:cNvSpPr>
          <p:nvPr/>
        </p:nvSpPr>
        <p:spPr bwMode="auto">
          <a:xfrm>
            <a:off x="6426200" y="2425700"/>
            <a:ext cx="1295400" cy="641350"/>
          </a:xfrm>
          <a:prstGeom prst="rect">
            <a:avLst/>
          </a:prstGeom>
          <a:noFill/>
          <a:ln w="9525">
            <a:noFill/>
            <a:miter lim="800000"/>
            <a:headEnd/>
            <a:tailEnd/>
          </a:ln>
        </p:spPr>
        <p:txBody>
          <a:bodyPr>
            <a:spAutoFit/>
          </a:bodyPr>
          <a:lstStyle/>
          <a:p>
            <a:pPr>
              <a:spcBef>
                <a:spcPct val="50000"/>
              </a:spcBef>
            </a:pPr>
            <a:r>
              <a:rPr lang="fr-FR">
                <a:solidFill>
                  <a:schemeClr val="bg1"/>
                </a:solidFill>
              </a:rPr>
              <a:t>Circuit électrique</a:t>
            </a:r>
          </a:p>
        </p:txBody>
      </p:sp>
      <p:sp>
        <p:nvSpPr>
          <p:cNvPr id="42007" name="Line 20"/>
          <p:cNvSpPr>
            <a:spLocks noChangeShapeType="1"/>
          </p:cNvSpPr>
          <p:nvPr/>
        </p:nvSpPr>
        <p:spPr bwMode="auto">
          <a:xfrm>
            <a:off x="5803900" y="2400300"/>
            <a:ext cx="342900" cy="0"/>
          </a:xfrm>
          <a:prstGeom prst="line">
            <a:avLst/>
          </a:prstGeom>
          <a:noFill/>
          <a:ln w="22225">
            <a:solidFill>
              <a:srgbClr val="FF0000"/>
            </a:solidFill>
            <a:round/>
            <a:headEnd/>
            <a:tailEnd type="triangle" w="med" len="med"/>
          </a:ln>
        </p:spPr>
        <p:txBody>
          <a:bodyPr/>
          <a:lstStyle/>
          <a:p>
            <a:endParaRPr lang="fr-FR"/>
          </a:p>
        </p:txBody>
      </p:sp>
      <p:sp>
        <p:nvSpPr>
          <p:cNvPr id="42008" name="Text Box 22"/>
          <p:cNvSpPr txBox="1">
            <a:spLocks noChangeArrowheads="1"/>
          </p:cNvSpPr>
          <p:nvPr/>
        </p:nvSpPr>
        <p:spPr bwMode="auto">
          <a:xfrm>
            <a:off x="5854700" y="2016125"/>
            <a:ext cx="330200" cy="366713"/>
          </a:xfrm>
          <a:prstGeom prst="rect">
            <a:avLst/>
          </a:prstGeom>
          <a:noFill/>
          <a:ln w="9525">
            <a:noFill/>
            <a:miter lim="800000"/>
            <a:headEnd/>
            <a:tailEnd/>
          </a:ln>
        </p:spPr>
        <p:txBody>
          <a:bodyPr>
            <a:spAutoFit/>
          </a:bodyPr>
          <a:lstStyle/>
          <a:p>
            <a:pPr>
              <a:spcBef>
                <a:spcPct val="50000"/>
              </a:spcBef>
            </a:pPr>
            <a:r>
              <a:rPr lang="fr-FR">
                <a:solidFill>
                  <a:srgbClr val="FF3300"/>
                </a:solidFill>
              </a:rPr>
              <a:t>I</a:t>
            </a:r>
          </a:p>
        </p:txBody>
      </p:sp>
      <p:sp>
        <p:nvSpPr>
          <p:cNvPr id="42009" name="Text Box 25"/>
          <p:cNvSpPr txBox="1">
            <a:spLocks noChangeArrowheads="1"/>
          </p:cNvSpPr>
          <p:nvPr/>
        </p:nvSpPr>
        <p:spPr bwMode="auto">
          <a:xfrm>
            <a:off x="5076825" y="1468438"/>
            <a:ext cx="3302000" cy="549275"/>
          </a:xfrm>
          <a:prstGeom prst="rect">
            <a:avLst/>
          </a:prstGeom>
          <a:noFill/>
          <a:ln w="9525">
            <a:noFill/>
            <a:miter lim="800000"/>
            <a:headEnd/>
            <a:tailEnd/>
          </a:ln>
        </p:spPr>
        <p:txBody>
          <a:bodyPr lIns="0" tIns="0" rIns="0" bIns="0">
            <a:spAutoFit/>
          </a:bodyPr>
          <a:lstStyle/>
          <a:p>
            <a:pPr>
              <a:spcBef>
                <a:spcPct val="50000"/>
              </a:spcBef>
            </a:pPr>
            <a:r>
              <a:rPr lang="fr-FR"/>
              <a:t>Transformation de la source de tension en source de courant</a:t>
            </a:r>
          </a:p>
        </p:txBody>
      </p:sp>
      <p:sp>
        <p:nvSpPr>
          <p:cNvPr id="42010" name="Oval 15"/>
          <p:cNvSpPr>
            <a:spLocks noChangeArrowheads="1"/>
          </p:cNvSpPr>
          <p:nvPr/>
        </p:nvSpPr>
        <p:spPr bwMode="auto">
          <a:xfrm>
            <a:off x="5270500" y="2552700"/>
            <a:ext cx="609600" cy="571500"/>
          </a:xfrm>
          <a:prstGeom prst="ellipse">
            <a:avLst/>
          </a:prstGeom>
          <a:solidFill>
            <a:schemeClr val="bg1"/>
          </a:solidFill>
          <a:ln w="12700">
            <a:solidFill>
              <a:schemeClr val="tx1"/>
            </a:solidFill>
            <a:round/>
            <a:headEnd/>
            <a:tailEnd/>
          </a:ln>
        </p:spPr>
        <p:txBody>
          <a:bodyPr wrap="none" anchor="ctr"/>
          <a:lstStyle/>
          <a:p>
            <a:endParaRPr lang="fr-FR"/>
          </a:p>
        </p:txBody>
      </p:sp>
      <p:sp>
        <p:nvSpPr>
          <p:cNvPr id="42011" name="Line 26"/>
          <p:cNvSpPr>
            <a:spLocks noChangeShapeType="1"/>
          </p:cNvSpPr>
          <p:nvPr/>
        </p:nvSpPr>
        <p:spPr bwMode="auto">
          <a:xfrm>
            <a:off x="5270500" y="2832100"/>
            <a:ext cx="596900" cy="0"/>
          </a:xfrm>
          <a:prstGeom prst="line">
            <a:avLst/>
          </a:prstGeom>
          <a:noFill/>
          <a:ln w="9525">
            <a:solidFill>
              <a:schemeClr val="tx1"/>
            </a:solidFill>
            <a:round/>
            <a:headEnd/>
            <a:tailEnd/>
          </a:ln>
        </p:spPr>
        <p:txBody>
          <a:bodyPr/>
          <a:lstStyle/>
          <a:p>
            <a:endParaRPr lang="fr-FR"/>
          </a:p>
        </p:txBody>
      </p:sp>
      <p:sp>
        <p:nvSpPr>
          <p:cNvPr id="42012" name="AutoShape 47"/>
          <p:cNvSpPr>
            <a:spLocks noChangeArrowheads="1"/>
          </p:cNvSpPr>
          <p:nvPr/>
        </p:nvSpPr>
        <p:spPr bwMode="auto">
          <a:xfrm>
            <a:off x="4411663" y="2336800"/>
            <a:ext cx="463550" cy="784225"/>
          </a:xfrm>
          <a:prstGeom prst="rightArrow">
            <a:avLst>
              <a:gd name="adj1" fmla="val 50000"/>
              <a:gd name="adj2" fmla="val 25000"/>
            </a:avLst>
          </a:prstGeom>
          <a:noFill/>
          <a:ln w="25400">
            <a:solidFill>
              <a:schemeClr val="tx1"/>
            </a:solidFill>
            <a:miter lim="800000"/>
            <a:headEnd/>
            <a:tailEnd/>
          </a:ln>
        </p:spPr>
        <p:txBody>
          <a:bodyPr wrap="none" anchor="ctr"/>
          <a:lstStyle/>
          <a:p>
            <a:endParaRPr lang="fr-FR"/>
          </a:p>
        </p:txBody>
      </p:sp>
      <p:sp>
        <p:nvSpPr>
          <p:cNvPr id="42013" name="AutoShape 49"/>
          <p:cNvSpPr>
            <a:spLocks/>
          </p:cNvSpPr>
          <p:nvPr/>
        </p:nvSpPr>
        <p:spPr bwMode="auto">
          <a:xfrm>
            <a:off x="2498725" y="1263650"/>
            <a:ext cx="1974850" cy="608013"/>
          </a:xfrm>
          <a:prstGeom prst="borderCallout2">
            <a:avLst>
              <a:gd name="adj1" fmla="val 18801"/>
              <a:gd name="adj2" fmla="val -3856"/>
              <a:gd name="adj3" fmla="val 18801"/>
              <a:gd name="adj4" fmla="val -18810"/>
              <a:gd name="adj5" fmla="val 116708"/>
              <a:gd name="adj6" fmla="val -31755"/>
            </a:avLst>
          </a:prstGeom>
          <a:solidFill>
            <a:schemeClr val="bg1"/>
          </a:solidFill>
          <a:ln w="9525">
            <a:solidFill>
              <a:schemeClr val="tx1"/>
            </a:solidFill>
            <a:miter lim="800000"/>
            <a:headEnd/>
            <a:tailEnd/>
          </a:ln>
        </p:spPr>
        <p:txBody>
          <a:bodyPr lIns="90000" tIns="46800" rIns="90000" bIns="46800"/>
          <a:lstStyle/>
          <a:p>
            <a:pPr algn="ctr"/>
            <a:r>
              <a:rPr lang="fr-FR" sz="1400" b="1"/>
              <a:t>Ajout volontaire d’une inductance</a:t>
            </a:r>
          </a:p>
        </p:txBody>
      </p:sp>
      <p:sp>
        <p:nvSpPr>
          <p:cNvPr id="42014" name="Text Box 9"/>
          <p:cNvSpPr txBox="1">
            <a:spLocks noChangeArrowheads="1"/>
          </p:cNvSpPr>
          <p:nvPr/>
        </p:nvSpPr>
        <p:spPr bwMode="auto">
          <a:xfrm>
            <a:off x="2162175" y="5092700"/>
            <a:ext cx="315913" cy="366713"/>
          </a:xfrm>
          <a:prstGeom prst="rect">
            <a:avLst/>
          </a:prstGeom>
          <a:noFill/>
          <a:ln w="9525">
            <a:noFill/>
            <a:miter lim="800000"/>
            <a:headEnd/>
            <a:tailEnd/>
          </a:ln>
        </p:spPr>
        <p:txBody>
          <a:bodyPr>
            <a:spAutoFit/>
          </a:bodyPr>
          <a:lstStyle/>
          <a:p>
            <a:pPr>
              <a:spcBef>
                <a:spcPct val="50000"/>
              </a:spcBef>
            </a:pPr>
            <a:r>
              <a:rPr lang="fr-FR" b="1"/>
              <a:t>C</a:t>
            </a:r>
          </a:p>
        </p:txBody>
      </p:sp>
      <p:sp>
        <p:nvSpPr>
          <p:cNvPr id="42015" name="Text Box 9"/>
          <p:cNvSpPr txBox="1">
            <a:spLocks noChangeArrowheads="1"/>
          </p:cNvSpPr>
          <p:nvPr/>
        </p:nvSpPr>
        <p:spPr bwMode="auto">
          <a:xfrm>
            <a:off x="5876925" y="5180013"/>
            <a:ext cx="330200" cy="366712"/>
          </a:xfrm>
          <a:prstGeom prst="rect">
            <a:avLst/>
          </a:prstGeom>
          <a:noFill/>
          <a:ln w="9525">
            <a:noFill/>
            <a:miter lim="800000"/>
            <a:headEnd/>
            <a:tailEnd/>
          </a:ln>
        </p:spPr>
        <p:txBody>
          <a:bodyPr>
            <a:spAutoFit/>
          </a:bodyPr>
          <a:lstStyle/>
          <a:p>
            <a:pPr>
              <a:spcBef>
                <a:spcPct val="50000"/>
              </a:spcBef>
            </a:pPr>
            <a:r>
              <a:rPr lang="fr-FR"/>
              <a:t>V</a:t>
            </a:r>
          </a:p>
        </p:txBody>
      </p:sp>
      <p:sp>
        <p:nvSpPr>
          <p:cNvPr id="42016" name="Line 7"/>
          <p:cNvSpPr>
            <a:spLocks noChangeShapeType="1"/>
          </p:cNvSpPr>
          <p:nvPr/>
        </p:nvSpPr>
        <p:spPr bwMode="auto">
          <a:xfrm flipV="1">
            <a:off x="6232525" y="5053013"/>
            <a:ext cx="0" cy="533400"/>
          </a:xfrm>
          <a:prstGeom prst="line">
            <a:avLst/>
          </a:prstGeom>
          <a:noFill/>
          <a:ln w="19050">
            <a:solidFill>
              <a:schemeClr val="tx1"/>
            </a:solidFill>
            <a:round/>
            <a:headEnd/>
            <a:tailEnd type="triangle" w="med" len="med"/>
          </a:ln>
        </p:spPr>
        <p:txBody>
          <a:bodyPr/>
          <a:lstStyle/>
          <a:p>
            <a:endParaRPr lang="fr-FR"/>
          </a:p>
        </p:txBody>
      </p:sp>
      <p:sp>
        <p:nvSpPr>
          <p:cNvPr id="42017" name="Rectangle 16"/>
          <p:cNvSpPr>
            <a:spLocks noChangeArrowheads="1"/>
          </p:cNvSpPr>
          <p:nvPr/>
        </p:nvSpPr>
        <p:spPr bwMode="auto">
          <a:xfrm>
            <a:off x="5530850" y="4940300"/>
            <a:ext cx="1270000" cy="838200"/>
          </a:xfrm>
          <a:prstGeom prst="rect">
            <a:avLst/>
          </a:prstGeom>
          <a:noFill/>
          <a:ln w="19050">
            <a:solidFill>
              <a:schemeClr val="tx1"/>
            </a:solidFill>
            <a:miter lim="800000"/>
            <a:headEnd/>
            <a:tailEnd/>
          </a:ln>
        </p:spPr>
        <p:txBody>
          <a:bodyPr wrap="none" anchor="ctr"/>
          <a:lstStyle/>
          <a:p>
            <a:endParaRPr lang="fr-FR"/>
          </a:p>
        </p:txBody>
      </p:sp>
      <p:sp>
        <p:nvSpPr>
          <p:cNvPr id="42018" name="Rectangle 17"/>
          <p:cNvSpPr>
            <a:spLocks noChangeArrowheads="1"/>
          </p:cNvSpPr>
          <p:nvPr/>
        </p:nvSpPr>
        <p:spPr bwMode="auto">
          <a:xfrm>
            <a:off x="6305550" y="4749800"/>
            <a:ext cx="1308100" cy="1193800"/>
          </a:xfrm>
          <a:prstGeom prst="rect">
            <a:avLst/>
          </a:prstGeom>
          <a:solidFill>
            <a:schemeClr val="accent1"/>
          </a:solidFill>
          <a:ln w="9525">
            <a:noFill/>
            <a:miter lim="800000"/>
            <a:headEnd/>
            <a:tailEnd/>
          </a:ln>
        </p:spPr>
        <p:txBody>
          <a:bodyPr wrap="none" anchor="ctr"/>
          <a:lstStyle/>
          <a:p>
            <a:endParaRPr lang="fr-FR"/>
          </a:p>
        </p:txBody>
      </p:sp>
      <p:sp>
        <p:nvSpPr>
          <p:cNvPr id="42019" name="Text Box 18"/>
          <p:cNvSpPr txBox="1">
            <a:spLocks noChangeArrowheads="1"/>
          </p:cNvSpPr>
          <p:nvPr/>
        </p:nvSpPr>
        <p:spPr bwMode="auto">
          <a:xfrm>
            <a:off x="6381750" y="4965700"/>
            <a:ext cx="1295400" cy="641350"/>
          </a:xfrm>
          <a:prstGeom prst="rect">
            <a:avLst/>
          </a:prstGeom>
          <a:noFill/>
          <a:ln w="9525">
            <a:noFill/>
            <a:miter lim="800000"/>
            <a:headEnd/>
            <a:tailEnd/>
          </a:ln>
        </p:spPr>
        <p:txBody>
          <a:bodyPr>
            <a:spAutoFit/>
          </a:bodyPr>
          <a:lstStyle/>
          <a:p>
            <a:pPr>
              <a:spcBef>
                <a:spcPct val="50000"/>
              </a:spcBef>
            </a:pPr>
            <a:r>
              <a:rPr lang="fr-FR">
                <a:solidFill>
                  <a:schemeClr val="bg1"/>
                </a:solidFill>
              </a:rPr>
              <a:t>Circuit électrique</a:t>
            </a:r>
          </a:p>
        </p:txBody>
      </p:sp>
      <p:sp>
        <p:nvSpPr>
          <p:cNvPr id="42020" name="Line 20"/>
          <p:cNvSpPr>
            <a:spLocks noChangeShapeType="1"/>
          </p:cNvSpPr>
          <p:nvPr/>
        </p:nvSpPr>
        <p:spPr bwMode="auto">
          <a:xfrm>
            <a:off x="5759450" y="4940300"/>
            <a:ext cx="342900" cy="0"/>
          </a:xfrm>
          <a:prstGeom prst="line">
            <a:avLst/>
          </a:prstGeom>
          <a:noFill/>
          <a:ln w="22225">
            <a:solidFill>
              <a:srgbClr val="FF0000"/>
            </a:solidFill>
            <a:round/>
            <a:headEnd/>
            <a:tailEnd type="triangle" w="med" len="med"/>
          </a:ln>
        </p:spPr>
        <p:txBody>
          <a:bodyPr/>
          <a:lstStyle/>
          <a:p>
            <a:endParaRPr lang="fr-FR"/>
          </a:p>
        </p:txBody>
      </p:sp>
      <p:sp>
        <p:nvSpPr>
          <p:cNvPr id="42021" name="Text Box 22"/>
          <p:cNvSpPr txBox="1">
            <a:spLocks noChangeArrowheads="1"/>
          </p:cNvSpPr>
          <p:nvPr/>
        </p:nvSpPr>
        <p:spPr bwMode="auto">
          <a:xfrm>
            <a:off x="5810250" y="4556125"/>
            <a:ext cx="330200" cy="366713"/>
          </a:xfrm>
          <a:prstGeom prst="rect">
            <a:avLst/>
          </a:prstGeom>
          <a:noFill/>
          <a:ln w="9525">
            <a:noFill/>
            <a:miter lim="800000"/>
            <a:headEnd/>
            <a:tailEnd/>
          </a:ln>
        </p:spPr>
        <p:txBody>
          <a:bodyPr>
            <a:spAutoFit/>
          </a:bodyPr>
          <a:lstStyle/>
          <a:p>
            <a:pPr>
              <a:spcBef>
                <a:spcPct val="50000"/>
              </a:spcBef>
            </a:pPr>
            <a:r>
              <a:rPr lang="fr-FR">
                <a:solidFill>
                  <a:srgbClr val="FF3300"/>
                </a:solidFill>
              </a:rPr>
              <a:t>I</a:t>
            </a:r>
          </a:p>
        </p:txBody>
      </p:sp>
      <p:sp>
        <p:nvSpPr>
          <p:cNvPr id="42022" name="Text Box 25"/>
          <p:cNvSpPr txBox="1">
            <a:spLocks noChangeArrowheads="1"/>
          </p:cNvSpPr>
          <p:nvPr/>
        </p:nvSpPr>
        <p:spPr bwMode="auto">
          <a:xfrm>
            <a:off x="5118100" y="4051300"/>
            <a:ext cx="3302000" cy="549275"/>
          </a:xfrm>
          <a:prstGeom prst="rect">
            <a:avLst/>
          </a:prstGeom>
          <a:noFill/>
          <a:ln w="9525">
            <a:noFill/>
            <a:miter lim="800000"/>
            <a:headEnd/>
            <a:tailEnd/>
          </a:ln>
        </p:spPr>
        <p:txBody>
          <a:bodyPr lIns="0" tIns="0" rIns="0" bIns="0">
            <a:spAutoFit/>
          </a:bodyPr>
          <a:lstStyle/>
          <a:p>
            <a:pPr>
              <a:spcBef>
                <a:spcPct val="50000"/>
              </a:spcBef>
            </a:pPr>
            <a:r>
              <a:rPr lang="fr-FR"/>
              <a:t>Transformation de la source de courant en source de tension</a:t>
            </a:r>
          </a:p>
        </p:txBody>
      </p:sp>
      <p:sp>
        <p:nvSpPr>
          <p:cNvPr id="42023" name="Oval 15"/>
          <p:cNvSpPr>
            <a:spLocks noChangeArrowheads="1"/>
          </p:cNvSpPr>
          <p:nvPr/>
        </p:nvSpPr>
        <p:spPr bwMode="auto">
          <a:xfrm>
            <a:off x="5226050" y="5092700"/>
            <a:ext cx="609600" cy="571500"/>
          </a:xfrm>
          <a:prstGeom prst="ellipse">
            <a:avLst/>
          </a:prstGeom>
          <a:solidFill>
            <a:schemeClr val="bg1"/>
          </a:solidFill>
          <a:ln w="12700">
            <a:solidFill>
              <a:schemeClr val="tx1"/>
            </a:solidFill>
            <a:round/>
            <a:headEnd/>
            <a:tailEnd/>
          </a:ln>
        </p:spPr>
        <p:txBody>
          <a:bodyPr wrap="none" anchor="ctr"/>
          <a:lstStyle/>
          <a:p>
            <a:endParaRPr lang="fr-FR"/>
          </a:p>
        </p:txBody>
      </p:sp>
      <p:sp>
        <p:nvSpPr>
          <p:cNvPr id="42024" name="Line 26"/>
          <p:cNvSpPr>
            <a:spLocks noChangeShapeType="1"/>
          </p:cNvSpPr>
          <p:nvPr/>
        </p:nvSpPr>
        <p:spPr bwMode="auto">
          <a:xfrm flipV="1">
            <a:off x="5530850" y="4965700"/>
            <a:ext cx="1588" cy="798513"/>
          </a:xfrm>
          <a:prstGeom prst="line">
            <a:avLst/>
          </a:prstGeom>
          <a:noFill/>
          <a:ln w="9525">
            <a:solidFill>
              <a:schemeClr val="tx1"/>
            </a:solidFill>
            <a:round/>
            <a:headEnd/>
            <a:tailEnd/>
          </a:ln>
        </p:spPr>
        <p:txBody>
          <a:bodyPr/>
          <a:lstStyle/>
          <a:p>
            <a:endParaRPr lang="fr-FR"/>
          </a:p>
        </p:txBody>
      </p:sp>
      <p:sp>
        <p:nvSpPr>
          <p:cNvPr id="42025" name="AutoShape 83"/>
          <p:cNvSpPr>
            <a:spLocks noChangeArrowheads="1"/>
          </p:cNvSpPr>
          <p:nvPr/>
        </p:nvSpPr>
        <p:spPr bwMode="auto">
          <a:xfrm>
            <a:off x="4367213" y="4876800"/>
            <a:ext cx="463550" cy="784225"/>
          </a:xfrm>
          <a:prstGeom prst="rightArrow">
            <a:avLst>
              <a:gd name="adj1" fmla="val 50000"/>
              <a:gd name="adj2" fmla="val 25000"/>
            </a:avLst>
          </a:prstGeom>
          <a:noFill/>
          <a:ln w="25400">
            <a:solidFill>
              <a:schemeClr val="tx1"/>
            </a:solidFill>
            <a:miter lim="800000"/>
            <a:headEnd/>
            <a:tailEnd/>
          </a:ln>
        </p:spPr>
        <p:txBody>
          <a:bodyPr wrap="none" anchor="ctr"/>
          <a:lstStyle/>
          <a:p>
            <a:endParaRPr lang="fr-FR"/>
          </a:p>
        </p:txBody>
      </p:sp>
      <p:sp>
        <p:nvSpPr>
          <p:cNvPr id="42026" name="AutoShape 84"/>
          <p:cNvSpPr>
            <a:spLocks/>
          </p:cNvSpPr>
          <p:nvPr/>
        </p:nvSpPr>
        <p:spPr bwMode="auto">
          <a:xfrm>
            <a:off x="2714625" y="3978275"/>
            <a:ext cx="1873250" cy="608013"/>
          </a:xfrm>
          <a:prstGeom prst="borderCallout2">
            <a:avLst>
              <a:gd name="adj1" fmla="val 18801"/>
              <a:gd name="adj2" fmla="val -4069"/>
              <a:gd name="adj3" fmla="val 18801"/>
              <a:gd name="adj4" fmla="val -19236"/>
              <a:gd name="adj5" fmla="val 171801"/>
              <a:gd name="adj6" fmla="val -31778"/>
            </a:avLst>
          </a:prstGeom>
          <a:solidFill>
            <a:schemeClr val="bg1"/>
          </a:solidFill>
          <a:ln w="9525">
            <a:solidFill>
              <a:schemeClr val="tx1"/>
            </a:solidFill>
            <a:miter lim="800000"/>
            <a:headEnd/>
            <a:tailEnd/>
          </a:ln>
        </p:spPr>
        <p:txBody>
          <a:bodyPr lIns="90000" tIns="46800" rIns="90000" bIns="46800"/>
          <a:lstStyle/>
          <a:p>
            <a:pPr algn="ctr"/>
            <a:r>
              <a:rPr lang="fr-FR" sz="1400" b="1"/>
              <a:t>Ajout volontaire d’un condensateur</a:t>
            </a:r>
          </a:p>
        </p:txBody>
      </p:sp>
      <p:sp>
        <p:nvSpPr>
          <p:cNvPr id="42027" name="Line 17"/>
          <p:cNvSpPr>
            <a:spLocks noChangeShapeType="1"/>
          </p:cNvSpPr>
          <p:nvPr/>
        </p:nvSpPr>
        <p:spPr bwMode="auto">
          <a:xfrm flipV="1">
            <a:off x="1130300" y="5051425"/>
            <a:ext cx="0" cy="533400"/>
          </a:xfrm>
          <a:prstGeom prst="line">
            <a:avLst/>
          </a:prstGeom>
          <a:noFill/>
          <a:ln w="25400">
            <a:solidFill>
              <a:schemeClr val="tx1"/>
            </a:solidFill>
            <a:round/>
            <a:headEnd/>
            <a:tailEnd type="triangle" w="med" len="med"/>
          </a:ln>
        </p:spPr>
        <p:txBody>
          <a:bodyPr/>
          <a:lstStyle/>
          <a:p>
            <a:endParaRPr lang="fr-FR"/>
          </a:p>
        </p:txBody>
      </p:sp>
      <p:sp>
        <p:nvSpPr>
          <p:cNvPr id="42028" name="Line 18"/>
          <p:cNvSpPr>
            <a:spLocks noChangeShapeType="1"/>
          </p:cNvSpPr>
          <p:nvPr/>
        </p:nvSpPr>
        <p:spPr bwMode="auto">
          <a:xfrm>
            <a:off x="1579563" y="4873625"/>
            <a:ext cx="342900" cy="0"/>
          </a:xfrm>
          <a:prstGeom prst="line">
            <a:avLst/>
          </a:prstGeom>
          <a:noFill/>
          <a:ln w="22225">
            <a:solidFill>
              <a:srgbClr val="FF0000"/>
            </a:solidFill>
            <a:round/>
            <a:headEnd/>
            <a:tailEnd type="triangle" w="med" len="med"/>
          </a:ln>
        </p:spPr>
        <p:txBody>
          <a:bodyPr/>
          <a:lstStyle/>
          <a:p>
            <a:endParaRPr lang="fr-FR"/>
          </a:p>
        </p:txBody>
      </p:sp>
      <p:sp>
        <p:nvSpPr>
          <p:cNvPr id="42029" name="Text Box 19"/>
          <p:cNvSpPr txBox="1">
            <a:spLocks noChangeArrowheads="1"/>
          </p:cNvSpPr>
          <p:nvPr/>
        </p:nvSpPr>
        <p:spPr bwMode="auto">
          <a:xfrm>
            <a:off x="647700" y="5165725"/>
            <a:ext cx="330200" cy="366713"/>
          </a:xfrm>
          <a:prstGeom prst="rect">
            <a:avLst/>
          </a:prstGeom>
          <a:noFill/>
          <a:ln w="9525">
            <a:noFill/>
            <a:miter lim="800000"/>
            <a:headEnd/>
            <a:tailEnd/>
          </a:ln>
        </p:spPr>
        <p:txBody>
          <a:bodyPr>
            <a:spAutoFit/>
          </a:bodyPr>
          <a:lstStyle/>
          <a:p>
            <a:pPr>
              <a:spcBef>
                <a:spcPct val="50000"/>
              </a:spcBef>
            </a:pPr>
            <a:r>
              <a:rPr lang="fr-FR"/>
              <a:t>U</a:t>
            </a:r>
          </a:p>
        </p:txBody>
      </p:sp>
      <p:sp>
        <p:nvSpPr>
          <p:cNvPr id="42030" name="Text Box 20"/>
          <p:cNvSpPr txBox="1">
            <a:spLocks noChangeArrowheads="1"/>
          </p:cNvSpPr>
          <p:nvPr/>
        </p:nvSpPr>
        <p:spPr bwMode="auto">
          <a:xfrm>
            <a:off x="1624013" y="4495800"/>
            <a:ext cx="330200" cy="366713"/>
          </a:xfrm>
          <a:prstGeom prst="rect">
            <a:avLst/>
          </a:prstGeom>
          <a:noFill/>
          <a:ln w="9525">
            <a:noFill/>
            <a:miter lim="800000"/>
            <a:headEnd/>
            <a:tailEnd/>
          </a:ln>
        </p:spPr>
        <p:txBody>
          <a:bodyPr>
            <a:spAutoFit/>
          </a:bodyPr>
          <a:lstStyle/>
          <a:p>
            <a:pPr>
              <a:spcBef>
                <a:spcPct val="50000"/>
              </a:spcBef>
            </a:pPr>
            <a:r>
              <a:rPr lang="fr-FR">
                <a:solidFill>
                  <a:srgbClr val="FF3300"/>
                </a:solidFill>
              </a:rPr>
              <a:t>I</a:t>
            </a:r>
          </a:p>
        </p:txBody>
      </p:sp>
      <p:sp>
        <p:nvSpPr>
          <p:cNvPr id="42031" name="Oval 24"/>
          <p:cNvSpPr>
            <a:spLocks noChangeArrowheads="1"/>
          </p:cNvSpPr>
          <p:nvPr/>
        </p:nvSpPr>
        <p:spPr bwMode="auto">
          <a:xfrm>
            <a:off x="1206500" y="5026025"/>
            <a:ext cx="609600" cy="571500"/>
          </a:xfrm>
          <a:prstGeom prst="ellipse">
            <a:avLst/>
          </a:prstGeom>
          <a:solidFill>
            <a:schemeClr val="bg1"/>
          </a:solidFill>
          <a:ln w="12700">
            <a:solidFill>
              <a:schemeClr val="tx1"/>
            </a:solidFill>
            <a:round/>
            <a:headEnd/>
            <a:tailEnd/>
          </a:ln>
        </p:spPr>
        <p:txBody>
          <a:bodyPr wrap="none" anchor="ctr"/>
          <a:lstStyle/>
          <a:p>
            <a:endParaRPr lang="fr-FR"/>
          </a:p>
        </p:txBody>
      </p:sp>
      <p:sp>
        <p:nvSpPr>
          <p:cNvPr id="42032" name="Line 25"/>
          <p:cNvSpPr>
            <a:spLocks noChangeShapeType="1"/>
          </p:cNvSpPr>
          <p:nvPr/>
        </p:nvSpPr>
        <p:spPr bwMode="auto">
          <a:xfrm>
            <a:off x="1206500" y="5305425"/>
            <a:ext cx="596900" cy="0"/>
          </a:xfrm>
          <a:prstGeom prst="line">
            <a:avLst/>
          </a:prstGeom>
          <a:noFill/>
          <a:ln w="25400">
            <a:solidFill>
              <a:schemeClr val="tx1"/>
            </a:solidFill>
            <a:round/>
            <a:headEnd/>
            <a:tailEnd/>
          </a:ln>
        </p:spPr>
        <p:txBody>
          <a:bodyPr/>
          <a:lstStyle/>
          <a:p>
            <a:endParaRPr lang="fr-FR"/>
          </a:p>
        </p:txBody>
      </p:sp>
      <p:grpSp>
        <p:nvGrpSpPr>
          <p:cNvPr id="42033" name="Group 95"/>
          <p:cNvGrpSpPr>
            <a:grpSpLocks/>
          </p:cNvGrpSpPr>
          <p:nvPr/>
        </p:nvGrpSpPr>
        <p:grpSpPr bwMode="auto">
          <a:xfrm>
            <a:off x="1866900" y="4875213"/>
            <a:ext cx="349250" cy="847725"/>
            <a:chOff x="4354" y="3153"/>
            <a:chExt cx="350" cy="528"/>
          </a:xfrm>
        </p:grpSpPr>
        <p:sp>
          <p:nvSpPr>
            <p:cNvPr id="42036" name="Line 96"/>
            <p:cNvSpPr>
              <a:spLocks noChangeShapeType="1"/>
            </p:cNvSpPr>
            <p:nvPr/>
          </p:nvSpPr>
          <p:spPr bwMode="auto">
            <a:xfrm>
              <a:off x="4525" y="3153"/>
              <a:ext cx="0" cy="528"/>
            </a:xfrm>
            <a:prstGeom prst="line">
              <a:avLst/>
            </a:prstGeom>
            <a:noFill/>
            <a:ln w="25400">
              <a:solidFill>
                <a:schemeClr val="tx1"/>
              </a:solidFill>
              <a:round/>
              <a:headEnd/>
              <a:tailEnd/>
            </a:ln>
          </p:spPr>
          <p:txBody>
            <a:bodyPr/>
            <a:lstStyle/>
            <a:p>
              <a:endParaRPr lang="fr-FR"/>
            </a:p>
          </p:txBody>
        </p:sp>
        <p:sp>
          <p:nvSpPr>
            <p:cNvPr id="42037" name="Rectangle 97"/>
            <p:cNvSpPr>
              <a:spLocks noChangeArrowheads="1"/>
            </p:cNvSpPr>
            <p:nvPr/>
          </p:nvSpPr>
          <p:spPr bwMode="auto">
            <a:xfrm>
              <a:off x="4358" y="3326"/>
              <a:ext cx="346" cy="121"/>
            </a:xfrm>
            <a:prstGeom prst="rect">
              <a:avLst/>
            </a:prstGeom>
            <a:solidFill>
              <a:schemeClr val="bg1"/>
            </a:solidFill>
            <a:ln w="25400">
              <a:noFill/>
              <a:miter lim="800000"/>
              <a:headEnd/>
              <a:tailEnd/>
            </a:ln>
          </p:spPr>
          <p:txBody>
            <a:bodyPr wrap="none" anchor="ctr"/>
            <a:lstStyle/>
            <a:p>
              <a:endParaRPr lang="fr-FR"/>
            </a:p>
          </p:txBody>
        </p:sp>
        <p:sp>
          <p:nvSpPr>
            <p:cNvPr id="42038" name="Line 98"/>
            <p:cNvSpPr>
              <a:spLocks noChangeShapeType="1"/>
            </p:cNvSpPr>
            <p:nvPr/>
          </p:nvSpPr>
          <p:spPr bwMode="auto">
            <a:xfrm>
              <a:off x="4358" y="3326"/>
              <a:ext cx="341" cy="0"/>
            </a:xfrm>
            <a:prstGeom prst="line">
              <a:avLst/>
            </a:prstGeom>
            <a:noFill/>
            <a:ln w="25400">
              <a:solidFill>
                <a:schemeClr val="tx1"/>
              </a:solidFill>
              <a:round/>
              <a:headEnd/>
              <a:tailEnd/>
            </a:ln>
          </p:spPr>
          <p:txBody>
            <a:bodyPr/>
            <a:lstStyle/>
            <a:p>
              <a:endParaRPr lang="fr-FR"/>
            </a:p>
          </p:txBody>
        </p:sp>
        <p:sp>
          <p:nvSpPr>
            <p:cNvPr id="42039" name="Line 99"/>
            <p:cNvSpPr>
              <a:spLocks noChangeShapeType="1"/>
            </p:cNvSpPr>
            <p:nvPr/>
          </p:nvSpPr>
          <p:spPr bwMode="auto">
            <a:xfrm>
              <a:off x="4354" y="3454"/>
              <a:ext cx="341" cy="0"/>
            </a:xfrm>
            <a:prstGeom prst="line">
              <a:avLst/>
            </a:prstGeom>
            <a:noFill/>
            <a:ln w="25400">
              <a:solidFill>
                <a:schemeClr val="tx1"/>
              </a:solidFill>
              <a:round/>
              <a:headEnd/>
              <a:tailEnd/>
            </a:ln>
          </p:spPr>
          <p:txBody>
            <a:bodyPr/>
            <a:lstStyle/>
            <a:p>
              <a:endParaRPr lang="fr-FR"/>
            </a:p>
          </p:txBody>
        </p:sp>
      </p:grpSp>
      <p:sp>
        <p:nvSpPr>
          <p:cNvPr id="42034" name="Rectangle 15"/>
          <p:cNvSpPr>
            <a:spLocks noChangeArrowheads="1"/>
          </p:cNvSpPr>
          <p:nvPr/>
        </p:nvSpPr>
        <p:spPr bwMode="auto">
          <a:xfrm>
            <a:off x="2573338" y="4719638"/>
            <a:ext cx="1206500" cy="1193800"/>
          </a:xfrm>
          <a:prstGeom prst="rect">
            <a:avLst/>
          </a:prstGeom>
          <a:solidFill>
            <a:schemeClr val="accent1"/>
          </a:solidFill>
          <a:ln w="9525">
            <a:noFill/>
            <a:miter lim="800000"/>
            <a:headEnd/>
            <a:tailEnd/>
          </a:ln>
        </p:spPr>
        <p:txBody>
          <a:bodyPr wrap="none" anchor="ctr"/>
          <a:lstStyle/>
          <a:p>
            <a:endParaRPr lang="fr-FR"/>
          </a:p>
        </p:txBody>
      </p:sp>
      <p:sp>
        <p:nvSpPr>
          <p:cNvPr id="42035" name="Text Box 16"/>
          <p:cNvSpPr txBox="1">
            <a:spLocks noChangeArrowheads="1"/>
          </p:cNvSpPr>
          <p:nvPr/>
        </p:nvSpPr>
        <p:spPr bwMode="auto">
          <a:xfrm>
            <a:off x="2595563" y="4989513"/>
            <a:ext cx="1295400" cy="641350"/>
          </a:xfrm>
          <a:prstGeom prst="rect">
            <a:avLst/>
          </a:prstGeom>
          <a:noFill/>
          <a:ln w="9525">
            <a:noFill/>
            <a:miter lim="800000"/>
            <a:headEnd/>
            <a:tailEnd/>
          </a:ln>
        </p:spPr>
        <p:txBody>
          <a:bodyPr>
            <a:spAutoFit/>
          </a:bodyPr>
          <a:lstStyle/>
          <a:p>
            <a:pPr>
              <a:spcBef>
                <a:spcPct val="50000"/>
              </a:spcBef>
            </a:pPr>
            <a:r>
              <a:rPr lang="fr-FR">
                <a:solidFill>
                  <a:schemeClr val="bg1"/>
                </a:solidFill>
              </a:rPr>
              <a:t>Circuit électrique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ZoneTexte 7"/>
          <p:cNvSpPr txBox="1">
            <a:spLocks noChangeArrowheads="1"/>
          </p:cNvSpPr>
          <p:nvPr/>
        </p:nvSpPr>
        <p:spPr bwMode="auto">
          <a:xfrm>
            <a:off x="619125" y="215900"/>
            <a:ext cx="7518400" cy="434975"/>
          </a:xfrm>
          <a:prstGeom prst="rect">
            <a:avLst/>
          </a:prstGeom>
          <a:noFill/>
          <a:ln w="9525">
            <a:noFill/>
            <a:miter lim="800000"/>
            <a:headEnd/>
            <a:tailEnd/>
          </a:ln>
        </p:spPr>
        <p:txBody>
          <a:bodyPr>
            <a:spAutoFit/>
          </a:bodyPr>
          <a:lstStyle/>
          <a:p>
            <a:pPr algn="ctr">
              <a:lnSpc>
                <a:spcPct val="125000"/>
              </a:lnSpc>
            </a:pPr>
            <a:r>
              <a:rPr lang="fr-FR" b="1">
                <a:solidFill>
                  <a:srgbClr val="0000FF"/>
                </a:solidFill>
              </a:rPr>
              <a:t>Notion de source : système triphasé, semestre 3  TSI-PT-PSI </a:t>
            </a:r>
            <a:r>
              <a:rPr lang="fr-FR" b="1">
                <a:solidFill>
                  <a:srgbClr val="FF3300"/>
                </a:solidFill>
              </a:rPr>
              <a:t>en TD</a:t>
            </a:r>
            <a:r>
              <a:rPr lang="fr-FR" b="1">
                <a:solidFill>
                  <a:srgbClr val="0000FF"/>
                </a:solidFill>
              </a:rPr>
              <a:t> </a:t>
            </a:r>
          </a:p>
        </p:txBody>
      </p:sp>
      <p:sp>
        <p:nvSpPr>
          <p:cNvPr id="44034" name="Oval 4"/>
          <p:cNvSpPr>
            <a:spLocks noChangeArrowheads="1"/>
          </p:cNvSpPr>
          <p:nvPr/>
        </p:nvSpPr>
        <p:spPr bwMode="auto">
          <a:xfrm>
            <a:off x="798513" y="2295525"/>
            <a:ext cx="468312" cy="468313"/>
          </a:xfrm>
          <a:prstGeom prst="ellipse">
            <a:avLst/>
          </a:prstGeom>
          <a:noFill/>
          <a:ln w="25400">
            <a:solidFill>
              <a:schemeClr val="tx1"/>
            </a:solidFill>
            <a:round/>
            <a:headEnd/>
            <a:tailEnd/>
          </a:ln>
        </p:spPr>
        <p:txBody>
          <a:bodyPr wrap="none" lIns="90000" tIns="46800" rIns="90000" bIns="46800" anchor="ctr"/>
          <a:lstStyle/>
          <a:p>
            <a:endParaRPr lang="fr-FR"/>
          </a:p>
        </p:txBody>
      </p:sp>
      <p:sp>
        <p:nvSpPr>
          <p:cNvPr id="44035" name="Rectangle 5"/>
          <p:cNvSpPr>
            <a:spLocks noChangeArrowheads="1"/>
          </p:cNvSpPr>
          <p:nvPr/>
        </p:nvSpPr>
        <p:spPr bwMode="auto">
          <a:xfrm>
            <a:off x="1036638" y="2119313"/>
            <a:ext cx="1527175" cy="865187"/>
          </a:xfrm>
          <a:prstGeom prst="rect">
            <a:avLst/>
          </a:prstGeom>
          <a:noFill/>
          <a:ln w="25400">
            <a:solidFill>
              <a:schemeClr val="tx1"/>
            </a:solidFill>
            <a:miter lim="800000"/>
            <a:headEnd/>
            <a:tailEnd/>
          </a:ln>
        </p:spPr>
        <p:txBody>
          <a:bodyPr wrap="none" lIns="90000" tIns="46800" rIns="90000" bIns="46800" anchor="ctr"/>
          <a:lstStyle/>
          <a:p>
            <a:endParaRPr lang="fr-FR"/>
          </a:p>
        </p:txBody>
      </p:sp>
      <p:sp>
        <p:nvSpPr>
          <p:cNvPr id="44036" name="Rectangle 6"/>
          <p:cNvSpPr>
            <a:spLocks noChangeArrowheads="1"/>
          </p:cNvSpPr>
          <p:nvPr/>
        </p:nvSpPr>
        <p:spPr bwMode="auto">
          <a:xfrm>
            <a:off x="2430463" y="2314575"/>
            <a:ext cx="236537" cy="527050"/>
          </a:xfrm>
          <a:prstGeom prst="rect">
            <a:avLst/>
          </a:prstGeom>
          <a:solidFill>
            <a:schemeClr val="bg1"/>
          </a:solidFill>
          <a:ln w="25400">
            <a:solidFill>
              <a:schemeClr val="tx1"/>
            </a:solidFill>
            <a:miter lim="800000"/>
            <a:headEnd/>
            <a:tailEnd/>
          </a:ln>
        </p:spPr>
        <p:txBody>
          <a:bodyPr wrap="none" lIns="90000" tIns="46800" rIns="90000" bIns="46800" anchor="ctr"/>
          <a:lstStyle/>
          <a:p>
            <a:endParaRPr lang="fr-FR"/>
          </a:p>
        </p:txBody>
      </p:sp>
      <p:sp>
        <p:nvSpPr>
          <p:cNvPr id="59399" name="Text Box 7"/>
          <p:cNvSpPr txBox="1">
            <a:spLocks noChangeArrowheads="1"/>
          </p:cNvSpPr>
          <p:nvPr/>
        </p:nvSpPr>
        <p:spPr bwMode="auto">
          <a:xfrm>
            <a:off x="2428875" y="2459038"/>
            <a:ext cx="231775" cy="212725"/>
          </a:xfrm>
          <a:prstGeom prst="rect">
            <a:avLst/>
          </a:prstGeom>
          <a:noFill/>
          <a:ln w="25400">
            <a:noFill/>
            <a:miter lim="800000"/>
            <a:headEnd/>
            <a:tailEnd/>
          </a:ln>
          <a:effectLst>
            <a:prstShdw prst="shdw17" dist="17961" dir="2700000">
              <a:schemeClr val="bg1">
                <a:gamma/>
                <a:shade val="60000"/>
                <a:invGamma/>
              </a:schemeClr>
            </a:prstShdw>
          </a:effectLst>
        </p:spPr>
        <p:txBody>
          <a:bodyPr lIns="0" tIns="0" rIns="0" bIns="0">
            <a:spAutoFit/>
          </a:bodyPr>
          <a:lstStyle/>
          <a:p>
            <a:pPr>
              <a:spcBef>
                <a:spcPct val="50000"/>
              </a:spcBef>
              <a:defRPr/>
            </a:pPr>
            <a:r>
              <a:rPr lang="fr-FR" sz="1400"/>
              <a:t>Z1</a:t>
            </a:r>
          </a:p>
        </p:txBody>
      </p:sp>
      <p:sp>
        <p:nvSpPr>
          <p:cNvPr id="59400" name="Text Box 8"/>
          <p:cNvSpPr txBox="1">
            <a:spLocks noChangeArrowheads="1"/>
          </p:cNvSpPr>
          <p:nvPr/>
        </p:nvSpPr>
        <p:spPr bwMode="auto">
          <a:xfrm>
            <a:off x="482600" y="2470150"/>
            <a:ext cx="371475" cy="212725"/>
          </a:xfrm>
          <a:prstGeom prst="rect">
            <a:avLst/>
          </a:prstGeom>
          <a:noFill/>
          <a:ln w="25400">
            <a:noFill/>
            <a:miter lim="800000"/>
            <a:headEnd/>
            <a:tailEnd/>
          </a:ln>
          <a:effectLst>
            <a:prstShdw prst="shdw17" dist="17961" dir="2700000">
              <a:schemeClr val="bg1">
                <a:gamma/>
                <a:shade val="60000"/>
                <a:invGamma/>
              </a:schemeClr>
            </a:prstShdw>
          </a:effectLst>
        </p:spPr>
        <p:txBody>
          <a:bodyPr lIns="0" tIns="0" rIns="0" bIns="0">
            <a:spAutoFit/>
          </a:bodyPr>
          <a:lstStyle/>
          <a:p>
            <a:pPr>
              <a:spcBef>
                <a:spcPct val="50000"/>
              </a:spcBef>
              <a:defRPr/>
            </a:pPr>
            <a:r>
              <a:rPr lang="fr-FR" sz="1400"/>
              <a:t>V1</a:t>
            </a:r>
          </a:p>
        </p:txBody>
      </p:sp>
      <p:sp>
        <p:nvSpPr>
          <p:cNvPr id="44039" name="Line 9"/>
          <p:cNvSpPr>
            <a:spLocks noChangeShapeType="1"/>
          </p:cNvSpPr>
          <p:nvPr/>
        </p:nvSpPr>
        <p:spPr bwMode="auto">
          <a:xfrm flipH="1" flipV="1">
            <a:off x="738188" y="2190750"/>
            <a:ext cx="6350" cy="644525"/>
          </a:xfrm>
          <a:prstGeom prst="line">
            <a:avLst/>
          </a:prstGeom>
          <a:noFill/>
          <a:ln w="25400">
            <a:solidFill>
              <a:schemeClr val="tx1"/>
            </a:solidFill>
            <a:round/>
            <a:headEnd/>
            <a:tailEnd type="triangle" w="lg" len="lg"/>
          </a:ln>
        </p:spPr>
        <p:txBody>
          <a:bodyPr lIns="90000" tIns="46800" rIns="90000" bIns="46800"/>
          <a:lstStyle/>
          <a:p>
            <a:endParaRPr lang="fr-FR"/>
          </a:p>
        </p:txBody>
      </p:sp>
      <p:sp>
        <p:nvSpPr>
          <p:cNvPr id="44040" name="Line 10"/>
          <p:cNvSpPr>
            <a:spLocks noChangeShapeType="1"/>
          </p:cNvSpPr>
          <p:nvPr/>
        </p:nvSpPr>
        <p:spPr bwMode="auto">
          <a:xfrm>
            <a:off x="1373188" y="2125663"/>
            <a:ext cx="350837" cy="0"/>
          </a:xfrm>
          <a:prstGeom prst="line">
            <a:avLst/>
          </a:prstGeom>
          <a:noFill/>
          <a:ln w="25400">
            <a:solidFill>
              <a:srgbClr val="FF0000"/>
            </a:solidFill>
            <a:round/>
            <a:headEnd/>
            <a:tailEnd type="triangle" w="lg" len="lg"/>
          </a:ln>
        </p:spPr>
        <p:txBody>
          <a:bodyPr lIns="90000" tIns="46800" rIns="90000" bIns="46800"/>
          <a:lstStyle/>
          <a:p>
            <a:endParaRPr lang="fr-FR"/>
          </a:p>
        </p:txBody>
      </p:sp>
      <p:sp>
        <p:nvSpPr>
          <p:cNvPr id="59403" name="Text Box 11"/>
          <p:cNvSpPr txBox="1">
            <a:spLocks noChangeArrowheads="1"/>
          </p:cNvSpPr>
          <p:nvPr/>
        </p:nvSpPr>
        <p:spPr bwMode="auto">
          <a:xfrm>
            <a:off x="1466850" y="1841500"/>
            <a:ext cx="398463" cy="212725"/>
          </a:xfrm>
          <a:prstGeom prst="rect">
            <a:avLst/>
          </a:prstGeom>
          <a:noFill/>
          <a:ln w="25400">
            <a:noFill/>
            <a:miter lim="800000"/>
            <a:headEnd/>
            <a:tailEnd/>
          </a:ln>
          <a:effectLst>
            <a:prstShdw prst="shdw17" dist="17961" dir="2700000">
              <a:schemeClr val="bg1">
                <a:gamma/>
                <a:shade val="60000"/>
                <a:invGamma/>
              </a:schemeClr>
            </a:prstShdw>
          </a:effectLst>
        </p:spPr>
        <p:txBody>
          <a:bodyPr lIns="0" tIns="0" rIns="0" bIns="0">
            <a:spAutoFit/>
          </a:bodyPr>
          <a:lstStyle/>
          <a:p>
            <a:pPr>
              <a:spcBef>
                <a:spcPct val="50000"/>
              </a:spcBef>
              <a:defRPr/>
            </a:pPr>
            <a:r>
              <a:rPr lang="fr-FR" sz="1400">
                <a:solidFill>
                  <a:srgbClr val="FF3300"/>
                </a:solidFill>
              </a:rPr>
              <a:t>J1</a:t>
            </a:r>
          </a:p>
        </p:txBody>
      </p:sp>
      <p:sp>
        <p:nvSpPr>
          <p:cNvPr id="44042" name="Oval 12"/>
          <p:cNvSpPr>
            <a:spLocks noChangeArrowheads="1"/>
          </p:cNvSpPr>
          <p:nvPr/>
        </p:nvSpPr>
        <p:spPr bwMode="auto">
          <a:xfrm>
            <a:off x="760413" y="3629025"/>
            <a:ext cx="468312" cy="468313"/>
          </a:xfrm>
          <a:prstGeom prst="ellipse">
            <a:avLst/>
          </a:prstGeom>
          <a:noFill/>
          <a:ln w="25400">
            <a:solidFill>
              <a:schemeClr val="tx1"/>
            </a:solidFill>
            <a:round/>
            <a:headEnd/>
            <a:tailEnd/>
          </a:ln>
        </p:spPr>
        <p:txBody>
          <a:bodyPr wrap="none" lIns="90000" tIns="46800" rIns="90000" bIns="46800" anchor="ctr"/>
          <a:lstStyle/>
          <a:p>
            <a:endParaRPr lang="fr-FR"/>
          </a:p>
        </p:txBody>
      </p:sp>
      <p:sp>
        <p:nvSpPr>
          <p:cNvPr id="44043" name="Rectangle 13"/>
          <p:cNvSpPr>
            <a:spLocks noChangeArrowheads="1"/>
          </p:cNvSpPr>
          <p:nvPr/>
        </p:nvSpPr>
        <p:spPr bwMode="auto">
          <a:xfrm>
            <a:off x="998538" y="3452813"/>
            <a:ext cx="1527175" cy="865187"/>
          </a:xfrm>
          <a:prstGeom prst="rect">
            <a:avLst/>
          </a:prstGeom>
          <a:noFill/>
          <a:ln w="25400">
            <a:solidFill>
              <a:schemeClr val="tx1"/>
            </a:solidFill>
            <a:miter lim="800000"/>
            <a:headEnd/>
            <a:tailEnd/>
          </a:ln>
        </p:spPr>
        <p:txBody>
          <a:bodyPr wrap="none" lIns="90000" tIns="46800" rIns="90000" bIns="46800" anchor="ctr"/>
          <a:lstStyle/>
          <a:p>
            <a:endParaRPr lang="fr-FR"/>
          </a:p>
        </p:txBody>
      </p:sp>
      <p:sp>
        <p:nvSpPr>
          <p:cNvPr id="44044" name="Rectangle 14"/>
          <p:cNvSpPr>
            <a:spLocks noChangeArrowheads="1"/>
          </p:cNvSpPr>
          <p:nvPr/>
        </p:nvSpPr>
        <p:spPr bwMode="auto">
          <a:xfrm>
            <a:off x="2392363" y="3648075"/>
            <a:ext cx="236537" cy="527050"/>
          </a:xfrm>
          <a:prstGeom prst="rect">
            <a:avLst/>
          </a:prstGeom>
          <a:solidFill>
            <a:schemeClr val="bg1"/>
          </a:solidFill>
          <a:ln w="25400">
            <a:solidFill>
              <a:schemeClr val="tx1"/>
            </a:solidFill>
            <a:miter lim="800000"/>
            <a:headEnd/>
            <a:tailEnd/>
          </a:ln>
        </p:spPr>
        <p:txBody>
          <a:bodyPr wrap="none" lIns="90000" tIns="46800" rIns="90000" bIns="46800" anchor="ctr"/>
          <a:lstStyle/>
          <a:p>
            <a:endParaRPr lang="fr-FR"/>
          </a:p>
        </p:txBody>
      </p:sp>
      <p:sp>
        <p:nvSpPr>
          <p:cNvPr id="59407" name="Text Box 15"/>
          <p:cNvSpPr txBox="1">
            <a:spLocks noChangeArrowheads="1"/>
          </p:cNvSpPr>
          <p:nvPr/>
        </p:nvSpPr>
        <p:spPr bwMode="auto">
          <a:xfrm>
            <a:off x="2403475" y="3792538"/>
            <a:ext cx="231775" cy="212725"/>
          </a:xfrm>
          <a:prstGeom prst="rect">
            <a:avLst/>
          </a:prstGeom>
          <a:noFill/>
          <a:ln w="25400">
            <a:noFill/>
            <a:miter lim="800000"/>
            <a:headEnd/>
            <a:tailEnd/>
          </a:ln>
          <a:effectLst>
            <a:prstShdw prst="shdw17" dist="17961" dir="2700000">
              <a:schemeClr val="bg1">
                <a:gamma/>
                <a:shade val="60000"/>
                <a:invGamma/>
              </a:schemeClr>
            </a:prstShdw>
          </a:effectLst>
        </p:spPr>
        <p:txBody>
          <a:bodyPr lIns="0" tIns="0" rIns="0" bIns="0">
            <a:spAutoFit/>
          </a:bodyPr>
          <a:lstStyle/>
          <a:p>
            <a:pPr>
              <a:spcBef>
                <a:spcPct val="50000"/>
              </a:spcBef>
              <a:defRPr/>
            </a:pPr>
            <a:r>
              <a:rPr lang="fr-FR" sz="1400"/>
              <a:t>Z2</a:t>
            </a:r>
          </a:p>
        </p:txBody>
      </p:sp>
      <p:sp>
        <p:nvSpPr>
          <p:cNvPr id="59408" name="Text Box 16"/>
          <p:cNvSpPr txBox="1">
            <a:spLocks noChangeArrowheads="1"/>
          </p:cNvSpPr>
          <p:nvPr/>
        </p:nvSpPr>
        <p:spPr bwMode="auto">
          <a:xfrm>
            <a:off x="444500" y="3803650"/>
            <a:ext cx="371475" cy="212725"/>
          </a:xfrm>
          <a:prstGeom prst="rect">
            <a:avLst/>
          </a:prstGeom>
          <a:noFill/>
          <a:ln w="25400">
            <a:noFill/>
            <a:miter lim="800000"/>
            <a:headEnd/>
            <a:tailEnd/>
          </a:ln>
          <a:effectLst>
            <a:prstShdw prst="shdw17" dist="17961" dir="2700000">
              <a:schemeClr val="bg1">
                <a:gamma/>
                <a:shade val="60000"/>
                <a:invGamma/>
              </a:schemeClr>
            </a:prstShdw>
          </a:effectLst>
        </p:spPr>
        <p:txBody>
          <a:bodyPr lIns="0" tIns="0" rIns="0" bIns="0">
            <a:spAutoFit/>
          </a:bodyPr>
          <a:lstStyle/>
          <a:p>
            <a:pPr>
              <a:spcBef>
                <a:spcPct val="50000"/>
              </a:spcBef>
              <a:defRPr/>
            </a:pPr>
            <a:r>
              <a:rPr lang="fr-FR" sz="1400"/>
              <a:t>V2</a:t>
            </a:r>
          </a:p>
        </p:txBody>
      </p:sp>
      <p:sp>
        <p:nvSpPr>
          <p:cNvPr id="44047" name="Line 17"/>
          <p:cNvSpPr>
            <a:spLocks noChangeShapeType="1"/>
          </p:cNvSpPr>
          <p:nvPr/>
        </p:nvSpPr>
        <p:spPr bwMode="auto">
          <a:xfrm flipH="1" flipV="1">
            <a:off x="700088" y="3524250"/>
            <a:ext cx="6350" cy="644525"/>
          </a:xfrm>
          <a:prstGeom prst="line">
            <a:avLst/>
          </a:prstGeom>
          <a:noFill/>
          <a:ln w="25400">
            <a:solidFill>
              <a:schemeClr val="tx1"/>
            </a:solidFill>
            <a:round/>
            <a:headEnd/>
            <a:tailEnd type="triangle" w="lg" len="lg"/>
          </a:ln>
        </p:spPr>
        <p:txBody>
          <a:bodyPr lIns="90000" tIns="46800" rIns="90000" bIns="46800"/>
          <a:lstStyle/>
          <a:p>
            <a:endParaRPr lang="fr-FR"/>
          </a:p>
        </p:txBody>
      </p:sp>
      <p:sp>
        <p:nvSpPr>
          <p:cNvPr id="44048" name="Line 18"/>
          <p:cNvSpPr>
            <a:spLocks noChangeShapeType="1"/>
          </p:cNvSpPr>
          <p:nvPr/>
        </p:nvSpPr>
        <p:spPr bwMode="auto">
          <a:xfrm>
            <a:off x="1525588" y="3459163"/>
            <a:ext cx="350837" cy="0"/>
          </a:xfrm>
          <a:prstGeom prst="line">
            <a:avLst/>
          </a:prstGeom>
          <a:noFill/>
          <a:ln w="25400">
            <a:solidFill>
              <a:srgbClr val="FF0000"/>
            </a:solidFill>
            <a:round/>
            <a:headEnd/>
            <a:tailEnd type="triangle" w="lg" len="lg"/>
          </a:ln>
        </p:spPr>
        <p:txBody>
          <a:bodyPr lIns="90000" tIns="46800" rIns="90000" bIns="46800"/>
          <a:lstStyle/>
          <a:p>
            <a:endParaRPr lang="fr-FR"/>
          </a:p>
        </p:txBody>
      </p:sp>
      <p:sp>
        <p:nvSpPr>
          <p:cNvPr id="59411" name="Text Box 19"/>
          <p:cNvSpPr txBox="1">
            <a:spLocks noChangeArrowheads="1"/>
          </p:cNvSpPr>
          <p:nvPr/>
        </p:nvSpPr>
        <p:spPr bwMode="auto">
          <a:xfrm>
            <a:off x="1619250" y="3175000"/>
            <a:ext cx="398463" cy="212725"/>
          </a:xfrm>
          <a:prstGeom prst="rect">
            <a:avLst/>
          </a:prstGeom>
          <a:noFill/>
          <a:ln w="25400">
            <a:noFill/>
            <a:miter lim="800000"/>
            <a:headEnd/>
            <a:tailEnd/>
          </a:ln>
          <a:effectLst>
            <a:prstShdw prst="shdw17" dist="17961" dir="2700000">
              <a:schemeClr val="bg1">
                <a:gamma/>
                <a:shade val="60000"/>
                <a:invGamma/>
              </a:schemeClr>
            </a:prstShdw>
          </a:effectLst>
        </p:spPr>
        <p:txBody>
          <a:bodyPr lIns="0" tIns="0" rIns="0" bIns="0">
            <a:spAutoFit/>
          </a:bodyPr>
          <a:lstStyle/>
          <a:p>
            <a:pPr>
              <a:spcBef>
                <a:spcPct val="50000"/>
              </a:spcBef>
              <a:defRPr/>
            </a:pPr>
            <a:r>
              <a:rPr lang="fr-FR" sz="1400">
                <a:solidFill>
                  <a:srgbClr val="FF3300"/>
                </a:solidFill>
              </a:rPr>
              <a:t>J2</a:t>
            </a:r>
          </a:p>
        </p:txBody>
      </p:sp>
      <p:sp>
        <p:nvSpPr>
          <p:cNvPr id="44050" name="Oval 20"/>
          <p:cNvSpPr>
            <a:spLocks noChangeArrowheads="1"/>
          </p:cNvSpPr>
          <p:nvPr/>
        </p:nvSpPr>
        <p:spPr bwMode="auto">
          <a:xfrm>
            <a:off x="760413" y="5076825"/>
            <a:ext cx="468312" cy="468313"/>
          </a:xfrm>
          <a:prstGeom prst="ellipse">
            <a:avLst/>
          </a:prstGeom>
          <a:noFill/>
          <a:ln w="25400">
            <a:solidFill>
              <a:schemeClr val="tx1"/>
            </a:solidFill>
            <a:round/>
            <a:headEnd/>
            <a:tailEnd/>
          </a:ln>
        </p:spPr>
        <p:txBody>
          <a:bodyPr wrap="none" lIns="90000" tIns="46800" rIns="90000" bIns="46800" anchor="ctr"/>
          <a:lstStyle/>
          <a:p>
            <a:endParaRPr lang="fr-FR"/>
          </a:p>
        </p:txBody>
      </p:sp>
      <p:sp>
        <p:nvSpPr>
          <p:cNvPr id="44051" name="Rectangle 21"/>
          <p:cNvSpPr>
            <a:spLocks noChangeArrowheads="1"/>
          </p:cNvSpPr>
          <p:nvPr/>
        </p:nvSpPr>
        <p:spPr bwMode="auto">
          <a:xfrm>
            <a:off x="998538" y="4900613"/>
            <a:ext cx="1527175" cy="865187"/>
          </a:xfrm>
          <a:prstGeom prst="rect">
            <a:avLst/>
          </a:prstGeom>
          <a:noFill/>
          <a:ln w="25400">
            <a:solidFill>
              <a:schemeClr val="tx1"/>
            </a:solidFill>
            <a:miter lim="800000"/>
            <a:headEnd/>
            <a:tailEnd/>
          </a:ln>
        </p:spPr>
        <p:txBody>
          <a:bodyPr wrap="none" lIns="90000" tIns="46800" rIns="90000" bIns="46800" anchor="ctr"/>
          <a:lstStyle/>
          <a:p>
            <a:endParaRPr lang="fr-FR"/>
          </a:p>
        </p:txBody>
      </p:sp>
      <p:sp>
        <p:nvSpPr>
          <p:cNvPr id="44052" name="Rectangle 22"/>
          <p:cNvSpPr>
            <a:spLocks noChangeArrowheads="1"/>
          </p:cNvSpPr>
          <p:nvPr/>
        </p:nvSpPr>
        <p:spPr bwMode="auto">
          <a:xfrm>
            <a:off x="2392363" y="5095875"/>
            <a:ext cx="236537" cy="527050"/>
          </a:xfrm>
          <a:prstGeom prst="rect">
            <a:avLst/>
          </a:prstGeom>
          <a:solidFill>
            <a:schemeClr val="bg1"/>
          </a:solidFill>
          <a:ln w="25400">
            <a:solidFill>
              <a:schemeClr val="tx1"/>
            </a:solidFill>
            <a:miter lim="800000"/>
            <a:headEnd/>
            <a:tailEnd/>
          </a:ln>
        </p:spPr>
        <p:txBody>
          <a:bodyPr wrap="none" lIns="90000" tIns="46800" rIns="90000" bIns="46800" anchor="ctr"/>
          <a:lstStyle/>
          <a:p>
            <a:endParaRPr lang="fr-FR"/>
          </a:p>
        </p:txBody>
      </p:sp>
      <p:sp>
        <p:nvSpPr>
          <p:cNvPr id="59415" name="Text Box 23"/>
          <p:cNvSpPr txBox="1">
            <a:spLocks noChangeArrowheads="1"/>
          </p:cNvSpPr>
          <p:nvPr/>
        </p:nvSpPr>
        <p:spPr bwMode="auto">
          <a:xfrm>
            <a:off x="2428875" y="5240338"/>
            <a:ext cx="231775" cy="212725"/>
          </a:xfrm>
          <a:prstGeom prst="rect">
            <a:avLst/>
          </a:prstGeom>
          <a:noFill/>
          <a:ln w="25400">
            <a:noFill/>
            <a:miter lim="800000"/>
            <a:headEnd/>
            <a:tailEnd/>
          </a:ln>
          <a:effectLst>
            <a:prstShdw prst="shdw17" dist="17961" dir="2700000">
              <a:schemeClr val="bg1">
                <a:gamma/>
                <a:shade val="60000"/>
                <a:invGamma/>
              </a:schemeClr>
            </a:prstShdw>
          </a:effectLst>
        </p:spPr>
        <p:txBody>
          <a:bodyPr lIns="0" tIns="0" rIns="0" bIns="0">
            <a:spAutoFit/>
          </a:bodyPr>
          <a:lstStyle/>
          <a:p>
            <a:pPr>
              <a:spcBef>
                <a:spcPct val="50000"/>
              </a:spcBef>
              <a:defRPr/>
            </a:pPr>
            <a:r>
              <a:rPr lang="fr-FR" sz="1400"/>
              <a:t>Z3</a:t>
            </a:r>
          </a:p>
        </p:txBody>
      </p:sp>
      <p:sp>
        <p:nvSpPr>
          <p:cNvPr id="59416" name="Text Box 24"/>
          <p:cNvSpPr txBox="1">
            <a:spLocks noChangeArrowheads="1"/>
          </p:cNvSpPr>
          <p:nvPr/>
        </p:nvSpPr>
        <p:spPr bwMode="auto">
          <a:xfrm>
            <a:off x="444500" y="5251450"/>
            <a:ext cx="371475" cy="212725"/>
          </a:xfrm>
          <a:prstGeom prst="rect">
            <a:avLst/>
          </a:prstGeom>
          <a:noFill/>
          <a:ln w="25400">
            <a:noFill/>
            <a:miter lim="800000"/>
            <a:headEnd/>
            <a:tailEnd/>
          </a:ln>
          <a:effectLst>
            <a:prstShdw prst="shdw17" dist="17961" dir="2700000">
              <a:schemeClr val="bg1">
                <a:gamma/>
                <a:shade val="60000"/>
                <a:invGamma/>
              </a:schemeClr>
            </a:prstShdw>
          </a:effectLst>
        </p:spPr>
        <p:txBody>
          <a:bodyPr lIns="0" tIns="0" rIns="0" bIns="0">
            <a:spAutoFit/>
          </a:bodyPr>
          <a:lstStyle/>
          <a:p>
            <a:pPr>
              <a:spcBef>
                <a:spcPct val="50000"/>
              </a:spcBef>
              <a:defRPr/>
            </a:pPr>
            <a:r>
              <a:rPr lang="fr-FR" sz="1400"/>
              <a:t>V3</a:t>
            </a:r>
          </a:p>
        </p:txBody>
      </p:sp>
      <p:sp>
        <p:nvSpPr>
          <p:cNvPr id="44055" name="Line 25"/>
          <p:cNvSpPr>
            <a:spLocks noChangeShapeType="1"/>
          </p:cNvSpPr>
          <p:nvPr/>
        </p:nvSpPr>
        <p:spPr bwMode="auto">
          <a:xfrm flipH="1" flipV="1">
            <a:off x="700088" y="4972050"/>
            <a:ext cx="6350" cy="644525"/>
          </a:xfrm>
          <a:prstGeom prst="line">
            <a:avLst/>
          </a:prstGeom>
          <a:noFill/>
          <a:ln w="25400">
            <a:solidFill>
              <a:schemeClr val="tx1"/>
            </a:solidFill>
            <a:round/>
            <a:headEnd/>
            <a:tailEnd type="triangle" w="lg" len="lg"/>
          </a:ln>
        </p:spPr>
        <p:txBody>
          <a:bodyPr lIns="90000" tIns="46800" rIns="90000" bIns="46800"/>
          <a:lstStyle/>
          <a:p>
            <a:endParaRPr lang="fr-FR"/>
          </a:p>
        </p:txBody>
      </p:sp>
      <p:sp>
        <p:nvSpPr>
          <p:cNvPr id="44056" name="Line 26"/>
          <p:cNvSpPr>
            <a:spLocks noChangeShapeType="1"/>
          </p:cNvSpPr>
          <p:nvPr/>
        </p:nvSpPr>
        <p:spPr bwMode="auto">
          <a:xfrm>
            <a:off x="1525588" y="4906963"/>
            <a:ext cx="350837" cy="0"/>
          </a:xfrm>
          <a:prstGeom prst="line">
            <a:avLst/>
          </a:prstGeom>
          <a:noFill/>
          <a:ln w="25400">
            <a:solidFill>
              <a:srgbClr val="FF0000"/>
            </a:solidFill>
            <a:round/>
            <a:headEnd/>
            <a:tailEnd type="triangle" w="lg" len="lg"/>
          </a:ln>
        </p:spPr>
        <p:txBody>
          <a:bodyPr lIns="90000" tIns="46800" rIns="90000" bIns="46800"/>
          <a:lstStyle/>
          <a:p>
            <a:endParaRPr lang="fr-FR"/>
          </a:p>
        </p:txBody>
      </p:sp>
      <p:sp>
        <p:nvSpPr>
          <p:cNvPr id="44057" name="Text Box 27"/>
          <p:cNvSpPr txBox="1">
            <a:spLocks noChangeArrowheads="1"/>
          </p:cNvSpPr>
          <p:nvPr/>
        </p:nvSpPr>
        <p:spPr bwMode="auto">
          <a:xfrm>
            <a:off x="1619250" y="4622800"/>
            <a:ext cx="398463" cy="212725"/>
          </a:xfrm>
          <a:prstGeom prst="rect">
            <a:avLst/>
          </a:prstGeom>
          <a:noFill/>
          <a:ln w="25400">
            <a:noFill/>
            <a:miter lim="800000"/>
            <a:headEnd/>
            <a:tailEnd/>
          </a:ln>
        </p:spPr>
        <p:txBody>
          <a:bodyPr lIns="0" tIns="0" rIns="0" bIns="0">
            <a:spAutoFit/>
          </a:bodyPr>
          <a:lstStyle/>
          <a:p>
            <a:pPr>
              <a:spcBef>
                <a:spcPct val="50000"/>
              </a:spcBef>
            </a:pPr>
            <a:r>
              <a:rPr lang="fr-FR" sz="1400">
                <a:solidFill>
                  <a:srgbClr val="FF3300"/>
                </a:solidFill>
              </a:rPr>
              <a:t>J3</a:t>
            </a:r>
          </a:p>
        </p:txBody>
      </p:sp>
      <p:sp>
        <p:nvSpPr>
          <p:cNvPr id="59451" name="Text Box 59"/>
          <p:cNvSpPr txBox="1">
            <a:spLocks noChangeArrowheads="1"/>
          </p:cNvSpPr>
          <p:nvPr/>
        </p:nvSpPr>
        <p:spPr bwMode="auto">
          <a:xfrm>
            <a:off x="419100" y="711200"/>
            <a:ext cx="8407400" cy="885825"/>
          </a:xfrm>
          <a:prstGeom prst="rect">
            <a:avLst/>
          </a:prstGeom>
          <a:noFill/>
          <a:ln w="25400">
            <a:noFill/>
            <a:miter lim="800000"/>
            <a:headEnd/>
            <a:tailEnd/>
          </a:ln>
          <a:effectLst>
            <a:prstShdw prst="shdw17" dist="17961" dir="2700000">
              <a:schemeClr val="bg1">
                <a:gamma/>
                <a:shade val="60000"/>
                <a:invGamma/>
              </a:schemeClr>
            </a:prstShdw>
          </a:effectLst>
        </p:spPr>
        <p:txBody>
          <a:bodyPr lIns="90000" tIns="46800" rIns="90000" bIns="46800">
            <a:spAutoFit/>
          </a:bodyPr>
          <a:lstStyle/>
          <a:p>
            <a:pPr>
              <a:spcBef>
                <a:spcPct val="50000"/>
              </a:spcBef>
              <a:defRPr/>
            </a:pPr>
            <a:r>
              <a:rPr lang="fr-FR" sz="1600" b="1"/>
              <a:t>Chaque source est indépendante. La puissance instantanée par phase est  p = V </a:t>
            </a:r>
            <a:r>
              <a:rPr lang="fr-FR" sz="1600" b="1">
                <a:sym typeface="Symbol" pitchFamily="18" charset="2"/>
              </a:rPr>
              <a:t> J et la puissance moyenne est  </a:t>
            </a:r>
            <a:r>
              <a:rPr lang="fr-FR" sz="1600" b="1"/>
              <a:t>P = V </a:t>
            </a:r>
            <a:r>
              <a:rPr lang="fr-FR" sz="1600" b="1">
                <a:sym typeface="Symbol" pitchFamily="18" charset="2"/>
              </a:rPr>
              <a:t> J  cos </a:t>
            </a:r>
            <a:r>
              <a:rPr lang="fr-FR" sz="2000">
                <a:sym typeface="Symbol" pitchFamily="18" charset="2"/>
              </a:rPr>
              <a:t>. </a:t>
            </a:r>
            <a:r>
              <a:rPr lang="fr-FR" sz="1600" b="1">
                <a:sym typeface="Symbol" pitchFamily="18" charset="2"/>
              </a:rPr>
              <a:t>Les trois phases sont identiques en amplitude de tension V et impédance Z.</a:t>
            </a:r>
          </a:p>
        </p:txBody>
      </p:sp>
      <p:grpSp>
        <p:nvGrpSpPr>
          <p:cNvPr id="44059" name="Group 60"/>
          <p:cNvGrpSpPr>
            <a:grpSpLocks/>
          </p:cNvGrpSpPr>
          <p:nvPr/>
        </p:nvGrpSpPr>
        <p:grpSpPr bwMode="auto">
          <a:xfrm>
            <a:off x="2908300" y="1897063"/>
            <a:ext cx="995363" cy="1341437"/>
            <a:chOff x="1928" y="1059"/>
            <a:chExt cx="627" cy="845"/>
          </a:xfrm>
        </p:grpSpPr>
        <p:sp>
          <p:nvSpPr>
            <p:cNvPr id="44116" name="Line 57"/>
            <p:cNvSpPr>
              <a:spLocks noChangeShapeType="1"/>
            </p:cNvSpPr>
            <p:nvPr/>
          </p:nvSpPr>
          <p:spPr bwMode="auto">
            <a:xfrm flipV="1">
              <a:off x="2120" y="1208"/>
              <a:ext cx="0" cy="696"/>
            </a:xfrm>
            <a:prstGeom prst="line">
              <a:avLst/>
            </a:prstGeom>
            <a:noFill/>
            <a:ln w="25400">
              <a:solidFill>
                <a:schemeClr val="tx1"/>
              </a:solidFill>
              <a:round/>
              <a:headEnd/>
              <a:tailEnd type="triangle" w="med" len="med"/>
            </a:ln>
          </p:spPr>
          <p:txBody>
            <a:bodyPr/>
            <a:lstStyle/>
            <a:p>
              <a:endParaRPr lang="fr-FR"/>
            </a:p>
          </p:txBody>
        </p:sp>
        <p:sp>
          <p:nvSpPr>
            <p:cNvPr id="44117" name="Line 58"/>
            <p:cNvSpPr>
              <a:spLocks noChangeShapeType="1"/>
            </p:cNvSpPr>
            <p:nvPr/>
          </p:nvSpPr>
          <p:spPr bwMode="auto">
            <a:xfrm flipV="1">
              <a:off x="2120" y="1496"/>
              <a:ext cx="288" cy="400"/>
            </a:xfrm>
            <a:prstGeom prst="line">
              <a:avLst/>
            </a:prstGeom>
            <a:noFill/>
            <a:ln w="25400">
              <a:solidFill>
                <a:srgbClr val="FF0000"/>
              </a:solidFill>
              <a:round/>
              <a:headEnd/>
              <a:tailEnd type="triangle" w="med" len="med"/>
            </a:ln>
          </p:spPr>
          <p:txBody>
            <a:bodyPr/>
            <a:lstStyle/>
            <a:p>
              <a:endParaRPr lang="fr-FR"/>
            </a:p>
          </p:txBody>
        </p:sp>
        <p:sp>
          <p:nvSpPr>
            <p:cNvPr id="44118" name="Arc 59"/>
            <p:cNvSpPr>
              <a:spLocks/>
            </p:cNvSpPr>
            <p:nvPr/>
          </p:nvSpPr>
          <p:spPr bwMode="auto">
            <a:xfrm rot="5400000" flipH="1">
              <a:off x="2120" y="1512"/>
              <a:ext cx="152" cy="16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type="triangle" w="med" len="med"/>
            </a:ln>
          </p:spPr>
          <p:txBody>
            <a:bodyPr wrap="none" anchor="ctr"/>
            <a:lstStyle/>
            <a:p>
              <a:endParaRPr lang="fr-FR"/>
            </a:p>
          </p:txBody>
        </p:sp>
        <p:sp>
          <p:nvSpPr>
            <p:cNvPr id="44119" name="Text Box 69"/>
            <p:cNvSpPr txBox="1">
              <a:spLocks noChangeArrowheads="1"/>
            </p:cNvSpPr>
            <p:nvPr/>
          </p:nvSpPr>
          <p:spPr bwMode="auto">
            <a:xfrm>
              <a:off x="1928" y="1227"/>
              <a:ext cx="267" cy="134"/>
            </a:xfrm>
            <a:prstGeom prst="rect">
              <a:avLst/>
            </a:prstGeom>
            <a:noFill/>
            <a:ln w="25400">
              <a:noFill/>
              <a:miter lim="800000"/>
              <a:headEnd/>
              <a:tailEnd/>
            </a:ln>
          </p:spPr>
          <p:txBody>
            <a:bodyPr lIns="0" tIns="0" rIns="0" bIns="0">
              <a:spAutoFit/>
            </a:bodyPr>
            <a:lstStyle/>
            <a:p>
              <a:pPr>
                <a:spcBef>
                  <a:spcPct val="50000"/>
                </a:spcBef>
              </a:pPr>
              <a:r>
                <a:rPr lang="fr-FR" sz="1400"/>
                <a:t>V1</a:t>
              </a:r>
            </a:p>
          </p:txBody>
        </p:sp>
        <p:sp>
          <p:nvSpPr>
            <p:cNvPr id="44120" name="Text Box 41"/>
            <p:cNvSpPr txBox="1">
              <a:spLocks noChangeArrowheads="1"/>
            </p:cNvSpPr>
            <p:nvPr/>
          </p:nvSpPr>
          <p:spPr bwMode="auto">
            <a:xfrm>
              <a:off x="2296" y="1648"/>
              <a:ext cx="259" cy="192"/>
            </a:xfrm>
            <a:prstGeom prst="rect">
              <a:avLst/>
            </a:prstGeom>
            <a:noFill/>
            <a:ln w="25400">
              <a:noFill/>
              <a:miter lim="800000"/>
              <a:headEnd/>
              <a:tailEnd/>
            </a:ln>
          </p:spPr>
          <p:txBody>
            <a:bodyPr>
              <a:spAutoFit/>
            </a:bodyPr>
            <a:lstStyle/>
            <a:p>
              <a:pPr>
                <a:spcBef>
                  <a:spcPct val="50000"/>
                </a:spcBef>
              </a:pPr>
              <a:r>
                <a:rPr lang="fr-FR" sz="1400">
                  <a:solidFill>
                    <a:srgbClr val="FF3300"/>
                  </a:solidFill>
                </a:rPr>
                <a:t>J1</a:t>
              </a:r>
            </a:p>
          </p:txBody>
        </p:sp>
        <p:sp>
          <p:nvSpPr>
            <p:cNvPr id="44121" name="Text Box 73"/>
            <p:cNvSpPr txBox="1">
              <a:spLocks noChangeArrowheads="1"/>
            </p:cNvSpPr>
            <p:nvPr/>
          </p:nvSpPr>
          <p:spPr bwMode="auto">
            <a:xfrm>
              <a:off x="2208" y="1331"/>
              <a:ext cx="323" cy="192"/>
            </a:xfrm>
            <a:prstGeom prst="rect">
              <a:avLst/>
            </a:prstGeom>
            <a:noFill/>
            <a:ln w="25400">
              <a:noFill/>
              <a:miter lim="800000"/>
              <a:headEnd/>
              <a:tailEnd/>
            </a:ln>
          </p:spPr>
          <p:txBody>
            <a:bodyPr lIns="0" tIns="0" rIns="0" bIns="0">
              <a:spAutoFit/>
            </a:bodyPr>
            <a:lstStyle/>
            <a:p>
              <a:pPr>
                <a:spcBef>
                  <a:spcPct val="50000"/>
                </a:spcBef>
              </a:pPr>
              <a:r>
                <a:rPr lang="fr-FR" sz="2000">
                  <a:sym typeface="Symbol" pitchFamily="18" charset="2"/>
                </a:rPr>
                <a:t></a:t>
              </a:r>
              <a:r>
                <a:rPr lang="fr-FR" sz="1400">
                  <a:sym typeface="Symbol" pitchFamily="18" charset="2"/>
                </a:rPr>
                <a:t>1</a:t>
              </a:r>
            </a:p>
          </p:txBody>
        </p:sp>
        <p:sp>
          <p:nvSpPr>
            <p:cNvPr id="3" name="Arc 84"/>
            <p:cNvSpPr>
              <a:spLocks/>
            </p:cNvSpPr>
            <p:nvPr/>
          </p:nvSpPr>
          <p:spPr bwMode="auto">
            <a:xfrm rot="5400000" flipH="1">
              <a:off x="2224" y="1184"/>
              <a:ext cx="152" cy="1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type="triangle" w="med" len="med"/>
            </a:ln>
            <a:effectLst>
              <a:prstShdw prst="shdw17" dist="17961" dir="2700000">
                <a:schemeClr val="tx1">
                  <a:gamma/>
                  <a:shade val="60000"/>
                  <a:invGamma/>
                </a:schemeClr>
              </a:prstShdw>
            </a:effectLst>
          </p:spPr>
          <p:txBody>
            <a:bodyPr wrap="none" anchor="ctr"/>
            <a:lstStyle/>
            <a:p>
              <a:pPr>
                <a:defRPr/>
              </a:pPr>
              <a:endParaRPr lang="fr-FR"/>
            </a:p>
          </p:txBody>
        </p:sp>
        <p:sp>
          <p:nvSpPr>
            <p:cNvPr id="44123" name="Text Box 86"/>
            <p:cNvSpPr txBox="1">
              <a:spLocks noChangeArrowheads="1"/>
            </p:cNvSpPr>
            <p:nvPr/>
          </p:nvSpPr>
          <p:spPr bwMode="auto">
            <a:xfrm>
              <a:off x="2296" y="1059"/>
              <a:ext cx="219" cy="250"/>
            </a:xfrm>
            <a:prstGeom prst="rect">
              <a:avLst/>
            </a:prstGeom>
            <a:noFill/>
            <a:ln w="25400">
              <a:noFill/>
              <a:miter lim="800000"/>
              <a:headEnd/>
              <a:tailEnd/>
            </a:ln>
          </p:spPr>
          <p:txBody>
            <a:bodyPr>
              <a:spAutoFit/>
            </a:bodyPr>
            <a:lstStyle/>
            <a:p>
              <a:pPr>
                <a:spcBef>
                  <a:spcPct val="50000"/>
                </a:spcBef>
              </a:pPr>
              <a:r>
                <a:rPr lang="fr-FR" sz="2000">
                  <a:sym typeface="Symbol" pitchFamily="18" charset="2"/>
                </a:rPr>
                <a:t>+</a:t>
              </a:r>
            </a:p>
          </p:txBody>
        </p:sp>
      </p:grpSp>
      <p:grpSp>
        <p:nvGrpSpPr>
          <p:cNvPr id="44060" name="Group 98"/>
          <p:cNvGrpSpPr>
            <a:grpSpLocks/>
          </p:cNvGrpSpPr>
          <p:nvPr/>
        </p:nvGrpSpPr>
        <p:grpSpPr bwMode="auto">
          <a:xfrm>
            <a:off x="3074988" y="3729038"/>
            <a:ext cx="1235075" cy="852487"/>
            <a:chOff x="1937" y="2349"/>
            <a:chExt cx="778" cy="537"/>
          </a:xfrm>
        </p:grpSpPr>
        <p:sp>
          <p:nvSpPr>
            <p:cNvPr id="44107" name="Text Box 69"/>
            <p:cNvSpPr txBox="1">
              <a:spLocks noChangeArrowheads="1"/>
            </p:cNvSpPr>
            <p:nvPr/>
          </p:nvSpPr>
          <p:spPr bwMode="auto">
            <a:xfrm>
              <a:off x="2448" y="2435"/>
              <a:ext cx="267" cy="134"/>
            </a:xfrm>
            <a:prstGeom prst="rect">
              <a:avLst/>
            </a:prstGeom>
            <a:noFill/>
            <a:ln w="25400">
              <a:noFill/>
              <a:miter lim="800000"/>
              <a:headEnd/>
              <a:tailEnd/>
            </a:ln>
          </p:spPr>
          <p:txBody>
            <a:bodyPr lIns="0" tIns="0" rIns="0" bIns="0">
              <a:spAutoFit/>
            </a:bodyPr>
            <a:lstStyle/>
            <a:p>
              <a:pPr>
                <a:spcBef>
                  <a:spcPct val="50000"/>
                </a:spcBef>
              </a:pPr>
              <a:r>
                <a:rPr lang="fr-FR" sz="1400"/>
                <a:t>V2</a:t>
              </a:r>
            </a:p>
          </p:txBody>
        </p:sp>
        <p:sp>
          <p:nvSpPr>
            <p:cNvPr id="44108" name="Text Box 41"/>
            <p:cNvSpPr txBox="1">
              <a:spLocks noChangeArrowheads="1"/>
            </p:cNvSpPr>
            <p:nvPr/>
          </p:nvSpPr>
          <p:spPr bwMode="auto">
            <a:xfrm>
              <a:off x="1937" y="2535"/>
              <a:ext cx="259" cy="192"/>
            </a:xfrm>
            <a:prstGeom prst="rect">
              <a:avLst/>
            </a:prstGeom>
            <a:noFill/>
            <a:ln w="25400">
              <a:noFill/>
              <a:miter lim="800000"/>
              <a:headEnd/>
              <a:tailEnd/>
            </a:ln>
          </p:spPr>
          <p:txBody>
            <a:bodyPr>
              <a:spAutoFit/>
            </a:bodyPr>
            <a:lstStyle/>
            <a:p>
              <a:pPr>
                <a:spcBef>
                  <a:spcPct val="50000"/>
                </a:spcBef>
              </a:pPr>
              <a:r>
                <a:rPr lang="fr-FR" sz="1400">
                  <a:solidFill>
                    <a:srgbClr val="FF3300"/>
                  </a:solidFill>
                </a:rPr>
                <a:t>J2</a:t>
              </a:r>
            </a:p>
          </p:txBody>
        </p:sp>
        <p:sp>
          <p:nvSpPr>
            <p:cNvPr id="44109" name="Text Box 73"/>
            <p:cNvSpPr txBox="1">
              <a:spLocks noChangeArrowheads="1"/>
            </p:cNvSpPr>
            <p:nvPr/>
          </p:nvSpPr>
          <p:spPr bwMode="auto">
            <a:xfrm>
              <a:off x="2260" y="2518"/>
              <a:ext cx="323" cy="192"/>
            </a:xfrm>
            <a:prstGeom prst="rect">
              <a:avLst/>
            </a:prstGeom>
            <a:noFill/>
            <a:ln w="25400">
              <a:noFill/>
              <a:miter lim="800000"/>
              <a:headEnd/>
              <a:tailEnd/>
            </a:ln>
          </p:spPr>
          <p:txBody>
            <a:bodyPr lIns="0" tIns="0" rIns="0" bIns="0">
              <a:spAutoFit/>
            </a:bodyPr>
            <a:lstStyle/>
            <a:p>
              <a:pPr>
                <a:spcBef>
                  <a:spcPct val="50000"/>
                </a:spcBef>
              </a:pPr>
              <a:r>
                <a:rPr lang="fr-FR" sz="2000">
                  <a:sym typeface="Symbol" pitchFamily="18" charset="2"/>
                </a:rPr>
                <a:t></a:t>
              </a:r>
              <a:r>
                <a:rPr lang="fr-FR" sz="1400">
                  <a:sym typeface="Symbol" pitchFamily="18" charset="2"/>
                </a:rPr>
                <a:t>2</a:t>
              </a:r>
            </a:p>
          </p:txBody>
        </p:sp>
        <p:grpSp>
          <p:nvGrpSpPr>
            <p:cNvPr id="44110" name="Group 72"/>
            <p:cNvGrpSpPr>
              <a:grpSpLocks/>
            </p:cNvGrpSpPr>
            <p:nvPr/>
          </p:nvGrpSpPr>
          <p:grpSpPr bwMode="auto">
            <a:xfrm rot="-616007">
              <a:off x="1946" y="2349"/>
              <a:ext cx="748" cy="537"/>
              <a:chOff x="1866" y="2373"/>
              <a:chExt cx="748" cy="537"/>
            </a:xfrm>
          </p:grpSpPr>
          <p:sp>
            <p:nvSpPr>
              <p:cNvPr id="44112" name="Line 57"/>
              <p:cNvSpPr>
                <a:spLocks noChangeShapeType="1"/>
              </p:cNvSpPr>
              <p:nvPr/>
            </p:nvSpPr>
            <p:spPr bwMode="auto">
              <a:xfrm rot="7877751" flipV="1">
                <a:off x="2266" y="2153"/>
                <a:ext cx="0" cy="696"/>
              </a:xfrm>
              <a:prstGeom prst="line">
                <a:avLst/>
              </a:prstGeom>
              <a:noFill/>
              <a:ln w="25400">
                <a:solidFill>
                  <a:schemeClr val="tx1"/>
                </a:solidFill>
                <a:round/>
                <a:headEnd/>
                <a:tailEnd type="triangle" w="med" len="med"/>
              </a:ln>
            </p:spPr>
            <p:txBody>
              <a:bodyPr/>
              <a:lstStyle/>
              <a:p>
                <a:endParaRPr lang="fr-FR"/>
              </a:p>
            </p:txBody>
          </p:sp>
          <p:sp>
            <p:nvSpPr>
              <p:cNvPr id="44113" name="Line 58"/>
              <p:cNvSpPr>
                <a:spLocks noChangeShapeType="1"/>
              </p:cNvSpPr>
              <p:nvPr/>
            </p:nvSpPr>
            <p:spPr bwMode="auto">
              <a:xfrm rot="7877751" flipV="1">
                <a:off x="1922" y="2317"/>
                <a:ext cx="288" cy="400"/>
              </a:xfrm>
              <a:prstGeom prst="line">
                <a:avLst/>
              </a:prstGeom>
              <a:noFill/>
              <a:ln w="25400">
                <a:solidFill>
                  <a:srgbClr val="FF0000"/>
                </a:solidFill>
                <a:round/>
                <a:headEnd/>
                <a:tailEnd type="triangle" w="med" len="med"/>
              </a:ln>
            </p:spPr>
            <p:txBody>
              <a:bodyPr/>
              <a:lstStyle/>
              <a:p>
                <a:endParaRPr lang="fr-FR"/>
              </a:p>
            </p:txBody>
          </p:sp>
          <p:sp>
            <p:nvSpPr>
              <p:cNvPr id="44114" name="Arc 59"/>
              <p:cNvSpPr>
                <a:spLocks/>
              </p:cNvSpPr>
              <p:nvPr/>
            </p:nvSpPr>
            <p:spPr bwMode="auto">
              <a:xfrm rot="13277751" flipH="1">
                <a:off x="2110" y="2448"/>
                <a:ext cx="152" cy="16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type="triangle" w="med" len="med"/>
              </a:ln>
            </p:spPr>
            <p:txBody>
              <a:bodyPr wrap="none" anchor="ctr"/>
              <a:lstStyle/>
              <a:p>
                <a:endParaRPr lang="fr-FR"/>
              </a:p>
            </p:txBody>
          </p:sp>
          <p:sp>
            <p:nvSpPr>
              <p:cNvPr id="44115" name="Arc 84"/>
              <p:cNvSpPr>
                <a:spLocks/>
              </p:cNvSpPr>
              <p:nvPr/>
            </p:nvSpPr>
            <p:spPr bwMode="auto">
              <a:xfrm rot="13277751" flipH="1">
                <a:off x="2288" y="2742"/>
                <a:ext cx="152" cy="16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type="triangle" w="med" len="med"/>
              </a:ln>
            </p:spPr>
            <p:txBody>
              <a:bodyPr wrap="none" anchor="ctr"/>
              <a:lstStyle/>
              <a:p>
                <a:endParaRPr lang="fr-FR"/>
              </a:p>
            </p:txBody>
          </p:sp>
        </p:grpSp>
        <p:sp>
          <p:nvSpPr>
            <p:cNvPr id="44111" name="Text Box 86"/>
            <p:cNvSpPr txBox="1">
              <a:spLocks noChangeArrowheads="1"/>
            </p:cNvSpPr>
            <p:nvPr/>
          </p:nvSpPr>
          <p:spPr bwMode="auto">
            <a:xfrm rot="5400000">
              <a:off x="2367" y="2620"/>
              <a:ext cx="219" cy="250"/>
            </a:xfrm>
            <a:prstGeom prst="rect">
              <a:avLst/>
            </a:prstGeom>
            <a:noFill/>
            <a:ln w="25400">
              <a:noFill/>
              <a:miter lim="800000"/>
              <a:headEnd/>
              <a:tailEnd/>
            </a:ln>
          </p:spPr>
          <p:txBody>
            <a:bodyPr>
              <a:spAutoFit/>
            </a:bodyPr>
            <a:lstStyle/>
            <a:p>
              <a:pPr>
                <a:spcBef>
                  <a:spcPct val="50000"/>
                </a:spcBef>
              </a:pPr>
              <a:r>
                <a:rPr lang="fr-FR" sz="2000">
                  <a:sym typeface="Symbol" pitchFamily="18" charset="2"/>
                </a:rPr>
                <a:t>+</a:t>
              </a:r>
            </a:p>
          </p:txBody>
        </p:sp>
      </p:grpSp>
      <p:grpSp>
        <p:nvGrpSpPr>
          <p:cNvPr id="44061" name="Group 109"/>
          <p:cNvGrpSpPr>
            <a:grpSpLocks/>
          </p:cNvGrpSpPr>
          <p:nvPr/>
        </p:nvGrpSpPr>
        <p:grpSpPr bwMode="auto">
          <a:xfrm>
            <a:off x="2717800" y="4818063"/>
            <a:ext cx="1493838" cy="1201737"/>
            <a:chOff x="1712" y="3035"/>
            <a:chExt cx="941" cy="757"/>
          </a:xfrm>
        </p:grpSpPr>
        <p:sp>
          <p:nvSpPr>
            <p:cNvPr id="44099" name="Line 57"/>
            <p:cNvSpPr>
              <a:spLocks noChangeShapeType="1"/>
            </p:cNvSpPr>
            <p:nvPr/>
          </p:nvSpPr>
          <p:spPr bwMode="auto">
            <a:xfrm rot="13739371" flipV="1">
              <a:off x="2305" y="3137"/>
              <a:ext cx="0" cy="696"/>
            </a:xfrm>
            <a:prstGeom prst="line">
              <a:avLst/>
            </a:prstGeom>
            <a:noFill/>
            <a:ln w="25400">
              <a:solidFill>
                <a:schemeClr val="tx1"/>
              </a:solidFill>
              <a:round/>
              <a:headEnd/>
              <a:tailEnd type="triangle" w="med" len="med"/>
            </a:ln>
          </p:spPr>
          <p:txBody>
            <a:bodyPr/>
            <a:lstStyle/>
            <a:p>
              <a:endParaRPr lang="fr-FR"/>
            </a:p>
          </p:txBody>
        </p:sp>
        <p:sp>
          <p:nvSpPr>
            <p:cNvPr id="44100" name="Line 58"/>
            <p:cNvSpPr>
              <a:spLocks noChangeShapeType="1"/>
            </p:cNvSpPr>
            <p:nvPr/>
          </p:nvSpPr>
          <p:spPr bwMode="auto">
            <a:xfrm rot="13739371" flipV="1">
              <a:off x="2173" y="3084"/>
              <a:ext cx="288" cy="400"/>
            </a:xfrm>
            <a:prstGeom prst="line">
              <a:avLst/>
            </a:prstGeom>
            <a:noFill/>
            <a:ln w="25400">
              <a:solidFill>
                <a:srgbClr val="FF0000"/>
              </a:solidFill>
              <a:round/>
              <a:headEnd/>
              <a:tailEnd type="triangle" w="med" len="med"/>
            </a:ln>
          </p:spPr>
          <p:txBody>
            <a:bodyPr/>
            <a:lstStyle/>
            <a:p>
              <a:endParaRPr lang="fr-FR"/>
            </a:p>
          </p:txBody>
        </p:sp>
        <p:sp>
          <p:nvSpPr>
            <p:cNvPr id="44101" name="Arc 59"/>
            <p:cNvSpPr>
              <a:spLocks/>
            </p:cNvSpPr>
            <p:nvPr/>
          </p:nvSpPr>
          <p:spPr bwMode="auto">
            <a:xfrm rot="19139370" flipH="1">
              <a:off x="2210" y="3317"/>
              <a:ext cx="152" cy="16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type="triangle" w="med" len="med"/>
            </a:ln>
          </p:spPr>
          <p:txBody>
            <a:bodyPr wrap="none" anchor="ctr"/>
            <a:lstStyle/>
            <a:p>
              <a:endParaRPr lang="fr-FR"/>
            </a:p>
          </p:txBody>
        </p:sp>
        <p:sp>
          <p:nvSpPr>
            <p:cNvPr id="44102" name="Text Box 69"/>
            <p:cNvSpPr txBox="1">
              <a:spLocks noChangeArrowheads="1"/>
            </p:cNvSpPr>
            <p:nvPr/>
          </p:nvSpPr>
          <p:spPr bwMode="auto">
            <a:xfrm>
              <a:off x="2124" y="3658"/>
              <a:ext cx="267" cy="134"/>
            </a:xfrm>
            <a:prstGeom prst="rect">
              <a:avLst/>
            </a:prstGeom>
            <a:noFill/>
            <a:ln w="25400">
              <a:noFill/>
              <a:miter lim="800000"/>
              <a:headEnd/>
              <a:tailEnd/>
            </a:ln>
          </p:spPr>
          <p:txBody>
            <a:bodyPr lIns="0" tIns="0" rIns="0" bIns="0">
              <a:spAutoFit/>
            </a:bodyPr>
            <a:lstStyle/>
            <a:p>
              <a:pPr>
                <a:spcBef>
                  <a:spcPct val="50000"/>
                </a:spcBef>
              </a:pPr>
              <a:r>
                <a:rPr lang="fr-FR" sz="1400"/>
                <a:t>V3</a:t>
              </a:r>
            </a:p>
          </p:txBody>
        </p:sp>
        <p:sp>
          <p:nvSpPr>
            <p:cNvPr id="44103" name="Text Box 41"/>
            <p:cNvSpPr txBox="1">
              <a:spLocks noChangeArrowheads="1"/>
            </p:cNvSpPr>
            <p:nvPr/>
          </p:nvSpPr>
          <p:spPr bwMode="auto">
            <a:xfrm>
              <a:off x="2116" y="3035"/>
              <a:ext cx="259" cy="192"/>
            </a:xfrm>
            <a:prstGeom prst="rect">
              <a:avLst/>
            </a:prstGeom>
            <a:noFill/>
            <a:ln w="25400">
              <a:noFill/>
              <a:miter lim="800000"/>
              <a:headEnd/>
              <a:tailEnd/>
            </a:ln>
          </p:spPr>
          <p:txBody>
            <a:bodyPr>
              <a:spAutoFit/>
            </a:bodyPr>
            <a:lstStyle/>
            <a:p>
              <a:pPr>
                <a:spcBef>
                  <a:spcPct val="50000"/>
                </a:spcBef>
              </a:pPr>
              <a:r>
                <a:rPr lang="fr-FR" sz="1400">
                  <a:solidFill>
                    <a:srgbClr val="FF3300"/>
                  </a:solidFill>
                </a:rPr>
                <a:t>J3</a:t>
              </a:r>
            </a:p>
          </p:txBody>
        </p:sp>
        <p:sp>
          <p:nvSpPr>
            <p:cNvPr id="44104" name="Text Box 73"/>
            <p:cNvSpPr txBox="1">
              <a:spLocks noChangeArrowheads="1"/>
            </p:cNvSpPr>
            <p:nvPr/>
          </p:nvSpPr>
          <p:spPr bwMode="auto">
            <a:xfrm>
              <a:off x="2058" y="3293"/>
              <a:ext cx="323" cy="192"/>
            </a:xfrm>
            <a:prstGeom prst="rect">
              <a:avLst/>
            </a:prstGeom>
            <a:noFill/>
            <a:ln w="25400">
              <a:noFill/>
              <a:miter lim="800000"/>
              <a:headEnd/>
              <a:tailEnd/>
            </a:ln>
          </p:spPr>
          <p:txBody>
            <a:bodyPr lIns="0" tIns="0" rIns="0" bIns="0">
              <a:spAutoFit/>
            </a:bodyPr>
            <a:lstStyle/>
            <a:p>
              <a:pPr>
                <a:spcBef>
                  <a:spcPct val="50000"/>
                </a:spcBef>
              </a:pPr>
              <a:r>
                <a:rPr lang="fr-FR" sz="2000">
                  <a:sym typeface="Symbol" pitchFamily="18" charset="2"/>
                </a:rPr>
                <a:t></a:t>
              </a:r>
              <a:r>
                <a:rPr lang="fr-FR" sz="1400">
                  <a:sym typeface="Symbol" pitchFamily="18" charset="2"/>
                </a:rPr>
                <a:t>3</a:t>
              </a:r>
            </a:p>
          </p:txBody>
        </p:sp>
        <p:sp>
          <p:nvSpPr>
            <p:cNvPr id="44105" name="Arc 84"/>
            <p:cNvSpPr>
              <a:spLocks/>
            </p:cNvSpPr>
            <p:nvPr/>
          </p:nvSpPr>
          <p:spPr bwMode="auto">
            <a:xfrm rot="19139370" flipH="1">
              <a:off x="1894" y="3454"/>
              <a:ext cx="152" cy="16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type="triangle" w="med" len="med"/>
            </a:ln>
          </p:spPr>
          <p:txBody>
            <a:bodyPr wrap="none" anchor="ctr"/>
            <a:lstStyle/>
            <a:p>
              <a:endParaRPr lang="fr-FR"/>
            </a:p>
          </p:txBody>
        </p:sp>
        <p:sp>
          <p:nvSpPr>
            <p:cNvPr id="44106" name="Text Box 86"/>
            <p:cNvSpPr txBox="1">
              <a:spLocks noChangeArrowheads="1"/>
            </p:cNvSpPr>
            <p:nvPr/>
          </p:nvSpPr>
          <p:spPr bwMode="auto">
            <a:xfrm rot="-5400000">
              <a:off x="1727" y="3388"/>
              <a:ext cx="219" cy="250"/>
            </a:xfrm>
            <a:prstGeom prst="rect">
              <a:avLst/>
            </a:prstGeom>
            <a:noFill/>
            <a:ln w="25400">
              <a:noFill/>
              <a:miter lim="800000"/>
              <a:headEnd/>
              <a:tailEnd/>
            </a:ln>
          </p:spPr>
          <p:txBody>
            <a:bodyPr>
              <a:spAutoFit/>
            </a:bodyPr>
            <a:lstStyle/>
            <a:p>
              <a:pPr>
                <a:spcBef>
                  <a:spcPct val="50000"/>
                </a:spcBef>
              </a:pPr>
              <a:r>
                <a:rPr lang="fr-FR" sz="2000">
                  <a:sym typeface="Symbol" pitchFamily="18" charset="2"/>
                </a:rPr>
                <a:t>+</a:t>
              </a:r>
            </a:p>
          </p:txBody>
        </p:sp>
      </p:grpSp>
      <p:grpSp>
        <p:nvGrpSpPr>
          <p:cNvPr id="44062" name="Group 89"/>
          <p:cNvGrpSpPr>
            <a:grpSpLocks/>
          </p:cNvGrpSpPr>
          <p:nvPr/>
        </p:nvGrpSpPr>
        <p:grpSpPr bwMode="auto">
          <a:xfrm>
            <a:off x="6197600" y="1897063"/>
            <a:ext cx="995363" cy="1341437"/>
            <a:chOff x="1928" y="1059"/>
            <a:chExt cx="627" cy="845"/>
          </a:xfrm>
        </p:grpSpPr>
        <p:sp>
          <p:nvSpPr>
            <p:cNvPr id="44091" name="Line 57"/>
            <p:cNvSpPr>
              <a:spLocks noChangeShapeType="1"/>
            </p:cNvSpPr>
            <p:nvPr/>
          </p:nvSpPr>
          <p:spPr bwMode="auto">
            <a:xfrm flipV="1">
              <a:off x="2120" y="1208"/>
              <a:ext cx="0" cy="696"/>
            </a:xfrm>
            <a:prstGeom prst="line">
              <a:avLst/>
            </a:prstGeom>
            <a:noFill/>
            <a:ln w="25400">
              <a:solidFill>
                <a:schemeClr val="tx1"/>
              </a:solidFill>
              <a:round/>
              <a:headEnd/>
              <a:tailEnd type="triangle" w="med" len="med"/>
            </a:ln>
          </p:spPr>
          <p:txBody>
            <a:bodyPr/>
            <a:lstStyle/>
            <a:p>
              <a:endParaRPr lang="fr-FR"/>
            </a:p>
          </p:txBody>
        </p:sp>
        <p:sp>
          <p:nvSpPr>
            <p:cNvPr id="44092" name="Line 58"/>
            <p:cNvSpPr>
              <a:spLocks noChangeShapeType="1"/>
            </p:cNvSpPr>
            <p:nvPr/>
          </p:nvSpPr>
          <p:spPr bwMode="auto">
            <a:xfrm flipV="1">
              <a:off x="2120" y="1496"/>
              <a:ext cx="288" cy="400"/>
            </a:xfrm>
            <a:prstGeom prst="line">
              <a:avLst/>
            </a:prstGeom>
            <a:noFill/>
            <a:ln w="25400">
              <a:solidFill>
                <a:srgbClr val="FF0000"/>
              </a:solidFill>
              <a:round/>
              <a:headEnd/>
              <a:tailEnd type="triangle" w="med" len="med"/>
            </a:ln>
          </p:spPr>
          <p:txBody>
            <a:bodyPr/>
            <a:lstStyle/>
            <a:p>
              <a:endParaRPr lang="fr-FR"/>
            </a:p>
          </p:txBody>
        </p:sp>
        <p:sp>
          <p:nvSpPr>
            <p:cNvPr id="44093" name="Arc 59"/>
            <p:cNvSpPr>
              <a:spLocks/>
            </p:cNvSpPr>
            <p:nvPr/>
          </p:nvSpPr>
          <p:spPr bwMode="auto">
            <a:xfrm rot="5400000" flipH="1">
              <a:off x="2120" y="1512"/>
              <a:ext cx="152" cy="16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type="triangle" w="med" len="med"/>
            </a:ln>
          </p:spPr>
          <p:txBody>
            <a:bodyPr wrap="none" anchor="ctr"/>
            <a:lstStyle/>
            <a:p>
              <a:endParaRPr lang="fr-FR"/>
            </a:p>
          </p:txBody>
        </p:sp>
        <p:sp>
          <p:nvSpPr>
            <p:cNvPr id="44094" name="Text Box 69"/>
            <p:cNvSpPr txBox="1">
              <a:spLocks noChangeArrowheads="1"/>
            </p:cNvSpPr>
            <p:nvPr/>
          </p:nvSpPr>
          <p:spPr bwMode="auto">
            <a:xfrm>
              <a:off x="1928" y="1227"/>
              <a:ext cx="267" cy="134"/>
            </a:xfrm>
            <a:prstGeom prst="rect">
              <a:avLst/>
            </a:prstGeom>
            <a:noFill/>
            <a:ln w="25400">
              <a:noFill/>
              <a:miter lim="800000"/>
              <a:headEnd/>
              <a:tailEnd/>
            </a:ln>
          </p:spPr>
          <p:txBody>
            <a:bodyPr lIns="0" tIns="0" rIns="0" bIns="0">
              <a:spAutoFit/>
            </a:bodyPr>
            <a:lstStyle/>
            <a:p>
              <a:pPr>
                <a:spcBef>
                  <a:spcPct val="50000"/>
                </a:spcBef>
              </a:pPr>
              <a:r>
                <a:rPr lang="fr-FR" sz="1400"/>
                <a:t>V1</a:t>
              </a:r>
            </a:p>
          </p:txBody>
        </p:sp>
        <p:sp>
          <p:nvSpPr>
            <p:cNvPr id="44095" name="Text Box 41"/>
            <p:cNvSpPr txBox="1">
              <a:spLocks noChangeArrowheads="1"/>
            </p:cNvSpPr>
            <p:nvPr/>
          </p:nvSpPr>
          <p:spPr bwMode="auto">
            <a:xfrm>
              <a:off x="2296" y="1648"/>
              <a:ext cx="259" cy="192"/>
            </a:xfrm>
            <a:prstGeom prst="rect">
              <a:avLst/>
            </a:prstGeom>
            <a:noFill/>
            <a:ln w="25400">
              <a:noFill/>
              <a:miter lim="800000"/>
              <a:headEnd/>
              <a:tailEnd/>
            </a:ln>
          </p:spPr>
          <p:txBody>
            <a:bodyPr>
              <a:spAutoFit/>
            </a:bodyPr>
            <a:lstStyle/>
            <a:p>
              <a:pPr>
                <a:spcBef>
                  <a:spcPct val="50000"/>
                </a:spcBef>
              </a:pPr>
              <a:r>
                <a:rPr lang="fr-FR" sz="1400">
                  <a:solidFill>
                    <a:srgbClr val="FF3300"/>
                  </a:solidFill>
                </a:rPr>
                <a:t>J1</a:t>
              </a:r>
            </a:p>
          </p:txBody>
        </p:sp>
        <p:sp>
          <p:nvSpPr>
            <p:cNvPr id="44096" name="Text Box 73"/>
            <p:cNvSpPr txBox="1">
              <a:spLocks noChangeArrowheads="1"/>
            </p:cNvSpPr>
            <p:nvPr/>
          </p:nvSpPr>
          <p:spPr bwMode="auto">
            <a:xfrm>
              <a:off x="2208" y="1331"/>
              <a:ext cx="323" cy="192"/>
            </a:xfrm>
            <a:prstGeom prst="rect">
              <a:avLst/>
            </a:prstGeom>
            <a:noFill/>
            <a:ln w="25400">
              <a:noFill/>
              <a:miter lim="800000"/>
              <a:headEnd/>
              <a:tailEnd/>
            </a:ln>
          </p:spPr>
          <p:txBody>
            <a:bodyPr lIns="0" tIns="0" rIns="0" bIns="0">
              <a:spAutoFit/>
            </a:bodyPr>
            <a:lstStyle/>
            <a:p>
              <a:pPr>
                <a:spcBef>
                  <a:spcPct val="50000"/>
                </a:spcBef>
              </a:pPr>
              <a:r>
                <a:rPr lang="fr-FR" sz="2000">
                  <a:sym typeface="Symbol" pitchFamily="18" charset="2"/>
                </a:rPr>
                <a:t></a:t>
              </a:r>
              <a:r>
                <a:rPr lang="fr-FR" sz="1400">
                  <a:sym typeface="Symbol" pitchFamily="18" charset="2"/>
                </a:rPr>
                <a:t>1</a:t>
              </a:r>
            </a:p>
          </p:txBody>
        </p:sp>
        <p:sp>
          <p:nvSpPr>
            <p:cNvPr id="55380" name="Arc 84"/>
            <p:cNvSpPr>
              <a:spLocks/>
            </p:cNvSpPr>
            <p:nvPr/>
          </p:nvSpPr>
          <p:spPr bwMode="auto">
            <a:xfrm rot="5400000" flipH="1">
              <a:off x="2224" y="1184"/>
              <a:ext cx="152" cy="168"/>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type="triangle" w="med" len="med"/>
            </a:ln>
            <a:effectLst>
              <a:prstShdw prst="shdw17" dist="17961" dir="2700000">
                <a:schemeClr val="tx1">
                  <a:gamma/>
                  <a:shade val="60000"/>
                  <a:invGamma/>
                </a:schemeClr>
              </a:prstShdw>
            </a:effectLst>
          </p:spPr>
          <p:txBody>
            <a:bodyPr wrap="none" anchor="ctr"/>
            <a:lstStyle/>
            <a:p>
              <a:pPr>
                <a:defRPr/>
              </a:pPr>
              <a:endParaRPr lang="fr-FR"/>
            </a:p>
          </p:txBody>
        </p:sp>
        <p:sp>
          <p:nvSpPr>
            <p:cNvPr id="44098" name="Text Box 86"/>
            <p:cNvSpPr txBox="1">
              <a:spLocks noChangeArrowheads="1"/>
            </p:cNvSpPr>
            <p:nvPr/>
          </p:nvSpPr>
          <p:spPr bwMode="auto">
            <a:xfrm>
              <a:off x="2296" y="1059"/>
              <a:ext cx="219" cy="250"/>
            </a:xfrm>
            <a:prstGeom prst="rect">
              <a:avLst/>
            </a:prstGeom>
            <a:noFill/>
            <a:ln w="25400">
              <a:noFill/>
              <a:miter lim="800000"/>
              <a:headEnd/>
              <a:tailEnd/>
            </a:ln>
          </p:spPr>
          <p:txBody>
            <a:bodyPr>
              <a:spAutoFit/>
            </a:bodyPr>
            <a:lstStyle/>
            <a:p>
              <a:pPr>
                <a:spcBef>
                  <a:spcPct val="50000"/>
                </a:spcBef>
              </a:pPr>
              <a:r>
                <a:rPr lang="fr-FR" sz="2000">
                  <a:sym typeface="Symbol" pitchFamily="18" charset="2"/>
                </a:rPr>
                <a:t>+</a:t>
              </a:r>
            </a:p>
          </p:txBody>
        </p:sp>
      </p:grpSp>
      <p:sp>
        <p:nvSpPr>
          <p:cNvPr id="44063" name="Text Box 69"/>
          <p:cNvSpPr txBox="1">
            <a:spLocks noChangeArrowheads="1"/>
          </p:cNvSpPr>
          <p:nvPr/>
        </p:nvSpPr>
        <p:spPr bwMode="auto">
          <a:xfrm>
            <a:off x="7150100" y="3433763"/>
            <a:ext cx="423863" cy="212725"/>
          </a:xfrm>
          <a:prstGeom prst="rect">
            <a:avLst/>
          </a:prstGeom>
          <a:noFill/>
          <a:ln w="25400">
            <a:noFill/>
            <a:miter lim="800000"/>
            <a:headEnd/>
            <a:tailEnd/>
          </a:ln>
        </p:spPr>
        <p:txBody>
          <a:bodyPr lIns="0" tIns="0" rIns="0" bIns="0">
            <a:spAutoFit/>
          </a:bodyPr>
          <a:lstStyle/>
          <a:p>
            <a:pPr>
              <a:spcBef>
                <a:spcPct val="50000"/>
              </a:spcBef>
            </a:pPr>
            <a:r>
              <a:rPr lang="fr-FR" sz="1400"/>
              <a:t>V2</a:t>
            </a:r>
          </a:p>
        </p:txBody>
      </p:sp>
      <p:sp>
        <p:nvSpPr>
          <p:cNvPr id="44064" name="Text Box 41"/>
          <p:cNvSpPr txBox="1">
            <a:spLocks noChangeArrowheads="1"/>
          </p:cNvSpPr>
          <p:nvPr/>
        </p:nvSpPr>
        <p:spPr bwMode="auto">
          <a:xfrm>
            <a:off x="6338888" y="3592513"/>
            <a:ext cx="411162" cy="304800"/>
          </a:xfrm>
          <a:prstGeom prst="rect">
            <a:avLst/>
          </a:prstGeom>
          <a:noFill/>
          <a:ln w="25400">
            <a:noFill/>
            <a:miter lim="800000"/>
            <a:headEnd/>
            <a:tailEnd/>
          </a:ln>
        </p:spPr>
        <p:txBody>
          <a:bodyPr>
            <a:spAutoFit/>
          </a:bodyPr>
          <a:lstStyle/>
          <a:p>
            <a:pPr>
              <a:spcBef>
                <a:spcPct val="50000"/>
              </a:spcBef>
            </a:pPr>
            <a:r>
              <a:rPr lang="fr-FR" sz="1400">
                <a:solidFill>
                  <a:srgbClr val="FF3300"/>
                </a:solidFill>
              </a:rPr>
              <a:t>J2</a:t>
            </a:r>
          </a:p>
        </p:txBody>
      </p:sp>
      <p:sp>
        <p:nvSpPr>
          <p:cNvPr id="44065" name="Text Box 73"/>
          <p:cNvSpPr txBox="1">
            <a:spLocks noChangeArrowheads="1"/>
          </p:cNvSpPr>
          <p:nvPr/>
        </p:nvSpPr>
        <p:spPr bwMode="auto">
          <a:xfrm>
            <a:off x="6851650" y="3565525"/>
            <a:ext cx="512763" cy="304800"/>
          </a:xfrm>
          <a:prstGeom prst="rect">
            <a:avLst/>
          </a:prstGeom>
          <a:noFill/>
          <a:ln w="25400">
            <a:noFill/>
            <a:miter lim="800000"/>
            <a:headEnd/>
            <a:tailEnd/>
          </a:ln>
        </p:spPr>
        <p:txBody>
          <a:bodyPr lIns="0" tIns="0" rIns="0" bIns="0">
            <a:spAutoFit/>
          </a:bodyPr>
          <a:lstStyle/>
          <a:p>
            <a:pPr>
              <a:spcBef>
                <a:spcPct val="50000"/>
              </a:spcBef>
            </a:pPr>
            <a:r>
              <a:rPr lang="fr-FR" sz="2000">
                <a:sym typeface="Symbol" pitchFamily="18" charset="2"/>
              </a:rPr>
              <a:t></a:t>
            </a:r>
            <a:r>
              <a:rPr lang="fr-FR" sz="1400">
                <a:sym typeface="Symbol" pitchFamily="18" charset="2"/>
              </a:rPr>
              <a:t>2</a:t>
            </a:r>
          </a:p>
        </p:txBody>
      </p:sp>
      <p:grpSp>
        <p:nvGrpSpPr>
          <p:cNvPr id="44066" name="Group 120"/>
          <p:cNvGrpSpPr>
            <a:grpSpLocks/>
          </p:cNvGrpSpPr>
          <p:nvPr/>
        </p:nvGrpSpPr>
        <p:grpSpPr bwMode="auto">
          <a:xfrm rot="242984">
            <a:off x="6321425" y="3362325"/>
            <a:ext cx="1177925" cy="457200"/>
            <a:chOff x="3982" y="2110"/>
            <a:chExt cx="742" cy="288"/>
          </a:xfrm>
        </p:grpSpPr>
        <p:sp>
          <p:nvSpPr>
            <p:cNvPr id="44088" name="Line 57"/>
            <p:cNvSpPr>
              <a:spLocks noChangeShapeType="1"/>
            </p:cNvSpPr>
            <p:nvPr/>
          </p:nvSpPr>
          <p:spPr bwMode="auto">
            <a:xfrm rot="7261744" flipV="1">
              <a:off x="4376" y="1854"/>
              <a:ext cx="0" cy="696"/>
            </a:xfrm>
            <a:prstGeom prst="line">
              <a:avLst/>
            </a:prstGeom>
            <a:noFill/>
            <a:ln w="25400">
              <a:solidFill>
                <a:schemeClr val="tx1"/>
              </a:solidFill>
              <a:round/>
              <a:headEnd/>
              <a:tailEnd type="triangle" w="med" len="med"/>
            </a:ln>
          </p:spPr>
          <p:txBody>
            <a:bodyPr/>
            <a:lstStyle/>
            <a:p>
              <a:endParaRPr lang="fr-FR"/>
            </a:p>
          </p:txBody>
        </p:sp>
        <p:sp>
          <p:nvSpPr>
            <p:cNvPr id="44089" name="Line 58"/>
            <p:cNvSpPr>
              <a:spLocks noChangeShapeType="1"/>
            </p:cNvSpPr>
            <p:nvPr/>
          </p:nvSpPr>
          <p:spPr bwMode="auto">
            <a:xfrm rot="7261744" flipV="1">
              <a:off x="4038" y="2054"/>
              <a:ext cx="288" cy="400"/>
            </a:xfrm>
            <a:prstGeom prst="line">
              <a:avLst/>
            </a:prstGeom>
            <a:noFill/>
            <a:ln w="25400">
              <a:solidFill>
                <a:srgbClr val="FF0000"/>
              </a:solidFill>
              <a:round/>
              <a:headEnd/>
              <a:tailEnd type="triangle" w="med" len="med"/>
            </a:ln>
          </p:spPr>
          <p:txBody>
            <a:bodyPr/>
            <a:lstStyle/>
            <a:p>
              <a:endParaRPr lang="fr-FR"/>
            </a:p>
          </p:txBody>
        </p:sp>
        <p:sp>
          <p:nvSpPr>
            <p:cNvPr id="44090" name="Arc 59"/>
            <p:cNvSpPr>
              <a:spLocks/>
            </p:cNvSpPr>
            <p:nvPr/>
          </p:nvSpPr>
          <p:spPr bwMode="auto">
            <a:xfrm rot="12661744" flipH="1">
              <a:off x="4227" y="2163"/>
              <a:ext cx="152" cy="16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type="triangle" w="med" len="med"/>
            </a:ln>
          </p:spPr>
          <p:txBody>
            <a:bodyPr wrap="none" anchor="ctr"/>
            <a:lstStyle/>
            <a:p>
              <a:endParaRPr lang="fr-FR"/>
            </a:p>
          </p:txBody>
        </p:sp>
      </p:grpSp>
      <p:sp>
        <p:nvSpPr>
          <p:cNvPr id="44067" name="Line 57"/>
          <p:cNvSpPr>
            <a:spLocks noChangeShapeType="1"/>
          </p:cNvSpPr>
          <p:nvPr/>
        </p:nvSpPr>
        <p:spPr bwMode="auto">
          <a:xfrm rot="13739371" flipV="1">
            <a:off x="6072188" y="2986088"/>
            <a:ext cx="0" cy="1104900"/>
          </a:xfrm>
          <a:prstGeom prst="line">
            <a:avLst/>
          </a:prstGeom>
          <a:noFill/>
          <a:ln w="25400">
            <a:solidFill>
              <a:schemeClr val="tx1"/>
            </a:solidFill>
            <a:round/>
            <a:headEnd/>
            <a:tailEnd type="triangle" w="med" len="med"/>
          </a:ln>
        </p:spPr>
        <p:txBody>
          <a:bodyPr/>
          <a:lstStyle/>
          <a:p>
            <a:endParaRPr lang="fr-FR"/>
          </a:p>
        </p:txBody>
      </p:sp>
      <p:sp>
        <p:nvSpPr>
          <p:cNvPr id="44068" name="Line 58"/>
          <p:cNvSpPr>
            <a:spLocks noChangeShapeType="1"/>
          </p:cNvSpPr>
          <p:nvPr/>
        </p:nvSpPr>
        <p:spPr bwMode="auto">
          <a:xfrm rot="13739371" flipV="1">
            <a:off x="5862638" y="2914650"/>
            <a:ext cx="457200" cy="635000"/>
          </a:xfrm>
          <a:prstGeom prst="line">
            <a:avLst/>
          </a:prstGeom>
          <a:noFill/>
          <a:ln w="25400">
            <a:solidFill>
              <a:srgbClr val="FF0000"/>
            </a:solidFill>
            <a:round/>
            <a:headEnd/>
            <a:tailEnd type="triangle" w="med" len="med"/>
          </a:ln>
        </p:spPr>
        <p:txBody>
          <a:bodyPr/>
          <a:lstStyle/>
          <a:p>
            <a:endParaRPr lang="fr-FR"/>
          </a:p>
        </p:txBody>
      </p:sp>
      <p:sp>
        <p:nvSpPr>
          <p:cNvPr id="44069" name="Arc 59"/>
          <p:cNvSpPr>
            <a:spLocks/>
          </p:cNvSpPr>
          <p:nvPr/>
        </p:nvSpPr>
        <p:spPr bwMode="auto">
          <a:xfrm rot="19139370" flipH="1">
            <a:off x="5921375" y="3284538"/>
            <a:ext cx="241300" cy="266700"/>
          </a:xfrm>
          <a:custGeom>
            <a:avLst/>
            <a:gdLst>
              <a:gd name="T0" fmla="*/ 0 w 21600"/>
              <a:gd name="T1" fmla="*/ 0 h 21600"/>
              <a:gd name="T2" fmla="*/ 336409167 w 21600"/>
              <a:gd name="T3" fmla="*/ 502030960 h 21600"/>
              <a:gd name="T4" fmla="*/ 0 w 21600"/>
              <a:gd name="T5" fmla="*/ 50203096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type="triangle" w="med" len="med"/>
          </a:ln>
        </p:spPr>
        <p:txBody>
          <a:bodyPr wrap="none" anchor="ctr"/>
          <a:lstStyle/>
          <a:p>
            <a:endParaRPr lang="fr-FR"/>
          </a:p>
        </p:txBody>
      </p:sp>
      <p:sp>
        <p:nvSpPr>
          <p:cNvPr id="44070" name="Text Box 69"/>
          <p:cNvSpPr txBox="1">
            <a:spLocks noChangeArrowheads="1"/>
          </p:cNvSpPr>
          <p:nvPr/>
        </p:nvSpPr>
        <p:spPr bwMode="auto">
          <a:xfrm>
            <a:off x="5784850" y="3825875"/>
            <a:ext cx="423863" cy="212725"/>
          </a:xfrm>
          <a:prstGeom prst="rect">
            <a:avLst/>
          </a:prstGeom>
          <a:noFill/>
          <a:ln w="25400">
            <a:noFill/>
            <a:miter lim="800000"/>
            <a:headEnd/>
            <a:tailEnd/>
          </a:ln>
        </p:spPr>
        <p:txBody>
          <a:bodyPr lIns="0" tIns="0" rIns="0" bIns="0">
            <a:spAutoFit/>
          </a:bodyPr>
          <a:lstStyle/>
          <a:p>
            <a:pPr>
              <a:spcBef>
                <a:spcPct val="50000"/>
              </a:spcBef>
            </a:pPr>
            <a:r>
              <a:rPr lang="fr-FR" sz="1400"/>
              <a:t>V3</a:t>
            </a:r>
          </a:p>
        </p:txBody>
      </p:sp>
      <p:sp>
        <p:nvSpPr>
          <p:cNvPr id="44071" name="Text Box 41"/>
          <p:cNvSpPr txBox="1">
            <a:spLocks noChangeArrowheads="1"/>
          </p:cNvSpPr>
          <p:nvPr/>
        </p:nvSpPr>
        <p:spPr bwMode="auto">
          <a:xfrm>
            <a:off x="5772150" y="2836863"/>
            <a:ext cx="411163" cy="304800"/>
          </a:xfrm>
          <a:prstGeom prst="rect">
            <a:avLst/>
          </a:prstGeom>
          <a:noFill/>
          <a:ln w="25400">
            <a:noFill/>
            <a:miter lim="800000"/>
            <a:headEnd/>
            <a:tailEnd/>
          </a:ln>
        </p:spPr>
        <p:txBody>
          <a:bodyPr>
            <a:spAutoFit/>
          </a:bodyPr>
          <a:lstStyle/>
          <a:p>
            <a:pPr>
              <a:spcBef>
                <a:spcPct val="50000"/>
              </a:spcBef>
            </a:pPr>
            <a:r>
              <a:rPr lang="fr-FR" sz="1400">
                <a:solidFill>
                  <a:srgbClr val="FF3300"/>
                </a:solidFill>
              </a:rPr>
              <a:t>J3</a:t>
            </a:r>
          </a:p>
        </p:txBody>
      </p:sp>
      <p:sp>
        <p:nvSpPr>
          <p:cNvPr id="44072" name="Text Box 73"/>
          <p:cNvSpPr txBox="1">
            <a:spLocks noChangeArrowheads="1"/>
          </p:cNvSpPr>
          <p:nvPr/>
        </p:nvSpPr>
        <p:spPr bwMode="auto">
          <a:xfrm>
            <a:off x="5680075" y="3246438"/>
            <a:ext cx="512763" cy="304800"/>
          </a:xfrm>
          <a:prstGeom prst="rect">
            <a:avLst/>
          </a:prstGeom>
          <a:noFill/>
          <a:ln w="25400">
            <a:noFill/>
            <a:miter lim="800000"/>
            <a:headEnd/>
            <a:tailEnd/>
          </a:ln>
        </p:spPr>
        <p:txBody>
          <a:bodyPr lIns="0" tIns="0" rIns="0" bIns="0">
            <a:spAutoFit/>
          </a:bodyPr>
          <a:lstStyle/>
          <a:p>
            <a:pPr>
              <a:spcBef>
                <a:spcPct val="50000"/>
              </a:spcBef>
            </a:pPr>
            <a:r>
              <a:rPr lang="fr-FR" sz="2000">
                <a:sym typeface="Symbol" pitchFamily="18" charset="2"/>
              </a:rPr>
              <a:t></a:t>
            </a:r>
            <a:r>
              <a:rPr lang="fr-FR" sz="1400">
                <a:sym typeface="Symbol" pitchFamily="18" charset="2"/>
              </a:rPr>
              <a:t>3</a:t>
            </a:r>
          </a:p>
        </p:txBody>
      </p:sp>
      <p:sp>
        <p:nvSpPr>
          <p:cNvPr id="59513" name="Rectangle 121"/>
          <p:cNvSpPr>
            <a:spLocks noChangeArrowheads="1"/>
          </p:cNvSpPr>
          <p:nvPr/>
        </p:nvSpPr>
        <p:spPr bwMode="auto">
          <a:xfrm>
            <a:off x="5127625" y="4262438"/>
            <a:ext cx="3787775" cy="1038225"/>
          </a:xfrm>
          <a:prstGeom prst="rect">
            <a:avLst/>
          </a:prstGeom>
          <a:noFill/>
          <a:ln w="25400">
            <a:noFill/>
            <a:miter lim="800000"/>
            <a:headEnd/>
            <a:tailEnd/>
          </a:ln>
          <a:effectLst>
            <a:prstShdw prst="shdw17" dist="17961" dir="2700000">
              <a:schemeClr val="bg1">
                <a:gamma/>
                <a:shade val="60000"/>
                <a:invGamma/>
              </a:schemeClr>
            </a:prstShdw>
          </a:effectLst>
        </p:spPr>
        <p:txBody>
          <a:bodyPr lIns="90000" tIns="46800" rIns="90000" bIns="46800">
            <a:spAutoFit/>
          </a:bodyPr>
          <a:lstStyle/>
          <a:p>
            <a:pPr>
              <a:spcBef>
                <a:spcPct val="50000"/>
              </a:spcBef>
              <a:defRPr/>
            </a:pPr>
            <a:r>
              <a:rPr lang="fr-FR" sz="1600" b="1">
                <a:sym typeface="Symbol" pitchFamily="18" charset="2"/>
              </a:rPr>
              <a:t>Le total de la puissance transmisse pour les 3 phases est donc</a:t>
            </a:r>
          </a:p>
          <a:p>
            <a:pPr>
              <a:spcBef>
                <a:spcPct val="50000"/>
              </a:spcBef>
              <a:defRPr/>
            </a:pPr>
            <a:r>
              <a:rPr lang="fr-FR" sz="1600" b="1"/>
              <a:t>           P = 3 </a:t>
            </a:r>
            <a:r>
              <a:rPr lang="fr-FR" sz="1600" b="1">
                <a:sym typeface="Symbol" pitchFamily="18" charset="2"/>
              </a:rPr>
              <a:t></a:t>
            </a:r>
            <a:r>
              <a:rPr lang="fr-FR" sz="1600"/>
              <a:t> </a:t>
            </a:r>
            <a:r>
              <a:rPr lang="fr-FR" sz="1600" b="1"/>
              <a:t>V </a:t>
            </a:r>
            <a:r>
              <a:rPr lang="fr-FR" sz="1600" b="1">
                <a:sym typeface="Symbol" pitchFamily="18" charset="2"/>
              </a:rPr>
              <a:t> J  cos </a:t>
            </a:r>
            <a:r>
              <a:rPr lang="fr-FR" sz="2000">
                <a:sym typeface="Symbol" pitchFamily="18" charset="2"/>
              </a:rPr>
              <a:t></a:t>
            </a:r>
          </a:p>
        </p:txBody>
      </p:sp>
      <p:sp>
        <p:nvSpPr>
          <p:cNvPr id="44074" name="Line 123"/>
          <p:cNvSpPr>
            <a:spLocks noChangeShapeType="1"/>
          </p:cNvSpPr>
          <p:nvPr/>
        </p:nvSpPr>
        <p:spPr bwMode="auto">
          <a:xfrm>
            <a:off x="3570288" y="2874963"/>
            <a:ext cx="223837" cy="0"/>
          </a:xfrm>
          <a:prstGeom prst="line">
            <a:avLst/>
          </a:prstGeom>
          <a:noFill/>
          <a:ln w="19050">
            <a:solidFill>
              <a:srgbClr val="FF0000"/>
            </a:solidFill>
            <a:round/>
            <a:headEnd/>
            <a:tailEnd type="arrow" w="sm" len="sm"/>
          </a:ln>
        </p:spPr>
        <p:txBody>
          <a:bodyPr lIns="90000" tIns="46800" rIns="90000" bIns="46800"/>
          <a:lstStyle/>
          <a:p>
            <a:endParaRPr lang="fr-FR"/>
          </a:p>
        </p:txBody>
      </p:sp>
      <p:sp>
        <p:nvSpPr>
          <p:cNvPr id="44075" name="Line 125"/>
          <p:cNvSpPr>
            <a:spLocks noChangeShapeType="1"/>
          </p:cNvSpPr>
          <p:nvPr/>
        </p:nvSpPr>
        <p:spPr bwMode="auto">
          <a:xfrm>
            <a:off x="5856288" y="2887663"/>
            <a:ext cx="223837" cy="0"/>
          </a:xfrm>
          <a:prstGeom prst="line">
            <a:avLst/>
          </a:prstGeom>
          <a:noFill/>
          <a:ln w="19050">
            <a:solidFill>
              <a:srgbClr val="FF0000"/>
            </a:solidFill>
            <a:round/>
            <a:headEnd/>
            <a:tailEnd type="arrow" w="sm" len="sm"/>
          </a:ln>
        </p:spPr>
        <p:txBody>
          <a:bodyPr lIns="90000" tIns="46800" rIns="90000" bIns="46800"/>
          <a:lstStyle/>
          <a:p>
            <a:endParaRPr lang="fr-FR"/>
          </a:p>
        </p:txBody>
      </p:sp>
      <p:sp>
        <p:nvSpPr>
          <p:cNvPr id="44076" name="Line 126"/>
          <p:cNvSpPr>
            <a:spLocks noChangeShapeType="1"/>
          </p:cNvSpPr>
          <p:nvPr/>
        </p:nvSpPr>
        <p:spPr bwMode="auto">
          <a:xfrm>
            <a:off x="6859588" y="2874963"/>
            <a:ext cx="223837" cy="0"/>
          </a:xfrm>
          <a:prstGeom prst="line">
            <a:avLst/>
          </a:prstGeom>
          <a:noFill/>
          <a:ln w="19050">
            <a:solidFill>
              <a:srgbClr val="FF0000"/>
            </a:solidFill>
            <a:round/>
            <a:headEnd/>
            <a:tailEnd type="arrow" w="sm" len="sm"/>
          </a:ln>
        </p:spPr>
        <p:txBody>
          <a:bodyPr lIns="90000" tIns="46800" rIns="90000" bIns="46800"/>
          <a:lstStyle/>
          <a:p>
            <a:endParaRPr lang="fr-FR"/>
          </a:p>
        </p:txBody>
      </p:sp>
      <p:sp>
        <p:nvSpPr>
          <p:cNvPr id="44077" name="Line 127"/>
          <p:cNvSpPr>
            <a:spLocks noChangeShapeType="1"/>
          </p:cNvSpPr>
          <p:nvPr/>
        </p:nvSpPr>
        <p:spPr bwMode="auto">
          <a:xfrm>
            <a:off x="6427788" y="3624263"/>
            <a:ext cx="223837" cy="0"/>
          </a:xfrm>
          <a:prstGeom prst="line">
            <a:avLst/>
          </a:prstGeom>
          <a:noFill/>
          <a:ln w="19050">
            <a:solidFill>
              <a:srgbClr val="FF0000"/>
            </a:solidFill>
            <a:round/>
            <a:headEnd/>
            <a:tailEnd type="arrow" w="sm" len="sm"/>
          </a:ln>
        </p:spPr>
        <p:txBody>
          <a:bodyPr lIns="90000" tIns="46800" rIns="90000" bIns="46800"/>
          <a:lstStyle/>
          <a:p>
            <a:endParaRPr lang="fr-FR"/>
          </a:p>
        </p:txBody>
      </p:sp>
      <p:sp>
        <p:nvSpPr>
          <p:cNvPr id="44078" name="Line 128"/>
          <p:cNvSpPr>
            <a:spLocks noChangeShapeType="1"/>
          </p:cNvSpPr>
          <p:nvPr/>
        </p:nvSpPr>
        <p:spPr bwMode="auto">
          <a:xfrm>
            <a:off x="3138488" y="4068763"/>
            <a:ext cx="223837" cy="0"/>
          </a:xfrm>
          <a:prstGeom prst="line">
            <a:avLst/>
          </a:prstGeom>
          <a:noFill/>
          <a:ln w="19050">
            <a:solidFill>
              <a:srgbClr val="FF0000"/>
            </a:solidFill>
            <a:round/>
            <a:headEnd/>
            <a:tailEnd type="arrow" w="sm" len="sm"/>
          </a:ln>
        </p:spPr>
        <p:txBody>
          <a:bodyPr lIns="90000" tIns="46800" rIns="90000" bIns="46800"/>
          <a:lstStyle/>
          <a:p>
            <a:endParaRPr lang="fr-FR"/>
          </a:p>
        </p:txBody>
      </p:sp>
      <p:sp>
        <p:nvSpPr>
          <p:cNvPr id="44079" name="Line 129"/>
          <p:cNvSpPr>
            <a:spLocks noChangeShapeType="1"/>
          </p:cNvSpPr>
          <p:nvPr/>
        </p:nvSpPr>
        <p:spPr bwMode="auto">
          <a:xfrm>
            <a:off x="3468688" y="4868863"/>
            <a:ext cx="223837" cy="0"/>
          </a:xfrm>
          <a:prstGeom prst="line">
            <a:avLst/>
          </a:prstGeom>
          <a:noFill/>
          <a:ln w="19050">
            <a:solidFill>
              <a:srgbClr val="FF0000"/>
            </a:solidFill>
            <a:round/>
            <a:headEnd/>
            <a:tailEnd type="arrow" w="sm" len="sm"/>
          </a:ln>
        </p:spPr>
        <p:txBody>
          <a:bodyPr lIns="90000" tIns="46800" rIns="90000" bIns="46800"/>
          <a:lstStyle/>
          <a:p>
            <a:endParaRPr lang="fr-FR"/>
          </a:p>
        </p:txBody>
      </p:sp>
      <p:sp>
        <p:nvSpPr>
          <p:cNvPr id="44080" name="Line 130"/>
          <p:cNvSpPr>
            <a:spLocks noChangeShapeType="1"/>
          </p:cNvSpPr>
          <p:nvPr/>
        </p:nvSpPr>
        <p:spPr bwMode="auto">
          <a:xfrm>
            <a:off x="2897188" y="2138363"/>
            <a:ext cx="223837" cy="0"/>
          </a:xfrm>
          <a:prstGeom prst="line">
            <a:avLst/>
          </a:prstGeom>
          <a:noFill/>
          <a:ln w="19050">
            <a:solidFill>
              <a:schemeClr val="tx1"/>
            </a:solidFill>
            <a:round/>
            <a:headEnd/>
            <a:tailEnd type="arrow" w="sm" len="sm"/>
          </a:ln>
        </p:spPr>
        <p:txBody>
          <a:bodyPr lIns="90000" tIns="46800" rIns="90000" bIns="46800"/>
          <a:lstStyle/>
          <a:p>
            <a:endParaRPr lang="fr-FR"/>
          </a:p>
        </p:txBody>
      </p:sp>
      <p:sp>
        <p:nvSpPr>
          <p:cNvPr id="44081" name="Line 131"/>
          <p:cNvSpPr>
            <a:spLocks noChangeShapeType="1"/>
          </p:cNvSpPr>
          <p:nvPr/>
        </p:nvSpPr>
        <p:spPr bwMode="auto">
          <a:xfrm>
            <a:off x="2795588" y="4132263"/>
            <a:ext cx="223837" cy="0"/>
          </a:xfrm>
          <a:prstGeom prst="line">
            <a:avLst/>
          </a:prstGeom>
          <a:noFill/>
          <a:ln w="19050">
            <a:solidFill>
              <a:schemeClr val="tx1"/>
            </a:solidFill>
            <a:round/>
            <a:headEnd/>
            <a:tailEnd type="arrow" w="sm" len="sm"/>
          </a:ln>
        </p:spPr>
        <p:txBody>
          <a:bodyPr lIns="90000" tIns="46800" rIns="90000" bIns="46800"/>
          <a:lstStyle/>
          <a:p>
            <a:endParaRPr lang="fr-FR"/>
          </a:p>
        </p:txBody>
      </p:sp>
      <p:sp>
        <p:nvSpPr>
          <p:cNvPr id="44082" name="Line 132"/>
          <p:cNvSpPr>
            <a:spLocks noChangeShapeType="1"/>
          </p:cNvSpPr>
          <p:nvPr/>
        </p:nvSpPr>
        <p:spPr bwMode="auto">
          <a:xfrm>
            <a:off x="3900488" y="3840163"/>
            <a:ext cx="223837" cy="0"/>
          </a:xfrm>
          <a:prstGeom prst="line">
            <a:avLst/>
          </a:prstGeom>
          <a:noFill/>
          <a:ln w="19050">
            <a:solidFill>
              <a:schemeClr val="tx1"/>
            </a:solidFill>
            <a:round/>
            <a:headEnd/>
            <a:tailEnd type="arrow" w="sm" len="sm"/>
          </a:ln>
        </p:spPr>
        <p:txBody>
          <a:bodyPr lIns="90000" tIns="46800" rIns="90000" bIns="46800"/>
          <a:lstStyle/>
          <a:p>
            <a:endParaRPr lang="fr-FR"/>
          </a:p>
        </p:txBody>
      </p:sp>
      <p:sp>
        <p:nvSpPr>
          <p:cNvPr id="44083" name="Line 134"/>
          <p:cNvSpPr>
            <a:spLocks noChangeShapeType="1"/>
          </p:cNvSpPr>
          <p:nvPr/>
        </p:nvSpPr>
        <p:spPr bwMode="auto">
          <a:xfrm>
            <a:off x="3392488" y="5808663"/>
            <a:ext cx="223837" cy="0"/>
          </a:xfrm>
          <a:prstGeom prst="line">
            <a:avLst/>
          </a:prstGeom>
          <a:noFill/>
          <a:ln w="19050">
            <a:solidFill>
              <a:schemeClr val="tx1"/>
            </a:solidFill>
            <a:round/>
            <a:headEnd/>
            <a:tailEnd type="arrow" w="sm" len="sm"/>
          </a:ln>
        </p:spPr>
        <p:txBody>
          <a:bodyPr lIns="90000" tIns="46800" rIns="90000" bIns="46800"/>
          <a:lstStyle/>
          <a:p>
            <a:endParaRPr lang="fr-FR"/>
          </a:p>
        </p:txBody>
      </p:sp>
      <p:sp>
        <p:nvSpPr>
          <p:cNvPr id="44084" name="Line 135"/>
          <p:cNvSpPr>
            <a:spLocks noChangeShapeType="1"/>
          </p:cNvSpPr>
          <p:nvPr/>
        </p:nvSpPr>
        <p:spPr bwMode="auto">
          <a:xfrm>
            <a:off x="3290888" y="7802563"/>
            <a:ext cx="223837" cy="0"/>
          </a:xfrm>
          <a:prstGeom prst="line">
            <a:avLst/>
          </a:prstGeom>
          <a:noFill/>
          <a:ln w="19050">
            <a:solidFill>
              <a:schemeClr val="tx1"/>
            </a:solidFill>
            <a:round/>
            <a:headEnd/>
            <a:tailEnd type="arrow" w="sm" len="sm"/>
          </a:ln>
        </p:spPr>
        <p:txBody>
          <a:bodyPr lIns="90000" tIns="46800" rIns="90000" bIns="46800"/>
          <a:lstStyle/>
          <a:p>
            <a:endParaRPr lang="fr-FR"/>
          </a:p>
        </p:txBody>
      </p:sp>
      <p:sp>
        <p:nvSpPr>
          <p:cNvPr id="44085" name="Line 136"/>
          <p:cNvSpPr>
            <a:spLocks noChangeShapeType="1"/>
          </p:cNvSpPr>
          <p:nvPr/>
        </p:nvSpPr>
        <p:spPr bwMode="auto">
          <a:xfrm>
            <a:off x="6224588" y="2138363"/>
            <a:ext cx="223837" cy="0"/>
          </a:xfrm>
          <a:prstGeom prst="line">
            <a:avLst/>
          </a:prstGeom>
          <a:noFill/>
          <a:ln w="19050">
            <a:solidFill>
              <a:schemeClr val="tx1"/>
            </a:solidFill>
            <a:round/>
            <a:headEnd/>
            <a:tailEnd type="arrow" w="sm" len="sm"/>
          </a:ln>
        </p:spPr>
        <p:txBody>
          <a:bodyPr lIns="90000" tIns="46800" rIns="90000" bIns="46800"/>
          <a:lstStyle/>
          <a:p>
            <a:endParaRPr lang="fr-FR"/>
          </a:p>
        </p:txBody>
      </p:sp>
      <p:sp>
        <p:nvSpPr>
          <p:cNvPr id="44086" name="Line 138"/>
          <p:cNvSpPr>
            <a:spLocks noChangeShapeType="1"/>
          </p:cNvSpPr>
          <p:nvPr/>
        </p:nvSpPr>
        <p:spPr bwMode="auto">
          <a:xfrm>
            <a:off x="7151688" y="3408363"/>
            <a:ext cx="223837" cy="0"/>
          </a:xfrm>
          <a:prstGeom prst="line">
            <a:avLst/>
          </a:prstGeom>
          <a:noFill/>
          <a:ln w="19050">
            <a:solidFill>
              <a:schemeClr val="tx1"/>
            </a:solidFill>
            <a:round/>
            <a:headEnd/>
            <a:tailEnd type="arrow" w="sm" len="sm"/>
          </a:ln>
        </p:spPr>
        <p:txBody>
          <a:bodyPr lIns="90000" tIns="46800" rIns="90000" bIns="46800"/>
          <a:lstStyle/>
          <a:p>
            <a:endParaRPr lang="fr-FR"/>
          </a:p>
        </p:txBody>
      </p:sp>
      <p:sp>
        <p:nvSpPr>
          <p:cNvPr id="44087" name="Line 140"/>
          <p:cNvSpPr>
            <a:spLocks noChangeShapeType="1"/>
          </p:cNvSpPr>
          <p:nvPr/>
        </p:nvSpPr>
        <p:spPr bwMode="auto">
          <a:xfrm>
            <a:off x="5805488" y="3827463"/>
            <a:ext cx="223837" cy="0"/>
          </a:xfrm>
          <a:prstGeom prst="line">
            <a:avLst/>
          </a:prstGeom>
          <a:noFill/>
          <a:ln w="19050">
            <a:solidFill>
              <a:schemeClr val="tx1"/>
            </a:solidFill>
            <a:round/>
            <a:headEnd/>
            <a:tailEnd type="arrow" w="sm" len="sm"/>
          </a:ln>
        </p:spPr>
        <p:txBody>
          <a:bodyPr lIns="90000" tIns="46800" rIns="90000" bIns="46800"/>
          <a:lstStyle/>
          <a:p>
            <a:endParaRPr lang="fr-F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33"/>
          <p:cNvSpPr>
            <a:spLocks noChangeArrowheads="1"/>
          </p:cNvSpPr>
          <p:nvPr/>
        </p:nvSpPr>
        <p:spPr bwMode="auto">
          <a:xfrm>
            <a:off x="452438" y="2894013"/>
            <a:ext cx="1793875" cy="865187"/>
          </a:xfrm>
          <a:prstGeom prst="rect">
            <a:avLst/>
          </a:prstGeom>
          <a:noFill/>
          <a:ln w="25400">
            <a:solidFill>
              <a:schemeClr val="tx1"/>
            </a:solidFill>
            <a:miter lim="800000"/>
            <a:headEnd/>
            <a:tailEnd/>
          </a:ln>
        </p:spPr>
        <p:txBody>
          <a:bodyPr wrap="none" lIns="90000" tIns="46800" rIns="90000" bIns="46800" anchor="ctr"/>
          <a:lstStyle/>
          <a:p>
            <a:endParaRPr lang="fr-FR"/>
          </a:p>
        </p:txBody>
      </p:sp>
      <p:sp>
        <p:nvSpPr>
          <p:cNvPr id="61467" name="Text Box 27"/>
          <p:cNvSpPr txBox="1">
            <a:spLocks noChangeArrowheads="1"/>
          </p:cNvSpPr>
          <p:nvPr/>
        </p:nvSpPr>
        <p:spPr bwMode="auto">
          <a:xfrm>
            <a:off x="3937000" y="1092200"/>
            <a:ext cx="2743200" cy="942975"/>
          </a:xfrm>
          <a:prstGeom prst="rect">
            <a:avLst/>
          </a:prstGeom>
          <a:noFill/>
          <a:ln w="25400">
            <a:noFill/>
            <a:miter lim="800000"/>
            <a:headEnd/>
            <a:tailEnd/>
          </a:ln>
          <a:effectLst>
            <a:prstShdw prst="shdw17" dist="17961" dir="2700000">
              <a:schemeClr val="bg1">
                <a:gamma/>
                <a:shade val="60000"/>
                <a:invGamma/>
              </a:schemeClr>
            </a:prstShdw>
          </a:effectLst>
        </p:spPr>
        <p:txBody>
          <a:bodyPr lIns="90000" tIns="46800" rIns="90000" bIns="46800">
            <a:spAutoFit/>
          </a:bodyPr>
          <a:lstStyle/>
          <a:p>
            <a:pPr algn="just">
              <a:spcBef>
                <a:spcPct val="50000"/>
              </a:spcBef>
              <a:defRPr/>
            </a:pPr>
            <a:r>
              <a:rPr lang="fr-FR" sz="1400"/>
              <a:t>L’invention géniale de Tesla (1888) a été de réunir en parallèle les 3 montages en n’utilisant qu’un seul fil retour.</a:t>
            </a:r>
            <a:endParaRPr lang="fr-FR" sz="1400">
              <a:sym typeface="Symbol" pitchFamily="18" charset="2"/>
            </a:endParaRPr>
          </a:p>
        </p:txBody>
      </p:sp>
      <p:sp>
        <p:nvSpPr>
          <p:cNvPr id="46083" name="Line 57"/>
          <p:cNvSpPr>
            <a:spLocks noChangeShapeType="1"/>
          </p:cNvSpPr>
          <p:nvPr/>
        </p:nvSpPr>
        <p:spPr bwMode="auto">
          <a:xfrm flipV="1">
            <a:off x="2755900" y="1409700"/>
            <a:ext cx="0" cy="1104900"/>
          </a:xfrm>
          <a:prstGeom prst="line">
            <a:avLst/>
          </a:prstGeom>
          <a:noFill/>
          <a:ln w="25400">
            <a:solidFill>
              <a:schemeClr val="tx1"/>
            </a:solidFill>
            <a:round/>
            <a:headEnd/>
            <a:tailEnd type="triangle" w="med" len="med"/>
          </a:ln>
        </p:spPr>
        <p:txBody>
          <a:bodyPr/>
          <a:lstStyle/>
          <a:p>
            <a:endParaRPr lang="fr-FR"/>
          </a:p>
        </p:txBody>
      </p:sp>
      <p:sp>
        <p:nvSpPr>
          <p:cNvPr id="46084" name="Line 58"/>
          <p:cNvSpPr>
            <a:spLocks noChangeShapeType="1"/>
          </p:cNvSpPr>
          <p:nvPr/>
        </p:nvSpPr>
        <p:spPr bwMode="auto">
          <a:xfrm flipV="1">
            <a:off x="2755900" y="1866900"/>
            <a:ext cx="457200" cy="635000"/>
          </a:xfrm>
          <a:prstGeom prst="line">
            <a:avLst/>
          </a:prstGeom>
          <a:noFill/>
          <a:ln w="25400">
            <a:solidFill>
              <a:srgbClr val="FF0000"/>
            </a:solidFill>
            <a:round/>
            <a:headEnd/>
            <a:tailEnd type="triangle" w="med" len="med"/>
          </a:ln>
        </p:spPr>
        <p:txBody>
          <a:bodyPr/>
          <a:lstStyle/>
          <a:p>
            <a:endParaRPr lang="fr-FR"/>
          </a:p>
        </p:txBody>
      </p:sp>
      <p:sp>
        <p:nvSpPr>
          <p:cNvPr id="46085" name="Arc 59"/>
          <p:cNvSpPr>
            <a:spLocks/>
          </p:cNvSpPr>
          <p:nvPr/>
        </p:nvSpPr>
        <p:spPr bwMode="auto">
          <a:xfrm rot="5400000" flipH="1">
            <a:off x="2755900" y="1892300"/>
            <a:ext cx="241300" cy="266700"/>
          </a:xfrm>
          <a:custGeom>
            <a:avLst/>
            <a:gdLst>
              <a:gd name="T0" fmla="*/ 0 w 21600"/>
              <a:gd name="T1" fmla="*/ 0 h 21600"/>
              <a:gd name="T2" fmla="*/ 336409167 w 21600"/>
              <a:gd name="T3" fmla="*/ 502030960 h 21600"/>
              <a:gd name="T4" fmla="*/ 0 w 21600"/>
              <a:gd name="T5" fmla="*/ 50203096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type="triangle" w="med" len="med"/>
          </a:ln>
        </p:spPr>
        <p:txBody>
          <a:bodyPr wrap="none" anchor="ctr"/>
          <a:lstStyle/>
          <a:p>
            <a:endParaRPr lang="fr-FR"/>
          </a:p>
        </p:txBody>
      </p:sp>
      <p:sp>
        <p:nvSpPr>
          <p:cNvPr id="46086" name="Text Box 69"/>
          <p:cNvSpPr txBox="1">
            <a:spLocks noChangeArrowheads="1"/>
          </p:cNvSpPr>
          <p:nvPr/>
        </p:nvSpPr>
        <p:spPr bwMode="auto">
          <a:xfrm>
            <a:off x="2451100" y="1439863"/>
            <a:ext cx="423863" cy="212725"/>
          </a:xfrm>
          <a:prstGeom prst="rect">
            <a:avLst/>
          </a:prstGeom>
          <a:noFill/>
          <a:ln w="25400">
            <a:noFill/>
            <a:miter lim="800000"/>
            <a:headEnd/>
            <a:tailEnd/>
          </a:ln>
        </p:spPr>
        <p:txBody>
          <a:bodyPr lIns="0" tIns="0" rIns="0" bIns="0">
            <a:spAutoFit/>
          </a:bodyPr>
          <a:lstStyle/>
          <a:p>
            <a:pPr>
              <a:spcBef>
                <a:spcPct val="50000"/>
              </a:spcBef>
            </a:pPr>
            <a:r>
              <a:rPr lang="fr-FR" sz="1400"/>
              <a:t>V1</a:t>
            </a:r>
          </a:p>
        </p:txBody>
      </p:sp>
      <p:sp>
        <p:nvSpPr>
          <p:cNvPr id="46087" name="Text Box 41"/>
          <p:cNvSpPr txBox="1">
            <a:spLocks noChangeArrowheads="1"/>
          </p:cNvSpPr>
          <p:nvPr/>
        </p:nvSpPr>
        <p:spPr bwMode="auto">
          <a:xfrm>
            <a:off x="3035300" y="2108200"/>
            <a:ext cx="411163" cy="304800"/>
          </a:xfrm>
          <a:prstGeom prst="rect">
            <a:avLst/>
          </a:prstGeom>
          <a:noFill/>
          <a:ln w="25400">
            <a:noFill/>
            <a:miter lim="800000"/>
            <a:headEnd/>
            <a:tailEnd/>
          </a:ln>
        </p:spPr>
        <p:txBody>
          <a:bodyPr>
            <a:spAutoFit/>
          </a:bodyPr>
          <a:lstStyle/>
          <a:p>
            <a:pPr>
              <a:spcBef>
                <a:spcPct val="50000"/>
              </a:spcBef>
            </a:pPr>
            <a:r>
              <a:rPr lang="fr-FR" sz="1400">
                <a:solidFill>
                  <a:srgbClr val="FF3300"/>
                </a:solidFill>
              </a:rPr>
              <a:t>J1</a:t>
            </a:r>
          </a:p>
        </p:txBody>
      </p:sp>
      <p:sp>
        <p:nvSpPr>
          <p:cNvPr id="46088" name="Text Box 73"/>
          <p:cNvSpPr txBox="1">
            <a:spLocks noChangeArrowheads="1"/>
          </p:cNvSpPr>
          <p:nvPr/>
        </p:nvSpPr>
        <p:spPr bwMode="auto">
          <a:xfrm>
            <a:off x="2895600" y="1604963"/>
            <a:ext cx="512763" cy="304800"/>
          </a:xfrm>
          <a:prstGeom prst="rect">
            <a:avLst/>
          </a:prstGeom>
          <a:noFill/>
          <a:ln w="25400">
            <a:noFill/>
            <a:miter lim="800000"/>
            <a:headEnd/>
            <a:tailEnd/>
          </a:ln>
        </p:spPr>
        <p:txBody>
          <a:bodyPr lIns="0" tIns="0" rIns="0" bIns="0">
            <a:spAutoFit/>
          </a:bodyPr>
          <a:lstStyle/>
          <a:p>
            <a:pPr>
              <a:spcBef>
                <a:spcPct val="50000"/>
              </a:spcBef>
            </a:pPr>
            <a:r>
              <a:rPr lang="fr-FR" sz="2000">
                <a:sym typeface="Symbol" pitchFamily="18" charset="2"/>
              </a:rPr>
              <a:t></a:t>
            </a:r>
            <a:r>
              <a:rPr lang="fr-FR" sz="1400">
                <a:sym typeface="Symbol" pitchFamily="18" charset="2"/>
              </a:rPr>
              <a:t>1</a:t>
            </a:r>
          </a:p>
        </p:txBody>
      </p:sp>
      <p:sp>
        <p:nvSpPr>
          <p:cNvPr id="55380" name="Arc 84"/>
          <p:cNvSpPr>
            <a:spLocks/>
          </p:cNvSpPr>
          <p:nvPr/>
        </p:nvSpPr>
        <p:spPr bwMode="auto">
          <a:xfrm rot="5400000" flipH="1">
            <a:off x="2921000" y="1371600"/>
            <a:ext cx="241300" cy="2667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type="triangle" w="med" len="med"/>
          </a:ln>
          <a:effectLst>
            <a:prstShdw prst="shdw17" dist="17961" dir="2700000">
              <a:schemeClr val="tx1">
                <a:gamma/>
                <a:shade val="60000"/>
                <a:invGamma/>
              </a:schemeClr>
            </a:prstShdw>
          </a:effectLst>
        </p:spPr>
        <p:txBody>
          <a:bodyPr wrap="none" anchor="ctr"/>
          <a:lstStyle/>
          <a:p>
            <a:pPr>
              <a:defRPr/>
            </a:pPr>
            <a:endParaRPr lang="fr-FR"/>
          </a:p>
        </p:txBody>
      </p:sp>
      <p:sp>
        <p:nvSpPr>
          <p:cNvPr id="46090" name="Text Box 86"/>
          <p:cNvSpPr txBox="1">
            <a:spLocks noChangeArrowheads="1"/>
          </p:cNvSpPr>
          <p:nvPr/>
        </p:nvSpPr>
        <p:spPr bwMode="auto">
          <a:xfrm>
            <a:off x="3035300" y="1173163"/>
            <a:ext cx="347663" cy="396875"/>
          </a:xfrm>
          <a:prstGeom prst="rect">
            <a:avLst/>
          </a:prstGeom>
          <a:noFill/>
          <a:ln w="25400">
            <a:noFill/>
            <a:miter lim="800000"/>
            <a:headEnd/>
            <a:tailEnd/>
          </a:ln>
        </p:spPr>
        <p:txBody>
          <a:bodyPr>
            <a:spAutoFit/>
          </a:bodyPr>
          <a:lstStyle/>
          <a:p>
            <a:pPr>
              <a:spcBef>
                <a:spcPct val="50000"/>
              </a:spcBef>
            </a:pPr>
            <a:r>
              <a:rPr lang="fr-FR" sz="2000">
                <a:sym typeface="Symbol" pitchFamily="18" charset="2"/>
              </a:rPr>
              <a:t>+</a:t>
            </a:r>
          </a:p>
        </p:txBody>
      </p:sp>
      <p:sp>
        <p:nvSpPr>
          <p:cNvPr id="46091" name="Text Box 69"/>
          <p:cNvSpPr txBox="1">
            <a:spLocks noChangeArrowheads="1"/>
          </p:cNvSpPr>
          <p:nvPr/>
        </p:nvSpPr>
        <p:spPr bwMode="auto">
          <a:xfrm>
            <a:off x="3429000" y="3141663"/>
            <a:ext cx="423863" cy="212725"/>
          </a:xfrm>
          <a:prstGeom prst="rect">
            <a:avLst/>
          </a:prstGeom>
          <a:noFill/>
          <a:ln w="25400">
            <a:noFill/>
            <a:miter lim="800000"/>
            <a:headEnd/>
            <a:tailEnd/>
          </a:ln>
        </p:spPr>
        <p:txBody>
          <a:bodyPr lIns="0" tIns="0" rIns="0" bIns="0">
            <a:spAutoFit/>
          </a:bodyPr>
          <a:lstStyle/>
          <a:p>
            <a:pPr>
              <a:spcBef>
                <a:spcPct val="50000"/>
              </a:spcBef>
            </a:pPr>
            <a:r>
              <a:rPr lang="fr-FR" sz="1400"/>
              <a:t>V2</a:t>
            </a:r>
          </a:p>
        </p:txBody>
      </p:sp>
      <p:sp>
        <p:nvSpPr>
          <p:cNvPr id="46092" name="Text Box 41"/>
          <p:cNvSpPr txBox="1">
            <a:spLocks noChangeArrowheads="1"/>
          </p:cNvSpPr>
          <p:nvPr/>
        </p:nvSpPr>
        <p:spPr bwMode="auto">
          <a:xfrm>
            <a:off x="2617788" y="3300413"/>
            <a:ext cx="411162" cy="304800"/>
          </a:xfrm>
          <a:prstGeom prst="rect">
            <a:avLst/>
          </a:prstGeom>
          <a:noFill/>
          <a:ln w="25400">
            <a:noFill/>
            <a:miter lim="800000"/>
            <a:headEnd/>
            <a:tailEnd/>
          </a:ln>
        </p:spPr>
        <p:txBody>
          <a:bodyPr>
            <a:spAutoFit/>
          </a:bodyPr>
          <a:lstStyle/>
          <a:p>
            <a:pPr>
              <a:spcBef>
                <a:spcPct val="50000"/>
              </a:spcBef>
            </a:pPr>
            <a:r>
              <a:rPr lang="fr-FR" sz="1400">
                <a:solidFill>
                  <a:srgbClr val="FF3300"/>
                </a:solidFill>
              </a:rPr>
              <a:t>J2</a:t>
            </a:r>
          </a:p>
        </p:txBody>
      </p:sp>
      <p:sp>
        <p:nvSpPr>
          <p:cNvPr id="46093" name="Text Box 73"/>
          <p:cNvSpPr txBox="1">
            <a:spLocks noChangeArrowheads="1"/>
          </p:cNvSpPr>
          <p:nvPr/>
        </p:nvSpPr>
        <p:spPr bwMode="auto">
          <a:xfrm>
            <a:off x="3130550" y="3273425"/>
            <a:ext cx="512763" cy="304800"/>
          </a:xfrm>
          <a:prstGeom prst="rect">
            <a:avLst/>
          </a:prstGeom>
          <a:noFill/>
          <a:ln w="25400">
            <a:noFill/>
            <a:miter lim="800000"/>
            <a:headEnd/>
            <a:tailEnd/>
          </a:ln>
        </p:spPr>
        <p:txBody>
          <a:bodyPr lIns="0" tIns="0" rIns="0" bIns="0">
            <a:spAutoFit/>
          </a:bodyPr>
          <a:lstStyle/>
          <a:p>
            <a:pPr>
              <a:spcBef>
                <a:spcPct val="50000"/>
              </a:spcBef>
            </a:pPr>
            <a:r>
              <a:rPr lang="fr-FR" sz="2000">
                <a:sym typeface="Symbol" pitchFamily="18" charset="2"/>
              </a:rPr>
              <a:t></a:t>
            </a:r>
            <a:r>
              <a:rPr lang="fr-FR" sz="1400">
                <a:sym typeface="Symbol" pitchFamily="18" charset="2"/>
              </a:rPr>
              <a:t>2</a:t>
            </a:r>
          </a:p>
        </p:txBody>
      </p:sp>
      <p:sp>
        <p:nvSpPr>
          <p:cNvPr id="46094" name="Line 57"/>
          <p:cNvSpPr>
            <a:spLocks noChangeShapeType="1"/>
          </p:cNvSpPr>
          <p:nvPr/>
        </p:nvSpPr>
        <p:spPr bwMode="auto">
          <a:xfrm rot="7261744" flipV="1">
            <a:off x="3225800" y="2651125"/>
            <a:ext cx="0" cy="1104900"/>
          </a:xfrm>
          <a:prstGeom prst="line">
            <a:avLst/>
          </a:prstGeom>
          <a:noFill/>
          <a:ln w="25400">
            <a:solidFill>
              <a:schemeClr val="tx1"/>
            </a:solidFill>
            <a:round/>
            <a:headEnd/>
            <a:tailEnd type="triangle" w="med" len="med"/>
          </a:ln>
        </p:spPr>
        <p:txBody>
          <a:bodyPr/>
          <a:lstStyle/>
          <a:p>
            <a:endParaRPr lang="fr-FR"/>
          </a:p>
        </p:txBody>
      </p:sp>
      <p:sp>
        <p:nvSpPr>
          <p:cNvPr id="46095" name="Line 58"/>
          <p:cNvSpPr>
            <a:spLocks noChangeShapeType="1"/>
          </p:cNvSpPr>
          <p:nvPr/>
        </p:nvSpPr>
        <p:spPr bwMode="auto">
          <a:xfrm rot="7261744" flipV="1">
            <a:off x="2689225" y="2968625"/>
            <a:ext cx="457200" cy="635000"/>
          </a:xfrm>
          <a:prstGeom prst="line">
            <a:avLst/>
          </a:prstGeom>
          <a:noFill/>
          <a:ln w="25400">
            <a:solidFill>
              <a:srgbClr val="FF0000"/>
            </a:solidFill>
            <a:round/>
            <a:headEnd/>
            <a:tailEnd type="triangle" w="med" len="med"/>
          </a:ln>
        </p:spPr>
        <p:txBody>
          <a:bodyPr/>
          <a:lstStyle/>
          <a:p>
            <a:endParaRPr lang="fr-FR"/>
          </a:p>
        </p:txBody>
      </p:sp>
      <p:sp>
        <p:nvSpPr>
          <p:cNvPr id="46096" name="Arc 59"/>
          <p:cNvSpPr>
            <a:spLocks/>
          </p:cNvSpPr>
          <p:nvPr/>
        </p:nvSpPr>
        <p:spPr bwMode="auto">
          <a:xfrm rot="12661744" flipH="1">
            <a:off x="2989263" y="3141663"/>
            <a:ext cx="241300" cy="266700"/>
          </a:xfrm>
          <a:custGeom>
            <a:avLst/>
            <a:gdLst>
              <a:gd name="T0" fmla="*/ 0 w 21600"/>
              <a:gd name="T1" fmla="*/ 0 h 21600"/>
              <a:gd name="T2" fmla="*/ 336409167 w 21600"/>
              <a:gd name="T3" fmla="*/ 502030960 h 21600"/>
              <a:gd name="T4" fmla="*/ 0 w 21600"/>
              <a:gd name="T5" fmla="*/ 50203096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type="triangle" w="med" len="med"/>
          </a:ln>
        </p:spPr>
        <p:txBody>
          <a:bodyPr wrap="none" anchor="ctr"/>
          <a:lstStyle/>
          <a:p>
            <a:endParaRPr lang="fr-FR"/>
          </a:p>
        </p:txBody>
      </p:sp>
      <p:sp>
        <p:nvSpPr>
          <p:cNvPr id="46097" name="Arc 84"/>
          <p:cNvSpPr>
            <a:spLocks/>
          </p:cNvSpPr>
          <p:nvPr/>
        </p:nvSpPr>
        <p:spPr bwMode="auto">
          <a:xfrm rot="12661744" flipH="1">
            <a:off x="3349625" y="3549650"/>
            <a:ext cx="241300" cy="266700"/>
          </a:xfrm>
          <a:custGeom>
            <a:avLst/>
            <a:gdLst>
              <a:gd name="T0" fmla="*/ 0 w 21600"/>
              <a:gd name="T1" fmla="*/ 0 h 21600"/>
              <a:gd name="T2" fmla="*/ 336409167 w 21600"/>
              <a:gd name="T3" fmla="*/ 502030960 h 21600"/>
              <a:gd name="T4" fmla="*/ 0 w 21600"/>
              <a:gd name="T5" fmla="*/ 50203096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type="triangle" w="med" len="med"/>
          </a:ln>
        </p:spPr>
        <p:txBody>
          <a:bodyPr wrap="none" anchor="ctr"/>
          <a:lstStyle/>
          <a:p>
            <a:endParaRPr lang="fr-FR"/>
          </a:p>
        </p:txBody>
      </p:sp>
      <p:sp>
        <p:nvSpPr>
          <p:cNvPr id="46098" name="Text Box 86"/>
          <p:cNvSpPr txBox="1">
            <a:spLocks noChangeArrowheads="1"/>
          </p:cNvSpPr>
          <p:nvPr/>
        </p:nvSpPr>
        <p:spPr bwMode="auto">
          <a:xfrm rot="5400000">
            <a:off x="3301207" y="3434556"/>
            <a:ext cx="347662" cy="396875"/>
          </a:xfrm>
          <a:prstGeom prst="rect">
            <a:avLst/>
          </a:prstGeom>
          <a:noFill/>
          <a:ln w="25400">
            <a:noFill/>
            <a:miter lim="800000"/>
            <a:headEnd/>
            <a:tailEnd/>
          </a:ln>
        </p:spPr>
        <p:txBody>
          <a:bodyPr>
            <a:spAutoFit/>
          </a:bodyPr>
          <a:lstStyle/>
          <a:p>
            <a:pPr>
              <a:spcBef>
                <a:spcPct val="50000"/>
              </a:spcBef>
            </a:pPr>
            <a:r>
              <a:rPr lang="fr-FR" sz="2000">
                <a:sym typeface="Symbol" pitchFamily="18" charset="2"/>
              </a:rPr>
              <a:t>+</a:t>
            </a:r>
          </a:p>
        </p:txBody>
      </p:sp>
      <p:sp>
        <p:nvSpPr>
          <p:cNvPr id="46099" name="Line 57"/>
          <p:cNvSpPr>
            <a:spLocks noChangeShapeType="1"/>
          </p:cNvSpPr>
          <p:nvPr/>
        </p:nvSpPr>
        <p:spPr bwMode="auto">
          <a:xfrm rot="13739371" flipV="1">
            <a:off x="3201988" y="4256088"/>
            <a:ext cx="0" cy="1104900"/>
          </a:xfrm>
          <a:prstGeom prst="line">
            <a:avLst/>
          </a:prstGeom>
          <a:noFill/>
          <a:ln w="25400">
            <a:solidFill>
              <a:schemeClr val="tx1"/>
            </a:solidFill>
            <a:round/>
            <a:headEnd/>
            <a:tailEnd type="triangle" w="med" len="med"/>
          </a:ln>
        </p:spPr>
        <p:txBody>
          <a:bodyPr/>
          <a:lstStyle/>
          <a:p>
            <a:endParaRPr lang="fr-FR"/>
          </a:p>
        </p:txBody>
      </p:sp>
      <p:sp>
        <p:nvSpPr>
          <p:cNvPr id="46100" name="Line 58"/>
          <p:cNvSpPr>
            <a:spLocks noChangeShapeType="1"/>
          </p:cNvSpPr>
          <p:nvPr/>
        </p:nvSpPr>
        <p:spPr bwMode="auto">
          <a:xfrm rot="13739371" flipV="1">
            <a:off x="2992438" y="4171950"/>
            <a:ext cx="457200" cy="635000"/>
          </a:xfrm>
          <a:prstGeom prst="line">
            <a:avLst/>
          </a:prstGeom>
          <a:noFill/>
          <a:ln w="25400">
            <a:solidFill>
              <a:srgbClr val="FF0000"/>
            </a:solidFill>
            <a:round/>
            <a:headEnd/>
            <a:tailEnd type="triangle" w="med" len="med"/>
          </a:ln>
        </p:spPr>
        <p:txBody>
          <a:bodyPr/>
          <a:lstStyle/>
          <a:p>
            <a:endParaRPr lang="fr-FR"/>
          </a:p>
        </p:txBody>
      </p:sp>
      <p:sp>
        <p:nvSpPr>
          <p:cNvPr id="46101" name="Arc 59"/>
          <p:cNvSpPr>
            <a:spLocks/>
          </p:cNvSpPr>
          <p:nvPr/>
        </p:nvSpPr>
        <p:spPr bwMode="auto">
          <a:xfrm rot="19139370" flipH="1">
            <a:off x="3051175" y="4541838"/>
            <a:ext cx="241300" cy="266700"/>
          </a:xfrm>
          <a:custGeom>
            <a:avLst/>
            <a:gdLst>
              <a:gd name="T0" fmla="*/ 0 w 21600"/>
              <a:gd name="T1" fmla="*/ 0 h 21600"/>
              <a:gd name="T2" fmla="*/ 336409167 w 21600"/>
              <a:gd name="T3" fmla="*/ 502030960 h 21600"/>
              <a:gd name="T4" fmla="*/ 0 w 21600"/>
              <a:gd name="T5" fmla="*/ 50203096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type="triangle" w="med" len="med"/>
          </a:ln>
        </p:spPr>
        <p:txBody>
          <a:bodyPr wrap="none" anchor="ctr"/>
          <a:lstStyle/>
          <a:p>
            <a:endParaRPr lang="fr-FR"/>
          </a:p>
        </p:txBody>
      </p:sp>
      <p:sp>
        <p:nvSpPr>
          <p:cNvPr id="46102" name="Text Box 69"/>
          <p:cNvSpPr txBox="1">
            <a:spLocks noChangeArrowheads="1"/>
          </p:cNvSpPr>
          <p:nvPr/>
        </p:nvSpPr>
        <p:spPr bwMode="auto">
          <a:xfrm>
            <a:off x="2965450" y="5108575"/>
            <a:ext cx="423863" cy="212725"/>
          </a:xfrm>
          <a:prstGeom prst="rect">
            <a:avLst/>
          </a:prstGeom>
          <a:noFill/>
          <a:ln w="25400">
            <a:noFill/>
            <a:miter lim="800000"/>
            <a:headEnd/>
            <a:tailEnd/>
          </a:ln>
        </p:spPr>
        <p:txBody>
          <a:bodyPr lIns="0" tIns="0" rIns="0" bIns="0">
            <a:spAutoFit/>
          </a:bodyPr>
          <a:lstStyle/>
          <a:p>
            <a:pPr>
              <a:spcBef>
                <a:spcPct val="50000"/>
              </a:spcBef>
            </a:pPr>
            <a:r>
              <a:rPr lang="fr-FR" sz="1400"/>
              <a:t>V3</a:t>
            </a:r>
          </a:p>
        </p:txBody>
      </p:sp>
      <p:sp>
        <p:nvSpPr>
          <p:cNvPr id="46103" name="Text Box 41"/>
          <p:cNvSpPr txBox="1">
            <a:spLocks noChangeArrowheads="1"/>
          </p:cNvSpPr>
          <p:nvPr/>
        </p:nvSpPr>
        <p:spPr bwMode="auto">
          <a:xfrm>
            <a:off x="2901950" y="4195763"/>
            <a:ext cx="411163" cy="304800"/>
          </a:xfrm>
          <a:prstGeom prst="rect">
            <a:avLst/>
          </a:prstGeom>
          <a:noFill/>
          <a:ln w="25400">
            <a:noFill/>
            <a:miter lim="800000"/>
            <a:headEnd/>
            <a:tailEnd/>
          </a:ln>
        </p:spPr>
        <p:txBody>
          <a:bodyPr>
            <a:spAutoFit/>
          </a:bodyPr>
          <a:lstStyle/>
          <a:p>
            <a:pPr>
              <a:spcBef>
                <a:spcPct val="50000"/>
              </a:spcBef>
            </a:pPr>
            <a:r>
              <a:rPr lang="fr-FR" sz="1400">
                <a:solidFill>
                  <a:srgbClr val="FF3300"/>
                </a:solidFill>
              </a:rPr>
              <a:t>J3</a:t>
            </a:r>
          </a:p>
        </p:txBody>
      </p:sp>
      <p:sp>
        <p:nvSpPr>
          <p:cNvPr id="46104" name="Text Box 73"/>
          <p:cNvSpPr txBox="1">
            <a:spLocks noChangeArrowheads="1"/>
          </p:cNvSpPr>
          <p:nvPr/>
        </p:nvSpPr>
        <p:spPr bwMode="auto">
          <a:xfrm>
            <a:off x="2809875" y="4503738"/>
            <a:ext cx="512763" cy="304800"/>
          </a:xfrm>
          <a:prstGeom prst="rect">
            <a:avLst/>
          </a:prstGeom>
          <a:noFill/>
          <a:ln w="25400">
            <a:noFill/>
            <a:miter lim="800000"/>
            <a:headEnd/>
            <a:tailEnd/>
          </a:ln>
        </p:spPr>
        <p:txBody>
          <a:bodyPr lIns="0" tIns="0" rIns="0" bIns="0">
            <a:spAutoFit/>
          </a:bodyPr>
          <a:lstStyle/>
          <a:p>
            <a:pPr>
              <a:spcBef>
                <a:spcPct val="50000"/>
              </a:spcBef>
            </a:pPr>
            <a:r>
              <a:rPr lang="fr-FR" sz="2000">
                <a:sym typeface="Symbol" pitchFamily="18" charset="2"/>
              </a:rPr>
              <a:t></a:t>
            </a:r>
            <a:r>
              <a:rPr lang="fr-FR" sz="1400">
                <a:sym typeface="Symbol" pitchFamily="18" charset="2"/>
              </a:rPr>
              <a:t>3</a:t>
            </a:r>
          </a:p>
        </p:txBody>
      </p:sp>
      <p:sp>
        <p:nvSpPr>
          <p:cNvPr id="46105" name="Arc 84"/>
          <p:cNvSpPr>
            <a:spLocks/>
          </p:cNvSpPr>
          <p:nvPr/>
        </p:nvSpPr>
        <p:spPr bwMode="auto">
          <a:xfrm rot="19139370" flipH="1">
            <a:off x="2549525" y="4759325"/>
            <a:ext cx="241300" cy="266700"/>
          </a:xfrm>
          <a:custGeom>
            <a:avLst/>
            <a:gdLst>
              <a:gd name="T0" fmla="*/ 0 w 21600"/>
              <a:gd name="T1" fmla="*/ 0 h 21600"/>
              <a:gd name="T2" fmla="*/ 336409167 w 21600"/>
              <a:gd name="T3" fmla="*/ 502030960 h 21600"/>
              <a:gd name="T4" fmla="*/ 0 w 21600"/>
              <a:gd name="T5" fmla="*/ 50203096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type="triangle" w="med" len="med"/>
          </a:ln>
        </p:spPr>
        <p:txBody>
          <a:bodyPr wrap="none" anchor="ctr"/>
          <a:lstStyle/>
          <a:p>
            <a:endParaRPr lang="fr-FR"/>
          </a:p>
        </p:txBody>
      </p:sp>
      <p:sp>
        <p:nvSpPr>
          <p:cNvPr id="46106" name="Text Box 86"/>
          <p:cNvSpPr txBox="1">
            <a:spLocks noChangeArrowheads="1"/>
          </p:cNvSpPr>
          <p:nvPr/>
        </p:nvSpPr>
        <p:spPr bwMode="auto">
          <a:xfrm rot="-5400000">
            <a:off x="2615407" y="4653756"/>
            <a:ext cx="347662" cy="396875"/>
          </a:xfrm>
          <a:prstGeom prst="rect">
            <a:avLst/>
          </a:prstGeom>
          <a:noFill/>
          <a:ln w="25400">
            <a:noFill/>
            <a:miter lim="800000"/>
            <a:headEnd/>
            <a:tailEnd/>
          </a:ln>
        </p:spPr>
        <p:txBody>
          <a:bodyPr>
            <a:spAutoFit/>
          </a:bodyPr>
          <a:lstStyle/>
          <a:p>
            <a:pPr>
              <a:spcBef>
                <a:spcPct val="50000"/>
              </a:spcBef>
            </a:pPr>
            <a:r>
              <a:rPr lang="fr-FR" sz="2000">
                <a:sym typeface="Symbol" pitchFamily="18" charset="2"/>
              </a:rPr>
              <a:t>+</a:t>
            </a:r>
          </a:p>
        </p:txBody>
      </p:sp>
      <p:sp>
        <p:nvSpPr>
          <p:cNvPr id="46107" name="Oval 79"/>
          <p:cNvSpPr>
            <a:spLocks noChangeArrowheads="1"/>
          </p:cNvSpPr>
          <p:nvPr/>
        </p:nvSpPr>
        <p:spPr bwMode="auto">
          <a:xfrm>
            <a:off x="709613" y="1000125"/>
            <a:ext cx="404812" cy="468313"/>
          </a:xfrm>
          <a:prstGeom prst="ellipse">
            <a:avLst/>
          </a:prstGeom>
          <a:noFill/>
          <a:ln w="25400">
            <a:solidFill>
              <a:schemeClr val="tx1"/>
            </a:solidFill>
            <a:round/>
            <a:headEnd/>
            <a:tailEnd/>
          </a:ln>
        </p:spPr>
        <p:txBody>
          <a:bodyPr wrap="none" lIns="90000" tIns="46800" rIns="90000" bIns="46800" anchor="ctr"/>
          <a:lstStyle/>
          <a:p>
            <a:endParaRPr lang="fr-FR"/>
          </a:p>
        </p:txBody>
      </p:sp>
      <p:sp>
        <p:nvSpPr>
          <p:cNvPr id="46108" name="Rectangle 80"/>
          <p:cNvSpPr>
            <a:spLocks noChangeArrowheads="1"/>
          </p:cNvSpPr>
          <p:nvPr/>
        </p:nvSpPr>
        <p:spPr bwMode="auto">
          <a:xfrm>
            <a:off x="528638" y="1243013"/>
            <a:ext cx="1793875" cy="865187"/>
          </a:xfrm>
          <a:prstGeom prst="rect">
            <a:avLst/>
          </a:prstGeom>
          <a:noFill/>
          <a:ln w="25400">
            <a:solidFill>
              <a:schemeClr val="tx1"/>
            </a:solidFill>
            <a:miter lim="800000"/>
            <a:headEnd/>
            <a:tailEnd/>
          </a:ln>
        </p:spPr>
        <p:txBody>
          <a:bodyPr wrap="none" lIns="90000" tIns="46800" rIns="90000" bIns="46800" anchor="ctr"/>
          <a:lstStyle/>
          <a:p>
            <a:endParaRPr lang="fr-FR"/>
          </a:p>
        </p:txBody>
      </p:sp>
      <p:sp>
        <p:nvSpPr>
          <p:cNvPr id="61523" name="Text Box 83"/>
          <p:cNvSpPr txBox="1">
            <a:spLocks noChangeArrowheads="1"/>
          </p:cNvSpPr>
          <p:nvPr/>
        </p:nvSpPr>
        <p:spPr bwMode="auto">
          <a:xfrm>
            <a:off x="825500" y="603250"/>
            <a:ext cx="320675" cy="212725"/>
          </a:xfrm>
          <a:prstGeom prst="rect">
            <a:avLst/>
          </a:prstGeom>
          <a:noFill/>
          <a:ln w="25400">
            <a:noFill/>
            <a:miter lim="800000"/>
            <a:headEnd/>
            <a:tailEnd/>
          </a:ln>
          <a:effectLst>
            <a:prstShdw prst="shdw17" dist="17961" dir="2700000">
              <a:schemeClr val="bg1">
                <a:gamma/>
                <a:shade val="60000"/>
                <a:invGamma/>
              </a:schemeClr>
            </a:prstShdw>
          </a:effectLst>
        </p:spPr>
        <p:txBody>
          <a:bodyPr lIns="0" tIns="0" rIns="0" bIns="0">
            <a:spAutoFit/>
          </a:bodyPr>
          <a:lstStyle/>
          <a:p>
            <a:pPr>
              <a:spcBef>
                <a:spcPct val="50000"/>
              </a:spcBef>
              <a:defRPr/>
            </a:pPr>
            <a:r>
              <a:rPr lang="fr-FR" sz="1400"/>
              <a:t>V1</a:t>
            </a:r>
          </a:p>
        </p:txBody>
      </p:sp>
      <p:sp>
        <p:nvSpPr>
          <p:cNvPr id="46110" name="Line 84"/>
          <p:cNvSpPr>
            <a:spLocks noChangeShapeType="1"/>
          </p:cNvSpPr>
          <p:nvPr/>
        </p:nvSpPr>
        <p:spPr bwMode="auto">
          <a:xfrm rot="5400000" flipH="1" flipV="1">
            <a:off x="872332" y="659606"/>
            <a:ext cx="6350" cy="557213"/>
          </a:xfrm>
          <a:prstGeom prst="line">
            <a:avLst/>
          </a:prstGeom>
          <a:noFill/>
          <a:ln w="25400">
            <a:solidFill>
              <a:schemeClr val="tx1"/>
            </a:solidFill>
            <a:round/>
            <a:headEnd/>
            <a:tailEnd type="triangle" w="lg" len="lg"/>
          </a:ln>
        </p:spPr>
        <p:txBody>
          <a:bodyPr lIns="90000" tIns="46800" rIns="90000" bIns="46800"/>
          <a:lstStyle/>
          <a:p>
            <a:endParaRPr lang="fr-FR"/>
          </a:p>
        </p:txBody>
      </p:sp>
      <p:sp>
        <p:nvSpPr>
          <p:cNvPr id="46111" name="Line 85"/>
          <p:cNvSpPr>
            <a:spLocks noChangeShapeType="1"/>
          </p:cNvSpPr>
          <p:nvPr/>
        </p:nvSpPr>
        <p:spPr bwMode="auto">
          <a:xfrm>
            <a:off x="1373188" y="1249363"/>
            <a:ext cx="303212" cy="1587"/>
          </a:xfrm>
          <a:prstGeom prst="line">
            <a:avLst/>
          </a:prstGeom>
          <a:noFill/>
          <a:ln w="25400">
            <a:solidFill>
              <a:srgbClr val="FF0000"/>
            </a:solidFill>
            <a:round/>
            <a:headEnd/>
            <a:tailEnd type="triangle" w="lg" len="lg"/>
          </a:ln>
        </p:spPr>
        <p:txBody>
          <a:bodyPr lIns="90000" tIns="46800" rIns="90000" bIns="46800"/>
          <a:lstStyle/>
          <a:p>
            <a:endParaRPr lang="fr-FR"/>
          </a:p>
        </p:txBody>
      </p:sp>
      <p:sp>
        <p:nvSpPr>
          <p:cNvPr id="61526" name="Text Box 86"/>
          <p:cNvSpPr txBox="1">
            <a:spLocks noChangeArrowheads="1"/>
          </p:cNvSpPr>
          <p:nvPr/>
        </p:nvSpPr>
        <p:spPr bwMode="auto">
          <a:xfrm>
            <a:off x="1466850" y="965200"/>
            <a:ext cx="344488" cy="212725"/>
          </a:xfrm>
          <a:prstGeom prst="rect">
            <a:avLst/>
          </a:prstGeom>
          <a:noFill/>
          <a:ln w="25400">
            <a:noFill/>
            <a:miter lim="800000"/>
            <a:headEnd/>
            <a:tailEnd/>
          </a:ln>
          <a:effectLst>
            <a:prstShdw prst="shdw17" dist="17961" dir="2700000">
              <a:schemeClr val="bg1">
                <a:gamma/>
                <a:shade val="60000"/>
                <a:invGamma/>
              </a:schemeClr>
            </a:prstShdw>
          </a:effectLst>
        </p:spPr>
        <p:txBody>
          <a:bodyPr lIns="0" tIns="0" rIns="0" bIns="0">
            <a:spAutoFit/>
          </a:bodyPr>
          <a:lstStyle/>
          <a:p>
            <a:pPr>
              <a:spcBef>
                <a:spcPct val="50000"/>
              </a:spcBef>
              <a:defRPr/>
            </a:pPr>
            <a:r>
              <a:rPr lang="fr-FR" sz="1400">
                <a:solidFill>
                  <a:srgbClr val="FF3300"/>
                </a:solidFill>
              </a:rPr>
              <a:t>J1</a:t>
            </a:r>
          </a:p>
        </p:txBody>
      </p:sp>
      <p:sp>
        <p:nvSpPr>
          <p:cNvPr id="46113" name="Rectangle 87"/>
          <p:cNvSpPr>
            <a:spLocks noChangeArrowheads="1"/>
          </p:cNvSpPr>
          <p:nvPr/>
        </p:nvSpPr>
        <p:spPr bwMode="auto">
          <a:xfrm rot="-5400000">
            <a:off x="1887538" y="1016000"/>
            <a:ext cx="236537" cy="455613"/>
          </a:xfrm>
          <a:prstGeom prst="rect">
            <a:avLst/>
          </a:prstGeom>
          <a:solidFill>
            <a:schemeClr val="bg1"/>
          </a:solidFill>
          <a:ln w="25400">
            <a:solidFill>
              <a:schemeClr val="tx1"/>
            </a:solidFill>
            <a:miter lim="800000"/>
            <a:headEnd/>
            <a:tailEnd/>
          </a:ln>
        </p:spPr>
        <p:txBody>
          <a:bodyPr wrap="none" lIns="90000" tIns="46800" rIns="90000" bIns="46800" anchor="ctr"/>
          <a:lstStyle/>
          <a:p>
            <a:endParaRPr lang="fr-FR"/>
          </a:p>
        </p:txBody>
      </p:sp>
      <p:sp>
        <p:nvSpPr>
          <p:cNvPr id="61528" name="Text Box 88"/>
          <p:cNvSpPr txBox="1">
            <a:spLocks noChangeArrowheads="1"/>
          </p:cNvSpPr>
          <p:nvPr/>
        </p:nvSpPr>
        <p:spPr bwMode="auto">
          <a:xfrm>
            <a:off x="1920875" y="1125538"/>
            <a:ext cx="403225" cy="212725"/>
          </a:xfrm>
          <a:prstGeom prst="rect">
            <a:avLst/>
          </a:prstGeom>
          <a:noFill/>
          <a:ln w="25400">
            <a:noFill/>
            <a:miter lim="800000"/>
            <a:headEnd/>
            <a:tailEnd/>
          </a:ln>
          <a:effectLst>
            <a:prstShdw prst="shdw17" dist="17961" dir="2700000">
              <a:schemeClr val="bg1">
                <a:gamma/>
                <a:shade val="60000"/>
                <a:invGamma/>
              </a:schemeClr>
            </a:prstShdw>
          </a:effectLst>
        </p:spPr>
        <p:txBody>
          <a:bodyPr lIns="0" tIns="0" rIns="0" bIns="0">
            <a:spAutoFit/>
          </a:bodyPr>
          <a:lstStyle/>
          <a:p>
            <a:pPr>
              <a:spcBef>
                <a:spcPct val="50000"/>
              </a:spcBef>
              <a:defRPr/>
            </a:pPr>
            <a:r>
              <a:rPr lang="fr-FR" sz="1400"/>
              <a:t>Z1</a:t>
            </a:r>
          </a:p>
        </p:txBody>
      </p:sp>
      <p:sp>
        <p:nvSpPr>
          <p:cNvPr id="46115" name="Oval 105"/>
          <p:cNvSpPr>
            <a:spLocks noChangeArrowheads="1"/>
          </p:cNvSpPr>
          <p:nvPr/>
        </p:nvSpPr>
        <p:spPr bwMode="auto">
          <a:xfrm>
            <a:off x="684213" y="4289425"/>
            <a:ext cx="404812" cy="468313"/>
          </a:xfrm>
          <a:prstGeom prst="ellipse">
            <a:avLst/>
          </a:prstGeom>
          <a:noFill/>
          <a:ln w="25400">
            <a:solidFill>
              <a:schemeClr val="tx1"/>
            </a:solidFill>
            <a:round/>
            <a:headEnd/>
            <a:tailEnd/>
          </a:ln>
        </p:spPr>
        <p:txBody>
          <a:bodyPr wrap="none" lIns="90000" tIns="46800" rIns="90000" bIns="46800" anchor="ctr"/>
          <a:lstStyle/>
          <a:p>
            <a:endParaRPr lang="fr-FR"/>
          </a:p>
        </p:txBody>
      </p:sp>
      <p:sp>
        <p:nvSpPr>
          <p:cNvPr id="46116" name="Rectangle 106"/>
          <p:cNvSpPr>
            <a:spLocks noChangeArrowheads="1"/>
          </p:cNvSpPr>
          <p:nvPr/>
        </p:nvSpPr>
        <p:spPr bwMode="auto">
          <a:xfrm>
            <a:off x="503238" y="4532313"/>
            <a:ext cx="1793875" cy="865187"/>
          </a:xfrm>
          <a:prstGeom prst="rect">
            <a:avLst/>
          </a:prstGeom>
          <a:noFill/>
          <a:ln w="25400">
            <a:solidFill>
              <a:schemeClr val="tx1"/>
            </a:solidFill>
            <a:miter lim="800000"/>
            <a:headEnd/>
            <a:tailEnd/>
          </a:ln>
        </p:spPr>
        <p:txBody>
          <a:bodyPr wrap="none" lIns="90000" tIns="46800" rIns="90000" bIns="46800" anchor="ctr"/>
          <a:lstStyle/>
          <a:p>
            <a:endParaRPr lang="fr-FR"/>
          </a:p>
        </p:txBody>
      </p:sp>
      <p:sp>
        <p:nvSpPr>
          <p:cNvPr id="61547" name="Text Box 107"/>
          <p:cNvSpPr txBox="1">
            <a:spLocks noChangeArrowheads="1"/>
          </p:cNvSpPr>
          <p:nvPr/>
        </p:nvSpPr>
        <p:spPr bwMode="auto">
          <a:xfrm>
            <a:off x="800100" y="3892550"/>
            <a:ext cx="320675" cy="212725"/>
          </a:xfrm>
          <a:prstGeom prst="rect">
            <a:avLst/>
          </a:prstGeom>
          <a:noFill/>
          <a:ln w="25400">
            <a:noFill/>
            <a:miter lim="800000"/>
            <a:headEnd/>
            <a:tailEnd/>
          </a:ln>
          <a:effectLst>
            <a:prstShdw prst="shdw17" dist="17961" dir="2700000">
              <a:schemeClr val="bg1">
                <a:gamma/>
                <a:shade val="60000"/>
                <a:invGamma/>
              </a:schemeClr>
            </a:prstShdw>
          </a:effectLst>
        </p:spPr>
        <p:txBody>
          <a:bodyPr lIns="0" tIns="0" rIns="0" bIns="0">
            <a:spAutoFit/>
          </a:bodyPr>
          <a:lstStyle/>
          <a:p>
            <a:pPr>
              <a:spcBef>
                <a:spcPct val="50000"/>
              </a:spcBef>
              <a:defRPr/>
            </a:pPr>
            <a:r>
              <a:rPr lang="fr-FR" sz="1400"/>
              <a:t>V3</a:t>
            </a:r>
          </a:p>
        </p:txBody>
      </p:sp>
      <p:sp>
        <p:nvSpPr>
          <p:cNvPr id="46118" name="Line 108"/>
          <p:cNvSpPr>
            <a:spLocks noChangeShapeType="1"/>
          </p:cNvSpPr>
          <p:nvPr/>
        </p:nvSpPr>
        <p:spPr bwMode="auto">
          <a:xfrm rot="5400000" flipH="1" flipV="1">
            <a:off x="846932" y="3948906"/>
            <a:ext cx="6350" cy="557213"/>
          </a:xfrm>
          <a:prstGeom prst="line">
            <a:avLst/>
          </a:prstGeom>
          <a:noFill/>
          <a:ln w="25400">
            <a:solidFill>
              <a:schemeClr val="tx1"/>
            </a:solidFill>
            <a:round/>
            <a:headEnd/>
            <a:tailEnd type="triangle" w="lg" len="lg"/>
          </a:ln>
        </p:spPr>
        <p:txBody>
          <a:bodyPr lIns="90000" tIns="46800" rIns="90000" bIns="46800"/>
          <a:lstStyle/>
          <a:p>
            <a:endParaRPr lang="fr-FR"/>
          </a:p>
        </p:txBody>
      </p:sp>
      <p:sp>
        <p:nvSpPr>
          <p:cNvPr id="46119" name="Line 109"/>
          <p:cNvSpPr>
            <a:spLocks noChangeShapeType="1"/>
          </p:cNvSpPr>
          <p:nvPr/>
        </p:nvSpPr>
        <p:spPr bwMode="auto">
          <a:xfrm>
            <a:off x="1347788" y="4538663"/>
            <a:ext cx="303212" cy="1587"/>
          </a:xfrm>
          <a:prstGeom prst="line">
            <a:avLst/>
          </a:prstGeom>
          <a:noFill/>
          <a:ln w="25400">
            <a:solidFill>
              <a:srgbClr val="FF0000"/>
            </a:solidFill>
            <a:round/>
            <a:headEnd/>
            <a:tailEnd type="triangle" w="lg" len="lg"/>
          </a:ln>
        </p:spPr>
        <p:txBody>
          <a:bodyPr lIns="90000" tIns="46800" rIns="90000" bIns="46800"/>
          <a:lstStyle/>
          <a:p>
            <a:endParaRPr lang="fr-FR"/>
          </a:p>
        </p:txBody>
      </p:sp>
      <p:sp>
        <p:nvSpPr>
          <p:cNvPr id="46120" name="Text Box 110"/>
          <p:cNvSpPr txBox="1">
            <a:spLocks noChangeArrowheads="1"/>
          </p:cNvSpPr>
          <p:nvPr/>
        </p:nvSpPr>
        <p:spPr bwMode="auto">
          <a:xfrm>
            <a:off x="1441450" y="4254500"/>
            <a:ext cx="344488" cy="212725"/>
          </a:xfrm>
          <a:prstGeom prst="rect">
            <a:avLst/>
          </a:prstGeom>
          <a:noFill/>
          <a:ln w="25400">
            <a:noFill/>
            <a:miter lim="800000"/>
            <a:headEnd/>
            <a:tailEnd/>
          </a:ln>
        </p:spPr>
        <p:txBody>
          <a:bodyPr lIns="0" tIns="0" rIns="0" bIns="0">
            <a:spAutoFit/>
          </a:bodyPr>
          <a:lstStyle/>
          <a:p>
            <a:pPr>
              <a:spcBef>
                <a:spcPct val="50000"/>
              </a:spcBef>
            </a:pPr>
            <a:r>
              <a:rPr lang="fr-FR" sz="1400">
                <a:solidFill>
                  <a:srgbClr val="FF3300"/>
                </a:solidFill>
              </a:rPr>
              <a:t>J3</a:t>
            </a:r>
          </a:p>
        </p:txBody>
      </p:sp>
      <p:sp>
        <p:nvSpPr>
          <p:cNvPr id="46121" name="Rectangle 111"/>
          <p:cNvSpPr>
            <a:spLocks noChangeArrowheads="1"/>
          </p:cNvSpPr>
          <p:nvPr/>
        </p:nvSpPr>
        <p:spPr bwMode="auto">
          <a:xfrm rot="-5400000">
            <a:off x="1862138" y="4305300"/>
            <a:ext cx="236537" cy="455613"/>
          </a:xfrm>
          <a:prstGeom prst="rect">
            <a:avLst/>
          </a:prstGeom>
          <a:solidFill>
            <a:schemeClr val="bg1"/>
          </a:solidFill>
          <a:ln w="25400">
            <a:solidFill>
              <a:schemeClr val="tx1"/>
            </a:solidFill>
            <a:miter lim="800000"/>
            <a:headEnd/>
            <a:tailEnd/>
          </a:ln>
        </p:spPr>
        <p:txBody>
          <a:bodyPr wrap="none" lIns="90000" tIns="46800" rIns="90000" bIns="46800" anchor="ctr"/>
          <a:lstStyle/>
          <a:p>
            <a:endParaRPr lang="fr-FR"/>
          </a:p>
        </p:txBody>
      </p:sp>
      <p:sp>
        <p:nvSpPr>
          <p:cNvPr id="46122" name="Text Box 112"/>
          <p:cNvSpPr txBox="1">
            <a:spLocks noChangeArrowheads="1"/>
          </p:cNvSpPr>
          <p:nvPr/>
        </p:nvSpPr>
        <p:spPr bwMode="auto">
          <a:xfrm>
            <a:off x="1895475" y="4414838"/>
            <a:ext cx="403225" cy="212725"/>
          </a:xfrm>
          <a:prstGeom prst="rect">
            <a:avLst/>
          </a:prstGeom>
          <a:noFill/>
          <a:ln w="25400">
            <a:noFill/>
            <a:miter lim="800000"/>
            <a:headEnd/>
            <a:tailEnd/>
          </a:ln>
        </p:spPr>
        <p:txBody>
          <a:bodyPr lIns="0" tIns="0" rIns="0" bIns="0">
            <a:spAutoFit/>
          </a:bodyPr>
          <a:lstStyle/>
          <a:p>
            <a:pPr>
              <a:spcBef>
                <a:spcPct val="50000"/>
              </a:spcBef>
            </a:pPr>
            <a:r>
              <a:rPr lang="fr-FR" sz="1400"/>
              <a:t>Z3</a:t>
            </a:r>
          </a:p>
        </p:txBody>
      </p:sp>
      <p:sp>
        <p:nvSpPr>
          <p:cNvPr id="46123" name="Oval 129"/>
          <p:cNvSpPr>
            <a:spLocks noChangeArrowheads="1"/>
          </p:cNvSpPr>
          <p:nvPr/>
        </p:nvSpPr>
        <p:spPr bwMode="auto">
          <a:xfrm>
            <a:off x="633413" y="2651125"/>
            <a:ext cx="404812" cy="468313"/>
          </a:xfrm>
          <a:prstGeom prst="ellipse">
            <a:avLst/>
          </a:prstGeom>
          <a:noFill/>
          <a:ln w="25400">
            <a:solidFill>
              <a:schemeClr val="tx1"/>
            </a:solidFill>
            <a:round/>
            <a:headEnd/>
            <a:tailEnd/>
          </a:ln>
        </p:spPr>
        <p:txBody>
          <a:bodyPr wrap="none" lIns="90000" tIns="46800" rIns="90000" bIns="46800" anchor="ctr"/>
          <a:lstStyle/>
          <a:p>
            <a:endParaRPr lang="fr-FR"/>
          </a:p>
        </p:txBody>
      </p:sp>
      <p:sp>
        <p:nvSpPr>
          <p:cNvPr id="46124" name="Line 130"/>
          <p:cNvSpPr>
            <a:spLocks noChangeShapeType="1"/>
          </p:cNvSpPr>
          <p:nvPr/>
        </p:nvSpPr>
        <p:spPr bwMode="auto">
          <a:xfrm rot="5400000" flipH="1" flipV="1">
            <a:off x="796132" y="2310606"/>
            <a:ext cx="6350" cy="557213"/>
          </a:xfrm>
          <a:prstGeom prst="line">
            <a:avLst/>
          </a:prstGeom>
          <a:noFill/>
          <a:ln w="25400">
            <a:solidFill>
              <a:schemeClr val="tx1"/>
            </a:solidFill>
            <a:round/>
            <a:headEnd/>
            <a:tailEnd type="triangle" w="lg" len="lg"/>
          </a:ln>
        </p:spPr>
        <p:txBody>
          <a:bodyPr lIns="90000" tIns="46800" rIns="90000" bIns="46800"/>
          <a:lstStyle/>
          <a:p>
            <a:endParaRPr lang="fr-FR"/>
          </a:p>
        </p:txBody>
      </p:sp>
      <p:sp>
        <p:nvSpPr>
          <p:cNvPr id="46125" name="Line 131"/>
          <p:cNvSpPr>
            <a:spLocks noChangeShapeType="1"/>
          </p:cNvSpPr>
          <p:nvPr/>
        </p:nvSpPr>
        <p:spPr bwMode="auto">
          <a:xfrm>
            <a:off x="1296988" y="2887663"/>
            <a:ext cx="303212" cy="1587"/>
          </a:xfrm>
          <a:prstGeom prst="line">
            <a:avLst/>
          </a:prstGeom>
          <a:noFill/>
          <a:ln w="25400">
            <a:solidFill>
              <a:srgbClr val="FF0000"/>
            </a:solidFill>
            <a:round/>
            <a:headEnd/>
            <a:tailEnd type="triangle" w="lg" len="lg"/>
          </a:ln>
        </p:spPr>
        <p:txBody>
          <a:bodyPr lIns="90000" tIns="46800" rIns="90000" bIns="46800"/>
          <a:lstStyle/>
          <a:p>
            <a:endParaRPr lang="fr-FR"/>
          </a:p>
        </p:txBody>
      </p:sp>
      <p:sp>
        <p:nvSpPr>
          <p:cNvPr id="46126" name="Text Box 132"/>
          <p:cNvSpPr txBox="1">
            <a:spLocks noChangeArrowheads="1"/>
          </p:cNvSpPr>
          <p:nvPr/>
        </p:nvSpPr>
        <p:spPr bwMode="auto">
          <a:xfrm>
            <a:off x="1390650" y="2616200"/>
            <a:ext cx="344488" cy="212725"/>
          </a:xfrm>
          <a:prstGeom prst="rect">
            <a:avLst/>
          </a:prstGeom>
          <a:noFill/>
          <a:ln w="25400">
            <a:noFill/>
            <a:miter lim="800000"/>
            <a:headEnd/>
            <a:tailEnd/>
          </a:ln>
        </p:spPr>
        <p:txBody>
          <a:bodyPr lIns="0" tIns="0" rIns="0" bIns="0">
            <a:spAutoFit/>
          </a:bodyPr>
          <a:lstStyle/>
          <a:p>
            <a:pPr>
              <a:spcBef>
                <a:spcPct val="50000"/>
              </a:spcBef>
            </a:pPr>
            <a:r>
              <a:rPr lang="fr-FR" sz="1400">
                <a:solidFill>
                  <a:srgbClr val="FF3300"/>
                </a:solidFill>
              </a:rPr>
              <a:t>J2</a:t>
            </a:r>
          </a:p>
        </p:txBody>
      </p:sp>
      <p:sp>
        <p:nvSpPr>
          <p:cNvPr id="46127" name="Rectangle 134"/>
          <p:cNvSpPr>
            <a:spLocks noChangeArrowheads="1"/>
          </p:cNvSpPr>
          <p:nvPr/>
        </p:nvSpPr>
        <p:spPr bwMode="auto">
          <a:xfrm rot="-5400000">
            <a:off x="1811338" y="2667000"/>
            <a:ext cx="236537" cy="455613"/>
          </a:xfrm>
          <a:prstGeom prst="rect">
            <a:avLst/>
          </a:prstGeom>
          <a:solidFill>
            <a:schemeClr val="bg1"/>
          </a:solidFill>
          <a:ln w="25400">
            <a:solidFill>
              <a:schemeClr val="tx1"/>
            </a:solidFill>
            <a:miter lim="800000"/>
            <a:headEnd/>
            <a:tailEnd/>
          </a:ln>
        </p:spPr>
        <p:txBody>
          <a:bodyPr wrap="none" lIns="90000" tIns="46800" rIns="90000" bIns="46800" anchor="ctr"/>
          <a:lstStyle/>
          <a:p>
            <a:endParaRPr lang="fr-FR"/>
          </a:p>
        </p:txBody>
      </p:sp>
      <p:sp>
        <p:nvSpPr>
          <p:cNvPr id="46128" name="Text Box 135"/>
          <p:cNvSpPr txBox="1">
            <a:spLocks noChangeArrowheads="1"/>
          </p:cNvSpPr>
          <p:nvPr/>
        </p:nvSpPr>
        <p:spPr bwMode="auto">
          <a:xfrm>
            <a:off x="1844675" y="2776538"/>
            <a:ext cx="403225" cy="212725"/>
          </a:xfrm>
          <a:prstGeom prst="rect">
            <a:avLst/>
          </a:prstGeom>
          <a:noFill/>
          <a:ln w="25400">
            <a:noFill/>
            <a:miter lim="800000"/>
            <a:headEnd/>
            <a:tailEnd/>
          </a:ln>
        </p:spPr>
        <p:txBody>
          <a:bodyPr lIns="0" tIns="0" rIns="0" bIns="0">
            <a:spAutoFit/>
          </a:bodyPr>
          <a:lstStyle/>
          <a:p>
            <a:pPr>
              <a:spcBef>
                <a:spcPct val="50000"/>
              </a:spcBef>
            </a:pPr>
            <a:r>
              <a:rPr lang="fr-FR" sz="1400"/>
              <a:t>Z2</a:t>
            </a:r>
          </a:p>
        </p:txBody>
      </p:sp>
      <p:sp>
        <p:nvSpPr>
          <p:cNvPr id="61577" name="Text Box 137"/>
          <p:cNvSpPr txBox="1">
            <a:spLocks noChangeArrowheads="1"/>
          </p:cNvSpPr>
          <p:nvPr/>
        </p:nvSpPr>
        <p:spPr bwMode="auto">
          <a:xfrm>
            <a:off x="749300" y="3105150"/>
            <a:ext cx="320675" cy="212725"/>
          </a:xfrm>
          <a:prstGeom prst="rect">
            <a:avLst/>
          </a:prstGeom>
          <a:noFill/>
          <a:ln w="25400">
            <a:noFill/>
            <a:miter lim="800000"/>
            <a:headEnd/>
            <a:tailEnd/>
          </a:ln>
          <a:effectLst>
            <a:prstShdw prst="shdw17" dist="17961" dir="2700000">
              <a:schemeClr val="bg1">
                <a:gamma/>
                <a:shade val="60000"/>
                <a:invGamma/>
              </a:schemeClr>
            </a:prstShdw>
          </a:effectLst>
        </p:spPr>
        <p:txBody>
          <a:bodyPr lIns="0" tIns="0" rIns="0" bIns="0">
            <a:spAutoFit/>
          </a:bodyPr>
          <a:lstStyle/>
          <a:p>
            <a:pPr>
              <a:spcBef>
                <a:spcPct val="50000"/>
              </a:spcBef>
              <a:defRPr/>
            </a:pPr>
            <a:r>
              <a:rPr lang="fr-FR" sz="1400"/>
              <a:t>V3</a:t>
            </a:r>
          </a:p>
        </p:txBody>
      </p:sp>
      <p:sp>
        <p:nvSpPr>
          <p:cNvPr id="61583" name="Text Box 143"/>
          <p:cNvSpPr txBox="1">
            <a:spLocks noChangeArrowheads="1"/>
          </p:cNvSpPr>
          <p:nvPr/>
        </p:nvSpPr>
        <p:spPr bwMode="auto">
          <a:xfrm>
            <a:off x="660400" y="2317750"/>
            <a:ext cx="320675" cy="212725"/>
          </a:xfrm>
          <a:prstGeom prst="rect">
            <a:avLst/>
          </a:prstGeom>
          <a:noFill/>
          <a:ln w="25400">
            <a:noFill/>
            <a:miter lim="800000"/>
            <a:headEnd/>
            <a:tailEnd/>
          </a:ln>
          <a:effectLst>
            <a:prstShdw prst="shdw17" dist="17961" dir="2700000">
              <a:schemeClr val="bg1">
                <a:gamma/>
                <a:shade val="60000"/>
                <a:invGamma/>
              </a:schemeClr>
            </a:prstShdw>
          </a:effectLst>
        </p:spPr>
        <p:txBody>
          <a:bodyPr lIns="0" tIns="0" rIns="0" bIns="0">
            <a:spAutoFit/>
          </a:bodyPr>
          <a:lstStyle/>
          <a:p>
            <a:pPr>
              <a:spcBef>
                <a:spcPct val="50000"/>
              </a:spcBef>
              <a:defRPr/>
            </a:pPr>
            <a:r>
              <a:rPr lang="fr-FR" sz="1400"/>
              <a:t>V2</a:t>
            </a:r>
          </a:p>
        </p:txBody>
      </p:sp>
      <p:sp>
        <p:nvSpPr>
          <p:cNvPr id="61585" name="Text Box 145"/>
          <p:cNvSpPr txBox="1">
            <a:spLocks noChangeArrowheads="1"/>
          </p:cNvSpPr>
          <p:nvPr/>
        </p:nvSpPr>
        <p:spPr bwMode="auto">
          <a:xfrm>
            <a:off x="4076700" y="3314700"/>
            <a:ext cx="4775200" cy="1292225"/>
          </a:xfrm>
          <a:prstGeom prst="rect">
            <a:avLst/>
          </a:prstGeom>
          <a:noFill/>
          <a:ln w="25400">
            <a:noFill/>
            <a:miter lim="800000"/>
            <a:headEnd/>
            <a:tailEnd/>
          </a:ln>
          <a:effectLst>
            <a:prstShdw prst="shdw17" dist="17961" dir="2700000">
              <a:schemeClr val="bg1">
                <a:gamma/>
                <a:shade val="60000"/>
                <a:invGamma/>
              </a:schemeClr>
            </a:prstShdw>
          </a:effectLst>
        </p:spPr>
        <p:txBody>
          <a:bodyPr lIns="0" tIns="0" rIns="0" bIns="0">
            <a:spAutoFit/>
          </a:bodyPr>
          <a:lstStyle/>
          <a:p>
            <a:pPr algn="just">
              <a:spcBef>
                <a:spcPct val="50000"/>
              </a:spcBef>
              <a:defRPr/>
            </a:pPr>
            <a:r>
              <a:rPr lang="fr-FR" sz="1400" dirty="0"/>
              <a:t>Chaque source « n » est connectée à sa charge « n ». En équilibre, la somme des courants instantanés est nulle, on peut supprimer le fil retour appelé « neutre ». La ligne est deux fois moins longue, crée moins de chute de tension, elle est moins coûteuse. C’est l’association parallèle ou montage « étoile ».</a:t>
            </a:r>
            <a:endParaRPr lang="fr-FR" sz="1400" dirty="0">
              <a:sym typeface="Symbol" pitchFamily="18" charset="2"/>
            </a:endParaRPr>
          </a:p>
        </p:txBody>
      </p:sp>
      <p:grpSp>
        <p:nvGrpSpPr>
          <p:cNvPr id="46132" name="Group 189"/>
          <p:cNvGrpSpPr>
            <a:grpSpLocks/>
          </p:cNvGrpSpPr>
          <p:nvPr/>
        </p:nvGrpSpPr>
        <p:grpSpPr bwMode="auto">
          <a:xfrm>
            <a:off x="6777038" y="666750"/>
            <a:ext cx="1933575" cy="2579688"/>
            <a:chOff x="3957" y="660"/>
            <a:chExt cx="1218" cy="1625"/>
          </a:xfrm>
        </p:grpSpPr>
        <p:sp>
          <p:nvSpPr>
            <p:cNvPr id="61555" name="Text Box 115"/>
            <p:cNvSpPr txBox="1">
              <a:spLocks noChangeArrowheads="1"/>
            </p:cNvSpPr>
            <p:nvPr/>
          </p:nvSpPr>
          <p:spPr bwMode="auto">
            <a:xfrm>
              <a:off x="4048" y="660"/>
              <a:ext cx="234" cy="134"/>
            </a:xfrm>
            <a:prstGeom prst="rect">
              <a:avLst/>
            </a:prstGeom>
            <a:noFill/>
            <a:ln w="25400">
              <a:noFill/>
              <a:miter lim="800000"/>
              <a:headEnd/>
              <a:tailEnd/>
            </a:ln>
            <a:effectLst>
              <a:prstShdw prst="shdw17" dist="17961" dir="2700000">
                <a:schemeClr val="bg1">
                  <a:gamma/>
                  <a:shade val="60000"/>
                  <a:invGamma/>
                </a:schemeClr>
              </a:prstShdw>
            </a:effectLst>
          </p:spPr>
          <p:txBody>
            <a:bodyPr lIns="0" tIns="0" rIns="0" bIns="0">
              <a:spAutoFit/>
            </a:bodyPr>
            <a:lstStyle/>
            <a:p>
              <a:pPr>
                <a:spcBef>
                  <a:spcPct val="50000"/>
                </a:spcBef>
                <a:defRPr/>
              </a:pPr>
              <a:r>
                <a:rPr lang="fr-FR" sz="1400"/>
                <a:t>V1</a:t>
              </a:r>
            </a:p>
          </p:txBody>
        </p:sp>
        <p:sp>
          <p:nvSpPr>
            <p:cNvPr id="46176" name="Oval 97"/>
            <p:cNvSpPr>
              <a:spLocks noChangeArrowheads="1"/>
            </p:cNvSpPr>
            <p:nvPr/>
          </p:nvSpPr>
          <p:spPr bwMode="auto">
            <a:xfrm>
              <a:off x="4063" y="1294"/>
              <a:ext cx="275" cy="238"/>
            </a:xfrm>
            <a:prstGeom prst="ellipse">
              <a:avLst/>
            </a:prstGeom>
            <a:noFill/>
            <a:ln w="25400">
              <a:solidFill>
                <a:schemeClr val="tx1"/>
              </a:solidFill>
              <a:round/>
              <a:headEnd/>
              <a:tailEnd/>
            </a:ln>
          </p:spPr>
          <p:txBody>
            <a:bodyPr wrap="none" lIns="90000" tIns="46800" rIns="90000" bIns="46800" anchor="ctr"/>
            <a:lstStyle/>
            <a:p>
              <a:endParaRPr lang="fr-FR"/>
            </a:p>
          </p:txBody>
        </p:sp>
        <p:sp>
          <p:nvSpPr>
            <p:cNvPr id="61539" name="Text Box 99"/>
            <p:cNvSpPr txBox="1">
              <a:spLocks noChangeArrowheads="1"/>
            </p:cNvSpPr>
            <p:nvPr/>
          </p:nvSpPr>
          <p:spPr bwMode="auto">
            <a:xfrm>
              <a:off x="4123" y="1118"/>
              <a:ext cx="218" cy="134"/>
            </a:xfrm>
            <a:prstGeom prst="rect">
              <a:avLst/>
            </a:prstGeom>
            <a:noFill/>
            <a:ln w="25400">
              <a:noFill/>
              <a:miter lim="800000"/>
              <a:headEnd/>
              <a:tailEnd/>
            </a:ln>
            <a:effectLst>
              <a:prstShdw prst="shdw17" dist="17961" dir="2700000">
                <a:schemeClr val="bg1">
                  <a:gamma/>
                  <a:shade val="60000"/>
                  <a:invGamma/>
                </a:schemeClr>
              </a:prstShdw>
            </a:effectLst>
          </p:spPr>
          <p:txBody>
            <a:bodyPr lIns="0" tIns="0" rIns="0" bIns="0">
              <a:spAutoFit/>
            </a:bodyPr>
            <a:lstStyle/>
            <a:p>
              <a:pPr>
                <a:spcBef>
                  <a:spcPct val="50000"/>
                </a:spcBef>
                <a:defRPr/>
              </a:pPr>
              <a:r>
                <a:rPr lang="fr-FR" sz="1400"/>
                <a:t>V2</a:t>
              </a:r>
            </a:p>
          </p:txBody>
        </p:sp>
        <p:sp>
          <p:nvSpPr>
            <p:cNvPr id="46178" name="Line 100"/>
            <p:cNvSpPr>
              <a:spLocks noChangeShapeType="1"/>
            </p:cNvSpPr>
            <p:nvPr/>
          </p:nvSpPr>
          <p:spPr bwMode="auto">
            <a:xfrm rot="5400000" flipH="1" flipV="1">
              <a:off x="4177" y="1074"/>
              <a:ext cx="3" cy="378"/>
            </a:xfrm>
            <a:prstGeom prst="line">
              <a:avLst/>
            </a:prstGeom>
            <a:noFill/>
            <a:ln w="25400">
              <a:solidFill>
                <a:schemeClr val="tx1"/>
              </a:solidFill>
              <a:round/>
              <a:headEnd/>
              <a:tailEnd type="triangle" w="lg" len="lg"/>
            </a:ln>
          </p:spPr>
          <p:txBody>
            <a:bodyPr lIns="90000" tIns="46800" rIns="90000" bIns="46800"/>
            <a:lstStyle/>
            <a:p>
              <a:endParaRPr lang="fr-FR"/>
            </a:p>
          </p:txBody>
        </p:sp>
        <p:sp>
          <p:nvSpPr>
            <p:cNvPr id="46179" name="Line 101"/>
            <p:cNvSpPr>
              <a:spLocks noChangeShapeType="1"/>
            </p:cNvSpPr>
            <p:nvPr/>
          </p:nvSpPr>
          <p:spPr bwMode="auto">
            <a:xfrm>
              <a:off x="4446" y="1420"/>
              <a:ext cx="206" cy="0"/>
            </a:xfrm>
            <a:prstGeom prst="line">
              <a:avLst/>
            </a:prstGeom>
            <a:noFill/>
            <a:ln w="25400">
              <a:solidFill>
                <a:srgbClr val="FF0000"/>
              </a:solidFill>
              <a:round/>
              <a:headEnd/>
              <a:tailEnd type="triangle" w="lg" len="lg"/>
            </a:ln>
          </p:spPr>
          <p:txBody>
            <a:bodyPr lIns="90000" tIns="46800" rIns="90000" bIns="46800"/>
            <a:lstStyle/>
            <a:p>
              <a:endParaRPr lang="fr-FR"/>
            </a:p>
          </p:txBody>
        </p:sp>
        <p:sp>
          <p:nvSpPr>
            <p:cNvPr id="46180" name="Text Box 102"/>
            <p:cNvSpPr txBox="1">
              <a:spLocks noChangeArrowheads="1"/>
            </p:cNvSpPr>
            <p:nvPr/>
          </p:nvSpPr>
          <p:spPr bwMode="auto">
            <a:xfrm>
              <a:off x="4501" y="1276"/>
              <a:ext cx="234" cy="134"/>
            </a:xfrm>
            <a:prstGeom prst="rect">
              <a:avLst/>
            </a:prstGeom>
            <a:noFill/>
            <a:ln w="25400">
              <a:noFill/>
              <a:miter lim="800000"/>
              <a:headEnd/>
              <a:tailEnd/>
            </a:ln>
          </p:spPr>
          <p:txBody>
            <a:bodyPr lIns="0" tIns="0" rIns="0" bIns="0">
              <a:spAutoFit/>
            </a:bodyPr>
            <a:lstStyle/>
            <a:p>
              <a:pPr>
                <a:spcBef>
                  <a:spcPct val="50000"/>
                </a:spcBef>
              </a:pPr>
              <a:r>
                <a:rPr lang="fr-FR" sz="1400">
                  <a:solidFill>
                    <a:srgbClr val="FF3300"/>
                  </a:solidFill>
                </a:rPr>
                <a:t>J2</a:t>
              </a:r>
            </a:p>
          </p:txBody>
        </p:sp>
        <p:sp>
          <p:nvSpPr>
            <p:cNvPr id="46181" name="Oval 113"/>
            <p:cNvSpPr>
              <a:spLocks noChangeArrowheads="1"/>
            </p:cNvSpPr>
            <p:nvPr/>
          </p:nvSpPr>
          <p:spPr bwMode="auto">
            <a:xfrm>
              <a:off x="4063" y="862"/>
              <a:ext cx="275" cy="238"/>
            </a:xfrm>
            <a:prstGeom prst="ellipse">
              <a:avLst/>
            </a:prstGeom>
            <a:noFill/>
            <a:ln w="25400">
              <a:solidFill>
                <a:schemeClr val="tx1"/>
              </a:solidFill>
              <a:round/>
              <a:headEnd/>
              <a:tailEnd/>
            </a:ln>
          </p:spPr>
          <p:txBody>
            <a:bodyPr wrap="none" lIns="90000" tIns="46800" rIns="90000" bIns="46800" anchor="ctr"/>
            <a:lstStyle/>
            <a:p>
              <a:endParaRPr lang="fr-FR"/>
            </a:p>
          </p:txBody>
        </p:sp>
        <p:sp>
          <p:nvSpPr>
            <p:cNvPr id="46182" name="Rectangle 114"/>
            <p:cNvSpPr>
              <a:spLocks noChangeArrowheads="1"/>
            </p:cNvSpPr>
            <p:nvPr/>
          </p:nvSpPr>
          <p:spPr bwMode="auto">
            <a:xfrm>
              <a:off x="3957" y="985"/>
              <a:ext cx="1218" cy="439"/>
            </a:xfrm>
            <a:prstGeom prst="rect">
              <a:avLst/>
            </a:prstGeom>
            <a:noFill/>
            <a:ln w="25400">
              <a:solidFill>
                <a:schemeClr val="tx1"/>
              </a:solidFill>
              <a:miter lim="800000"/>
              <a:headEnd/>
              <a:tailEnd/>
            </a:ln>
          </p:spPr>
          <p:txBody>
            <a:bodyPr wrap="none" lIns="90000" tIns="46800" rIns="90000" bIns="46800" anchor="ctr"/>
            <a:lstStyle/>
            <a:p>
              <a:endParaRPr lang="fr-FR"/>
            </a:p>
          </p:txBody>
        </p:sp>
        <p:sp>
          <p:nvSpPr>
            <p:cNvPr id="46183" name="Line 116"/>
            <p:cNvSpPr>
              <a:spLocks noChangeShapeType="1"/>
            </p:cNvSpPr>
            <p:nvPr/>
          </p:nvSpPr>
          <p:spPr bwMode="auto">
            <a:xfrm rot="5400000" flipH="1" flipV="1">
              <a:off x="4185" y="641"/>
              <a:ext cx="3" cy="379"/>
            </a:xfrm>
            <a:prstGeom prst="line">
              <a:avLst/>
            </a:prstGeom>
            <a:noFill/>
            <a:ln w="25400">
              <a:solidFill>
                <a:schemeClr val="tx1"/>
              </a:solidFill>
              <a:round/>
              <a:headEnd/>
              <a:tailEnd type="triangle" w="lg" len="lg"/>
            </a:ln>
          </p:spPr>
          <p:txBody>
            <a:bodyPr lIns="90000" tIns="46800" rIns="90000" bIns="46800"/>
            <a:lstStyle/>
            <a:p>
              <a:endParaRPr lang="fr-FR"/>
            </a:p>
          </p:txBody>
        </p:sp>
        <p:sp>
          <p:nvSpPr>
            <p:cNvPr id="46184" name="Line 117"/>
            <p:cNvSpPr>
              <a:spLocks noChangeShapeType="1"/>
            </p:cNvSpPr>
            <p:nvPr/>
          </p:nvSpPr>
          <p:spPr bwMode="auto">
            <a:xfrm>
              <a:off x="4453" y="989"/>
              <a:ext cx="206" cy="0"/>
            </a:xfrm>
            <a:prstGeom prst="line">
              <a:avLst/>
            </a:prstGeom>
            <a:noFill/>
            <a:ln w="25400">
              <a:solidFill>
                <a:srgbClr val="FF0000"/>
              </a:solidFill>
              <a:round/>
              <a:headEnd/>
              <a:tailEnd type="triangle" w="lg" len="lg"/>
            </a:ln>
          </p:spPr>
          <p:txBody>
            <a:bodyPr lIns="90000" tIns="46800" rIns="90000" bIns="46800"/>
            <a:lstStyle/>
            <a:p>
              <a:endParaRPr lang="fr-FR"/>
            </a:p>
          </p:txBody>
        </p:sp>
        <p:sp>
          <p:nvSpPr>
            <p:cNvPr id="61558" name="Text Box 118"/>
            <p:cNvSpPr txBox="1">
              <a:spLocks noChangeArrowheads="1"/>
            </p:cNvSpPr>
            <p:nvPr/>
          </p:nvSpPr>
          <p:spPr bwMode="auto">
            <a:xfrm>
              <a:off x="4508" y="844"/>
              <a:ext cx="234" cy="134"/>
            </a:xfrm>
            <a:prstGeom prst="rect">
              <a:avLst/>
            </a:prstGeom>
            <a:noFill/>
            <a:ln w="25400">
              <a:noFill/>
              <a:miter lim="800000"/>
              <a:headEnd/>
              <a:tailEnd/>
            </a:ln>
            <a:effectLst>
              <a:prstShdw prst="shdw17" dist="17961" dir="2700000">
                <a:schemeClr val="bg1">
                  <a:gamma/>
                  <a:shade val="60000"/>
                  <a:invGamma/>
                </a:schemeClr>
              </a:prstShdw>
            </a:effectLst>
          </p:spPr>
          <p:txBody>
            <a:bodyPr lIns="0" tIns="0" rIns="0" bIns="0">
              <a:spAutoFit/>
            </a:bodyPr>
            <a:lstStyle/>
            <a:p>
              <a:pPr>
                <a:spcBef>
                  <a:spcPct val="50000"/>
                </a:spcBef>
                <a:defRPr/>
              </a:pPr>
              <a:r>
                <a:rPr lang="fr-FR" sz="1400">
                  <a:solidFill>
                    <a:srgbClr val="FF3300"/>
                  </a:solidFill>
                </a:rPr>
                <a:t>J1</a:t>
              </a:r>
            </a:p>
          </p:txBody>
        </p:sp>
        <p:sp>
          <p:nvSpPr>
            <p:cNvPr id="46186" name="Rectangle 119"/>
            <p:cNvSpPr>
              <a:spLocks noChangeArrowheads="1"/>
            </p:cNvSpPr>
            <p:nvPr/>
          </p:nvSpPr>
          <p:spPr bwMode="auto">
            <a:xfrm rot="-5400000">
              <a:off x="4831" y="831"/>
              <a:ext cx="120" cy="309"/>
            </a:xfrm>
            <a:prstGeom prst="rect">
              <a:avLst/>
            </a:prstGeom>
            <a:solidFill>
              <a:schemeClr val="bg1"/>
            </a:solidFill>
            <a:ln w="25400">
              <a:solidFill>
                <a:schemeClr val="tx1"/>
              </a:solidFill>
              <a:miter lim="800000"/>
              <a:headEnd/>
              <a:tailEnd/>
            </a:ln>
          </p:spPr>
          <p:txBody>
            <a:bodyPr wrap="none" lIns="90000" tIns="46800" rIns="90000" bIns="46800" anchor="ctr"/>
            <a:lstStyle/>
            <a:p>
              <a:endParaRPr lang="fr-FR"/>
            </a:p>
          </p:txBody>
        </p:sp>
        <p:sp>
          <p:nvSpPr>
            <p:cNvPr id="61560" name="Text Box 120"/>
            <p:cNvSpPr txBox="1">
              <a:spLocks noChangeArrowheads="1"/>
            </p:cNvSpPr>
            <p:nvPr/>
          </p:nvSpPr>
          <p:spPr bwMode="auto">
            <a:xfrm>
              <a:off x="4820" y="926"/>
              <a:ext cx="136" cy="134"/>
            </a:xfrm>
            <a:prstGeom prst="rect">
              <a:avLst/>
            </a:prstGeom>
            <a:noFill/>
            <a:ln w="25400">
              <a:noFill/>
              <a:miter lim="800000"/>
              <a:headEnd/>
              <a:tailEnd/>
            </a:ln>
            <a:effectLst>
              <a:prstShdw prst="shdw17" dist="17961" dir="2700000">
                <a:schemeClr val="bg1">
                  <a:gamma/>
                  <a:shade val="60000"/>
                  <a:invGamma/>
                </a:schemeClr>
              </a:prstShdw>
            </a:effectLst>
          </p:spPr>
          <p:txBody>
            <a:bodyPr lIns="0" tIns="0" rIns="0" bIns="0">
              <a:spAutoFit/>
            </a:bodyPr>
            <a:lstStyle/>
            <a:p>
              <a:pPr>
                <a:spcBef>
                  <a:spcPct val="50000"/>
                </a:spcBef>
                <a:defRPr/>
              </a:pPr>
              <a:r>
                <a:rPr lang="fr-FR" sz="1400"/>
                <a:t>Z1</a:t>
              </a:r>
            </a:p>
          </p:txBody>
        </p:sp>
        <p:sp>
          <p:nvSpPr>
            <p:cNvPr id="46188" name="Rectangle 98"/>
            <p:cNvSpPr>
              <a:spLocks noChangeArrowheads="1"/>
            </p:cNvSpPr>
            <p:nvPr/>
          </p:nvSpPr>
          <p:spPr bwMode="auto">
            <a:xfrm>
              <a:off x="3957" y="1417"/>
              <a:ext cx="1218" cy="439"/>
            </a:xfrm>
            <a:prstGeom prst="rect">
              <a:avLst/>
            </a:prstGeom>
            <a:noFill/>
            <a:ln w="25400">
              <a:solidFill>
                <a:schemeClr val="tx1"/>
              </a:solidFill>
              <a:miter lim="800000"/>
              <a:headEnd/>
              <a:tailEnd/>
            </a:ln>
          </p:spPr>
          <p:txBody>
            <a:bodyPr wrap="none" lIns="90000" tIns="46800" rIns="90000" bIns="46800" anchor="ctr"/>
            <a:lstStyle/>
            <a:p>
              <a:endParaRPr lang="fr-FR"/>
            </a:p>
          </p:txBody>
        </p:sp>
        <p:sp>
          <p:nvSpPr>
            <p:cNvPr id="46189" name="Rectangle 103"/>
            <p:cNvSpPr>
              <a:spLocks noChangeArrowheads="1"/>
            </p:cNvSpPr>
            <p:nvPr/>
          </p:nvSpPr>
          <p:spPr bwMode="auto">
            <a:xfrm rot="-5400000">
              <a:off x="4822" y="1263"/>
              <a:ext cx="121" cy="310"/>
            </a:xfrm>
            <a:prstGeom prst="rect">
              <a:avLst/>
            </a:prstGeom>
            <a:solidFill>
              <a:schemeClr val="bg1"/>
            </a:solidFill>
            <a:ln w="25400">
              <a:solidFill>
                <a:schemeClr val="tx1"/>
              </a:solidFill>
              <a:miter lim="800000"/>
              <a:headEnd/>
              <a:tailEnd/>
            </a:ln>
          </p:spPr>
          <p:txBody>
            <a:bodyPr wrap="none" lIns="90000" tIns="46800" rIns="90000" bIns="46800" anchor="ctr"/>
            <a:lstStyle/>
            <a:p>
              <a:endParaRPr lang="fr-FR"/>
            </a:p>
          </p:txBody>
        </p:sp>
        <p:sp>
          <p:nvSpPr>
            <p:cNvPr id="46190" name="Text Box 104"/>
            <p:cNvSpPr txBox="1">
              <a:spLocks noChangeArrowheads="1"/>
            </p:cNvSpPr>
            <p:nvPr/>
          </p:nvSpPr>
          <p:spPr bwMode="auto">
            <a:xfrm>
              <a:off x="4812" y="1357"/>
              <a:ext cx="136" cy="134"/>
            </a:xfrm>
            <a:prstGeom prst="rect">
              <a:avLst/>
            </a:prstGeom>
            <a:noFill/>
            <a:ln w="25400">
              <a:noFill/>
              <a:miter lim="800000"/>
              <a:headEnd/>
              <a:tailEnd/>
            </a:ln>
          </p:spPr>
          <p:txBody>
            <a:bodyPr lIns="0" tIns="0" rIns="0" bIns="0">
              <a:spAutoFit/>
            </a:bodyPr>
            <a:lstStyle/>
            <a:p>
              <a:pPr>
                <a:spcBef>
                  <a:spcPct val="50000"/>
                </a:spcBef>
              </a:pPr>
              <a:r>
                <a:rPr lang="fr-FR" sz="1400"/>
                <a:t>Z2</a:t>
              </a:r>
            </a:p>
          </p:txBody>
        </p:sp>
        <p:sp>
          <p:nvSpPr>
            <p:cNvPr id="46191" name="Oval 121"/>
            <p:cNvSpPr>
              <a:spLocks noChangeArrowheads="1"/>
            </p:cNvSpPr>
            <p:nvPr/>
          </p:nvSpPr>
          <p:spPr bwMode="auto">
            <a:xfrm>
              <a:off x="4063" y="1726"/>
              <a:ext cx="275" cy="237"/>
            </a:xfrm>
            <a:prstGeom prst="ellipse">
              <a:avLst/>
            </a:prstGeom>
            <a:noFill/>
            <a:ln w="25400">
              <a:solidFill>
                <a:schemeClr val="tx1"/>
              </a:solidFill>
              <a:round/>
              <a:headEnd/>
              <a:tailEnd/>
            </a:ln>
          </p:spPr>
          <p:txBody>
            <a:bodyPr wrap="none" lIns="90000" tIns="46800" rIns="90000" bIns="46800" anchor="ctr"/>
            <a:lstStyle/>
            <a:p>
              <a:endParaRPr lang="fr-FR"/>
            </a:p>
          </p:txBody>
        </p:sp>
        <p:sp>
          <p:nvSpPr>
            <p:cNvPr id="46192" name="Rectangle 122"/>
            <p:cNvSpPr>
              <a:spLocks noChangeArrowheads="1"/>
            </p:cNvSpPr>
            <p:nvPr/>
          </p:nvSpPr>
          <p:spPr bwMode="auto">
            <a:xfrm>
              <a:off x="3965" y="1849"/>
              <a:ext cx="1210" cy="239"/>
            </a:xfrm>
            <a:prstGeom prst="rect">
              <a:avLst/>
            </a:prstGeom>
            <a:noFill/>
            <a:ln w="25400">
              <a:solidFill>
                <a:schemeClr val="tx1"/>
              </a:solidFill>
              <a:miter lim="800000"/>
              <a:headEnd/>
              <a:tailEnd/>
            </a:ln>
          </p:spPr>
          <p:txBody>
            <a:bodyPr wrap="none" lIns="90000" tIns="46800" rIns="90000" bIns="46800" anchor="ctr"/>
            <a:lstStyle/>
            <a:p>
              <a:endParaRPr lang="fr-FR"/>
            </a:p>
          </p:txBody>
        </p:sp>
        <p:sp>
          <p:nvSpPr>
            <p:cNvPr id="61563" name="Text Box 123"/>
            <p:cNvSpPr txBox="1">
              <a:spLocks noChangeArrowheads="1"/>
            </p:cNvSpPr>
            <p:nvPr/>
          </p:nvSpPr>
          <p:spPr bwMode="auto">
            <a:xfrm>
              <a:off x="4131" y="1556"/>
              <a:ext cx="220" cy="134"/>
            </a:xfrm>
            <a:prstGeom prst="rect">
              <a:avLst/>
            </a:prstGeom>
            <a:noFill/>
            <a:ln w="25400">
              <a:noFill/>
              <a:miter lim="800000"/>
              <a:headEnd/>
              <a:tailEnd/>
            </a:ln>
            <a:effectLst>
              <a:prstShdw prst="shdw17" dist="17961" dir="2700000">
                <a:schemeClr val="bg1">
                  <a:gamma/>
                  <a:shade val="60000"/>
                  <a:invGamma/>
                </a:schemeClr>
              </a:prstShdw>
            </a:effectLst>
          </p:spPr>
          <p:txBody>
            <a:bodyPr lIns="0" tIns="0" rIns="0" bIns="0">
              <a:spAutoFit/>
            </a:bodyPr>
            <a:lstStyle/>
            <a:p>
              <a:pPr>
                <a:spcBef>
                  <a:spcPct val="50000"/>
                </a:spcBef>
                <a:defRPr/>
              </a:pPr>
              <a:r>
                <a:rPr lang="fr-FR" sz="1400"/>
                <a:t>V3</a:t>
              </a:r>
            </a:p>
          </p:txBody>
        </p:sp>
        <p:sp>
          <p:nvSpPr>
            <p:cNvPr id="46194" name="Line 124"/>
            <p:cNvSpPr>
              <a:spLocks noChangeShapeType="1"/>
            </p:cNvSpPr>
            <p:nvPr/>
          </p:nvSpPr>
          <p:spPr bwMode="auto">
            <a:xfrm rot="5400000" flipH="1" flipV="1">
              <a:off x="4185" y="1505"/>
              <a:ext cx="3" cy="379"/>
            </a:xfrm>
            <a:prstGeom prst="line">
              <a:avLst/>
            </a:prstGeom>
            <a:noFill/>
            <a:ln w="25400">
              <a:solidFill>
                <a:schemeClr val="tx1"/>
              </a:solidFill>
              <a:round/>
              <a:headEnd/>
              <a:tailEnd type="triangle" w="lg" len="lg"/>
            </a:ln>
          </p:spPr>
          <p:txBody>
            <a:bodyPr lIns="90000" tIns="46800" rIns="90000" bIns="46800"/>
            <a:lstStyle/>
            <a:p>
              <a:endParaRPr lang="fr-FR"/>
            </a:p>
          </p:txBody>
        </p:sp>
        <p:sp>
          <p:nvSpPr>
            <p:cNvPr id="46195" name="Line 125"/>
            <p:cNvSpPr>
              <a:spLocks noChangeShapeType="1"/>
            </p:cNvSpPr>
            <p:nvPr/>
          </p:nvSpPr>
          <p:spPr bwMode="auto">
            <a:xfrm>
              <a:off x="4453" y="1852"/>
              <a:ext cx="206" cy="0"/>
            </a:xfrm>
            <a:prstGeom prst="line">
              <a:avLst/>
            </a:prstGeom>
            <a:noFill/>
            <a:ln w="25400">
              <a:solidFill>
                <a:srgbClr val="FF0000"/>
              </a:solidFill>
              <a:round/>
              <a:headEnd/>
              <a:tailEnd type="triangle" w="lg" len="lg"/>
            </a:ln>
          </p:spPr>
          <p:txBody>
            <a:bodyPr lIns="90000" tIns="46800" rIns="90000" bIns="46800"/>
            <a:lstStyle/>
            <a:p>
              <a:endParaRPr lang="fr-FR"/>
            </a:p>
          </p:txBody>
        </p:sp>
        <p:sp>
          <p:nvSpPr>
            <p:cNvPr id="46196" name="Text Box 126"/>
            <p:cNvSpPr txBox="1">
              <a:spLocks noChangeArrowheads="1"/>
            </p:cNvSpPr>
            <p:nvPr/>
          </p:nvSpPr>
          <p:spPr bwMode="auto">
            <a:xfrm>
              <a:off x="4508" y="1708"/>
              <a:ext cx="234" cy="134"/>
            </a:xfrm>
            <a:prstGeom prst="rect">
              <a:avLst/>
            </a:prstGeom>
            <a:noFill/>
            <a:ln w="25400">
              <a:noFill/>
              <a:miter lim="800000"/>
              <a:headEnd/>
              <a:tailEnd/>
            </a:ln>
          </p:spPr>
          <p:txBody>
            <a:bodyPr lIns="0" tIns="0" rIns="0" bIns="0">
              <a:spAutoFit/>
            </a:bodyPr>
            <a:lstStyle/>
            <a:p>
              <a:pPr>
                <a:spcBef>
                  <a:spcPct val="50000"/>
                </a:spcBef>
              </a:pPr>
              <a:r>
                <a:rPr lang="fr-FR" sz="1400">
                  <a:solidFill>
                    <a:srgbClr val="FF3300"/>
                  </a:solidFill>
                </a:rPr>
                <a:t>J3</a:t>
              </a:r>
            </a:p>
          </p:txBody>
        </p:sp>
        <p:sp>
          <p:nvSpPr>
            <p:cNvPr id="46197" name="Rectangle 127"/>
            <p:cNvSpPr>
              <a:spLocks noChangeArrowheads="1"/>
            </p:cNvSpPr>
            <p:nvPr/>
          </p:nvSpPr>
          <p:spPr bwMode="auto">
            <a:xfrm rot="-5400000">
              <a:off x="4831" y="1694"/>
              <a:ext cx="120" cy="309"/>
            </a:xfrm>
            <a:prstGeom prst="rect">
              <a:avLst/>
            </a:prstGeom>
            <a:solidFill>
              <a:schemeClr val="bg1"/>
            </a:solidFill>
            <a:ln w="25400">
              <a:solidFill>
                <a:schemeClr val="tx1"/>
              </a:solidFill>
              <a:miter lim="800000"/>
              <a:headEnd/>
              <a:tailEnd/>
            </a:ln>
          </p:spPr>
          <p:txBody>
            <a:bodyPr wrap="none" lIns="90000" tIns="46800" rIns="90000" bIns="46800" anchor="ctr"/>
            <a:lstStyle/>
            <a:p>
              <a:endParaRPr lang="fr-FR"/>
            </a:p>
          </p:txBody>
        </p:sp>
        <p:sp>
          <p:nvSpPr>
            <p:cNvPr id="46198" name="Text Box 128"/>
            <p:cNvSpPr txBox="1">
              <a:spLocks noChangeArrowheads="1"/>
            </p:cNvSpPr>
            <p:nvPr/>
          </p:nvSpPr>
          <p:spPr bwMode="auto">
            <a:xfrm>
              <a:off x="4820" y="1789"/>
              <a:ext cx="136" cy="134"/>
            </a:xfrm>
            <a:prstGeom prst="rect">
              <a:avLst/>
            </a:prstGeom>
            <a:noFill/>
            <a:ln w="25400">
              <a:noFill/>
              <a:miter lim="800000"/>
              <a:headEnd/>
              <a:tailEnd/>
            </a:ln>
          </p:spPr>
          <p:txBody>
            <a:bodyPr lIns="0" tIns="0" rIns="0" bIns="0">
              <a:spAutoFit/>
            </a:bodyPr>
            <a:lstStyle/>
            <a:p>
              <a:pPr>
                <a:spcBef>
                  <a:spcPct val="50000"/>
                </a:spcBef>
              </a:pPr>
              <a:r>
                <a:rPr lang="fr-FR" sz="1400"/>
                <a:t>Z3</a:t>
              </a:r>
            </a:p>
          </p:txBody>
        </p:sp>
        <p:sp>
          <p:nvSpPr>
            <p:cNvPr id="61586" name="Rectangle 146"/>
            <p:cNvSpPr>
              <a:spLocks noChangeArrowheads="1"/>
            </p:cNvSpPr>
            <p:nvPr/>
          </p:nvSpPr>
          <p:spPr bwMode="auto">
            <a:xfrm>
              <a:off x="4315" y="2093"/>
              <a:ext cx="616" cy="192"/>
            </a:xfrm>
            <a:prstGeom prst="rect">
              <a:avLst/>
            </a:prstGeom>
            <a:noFill/>
            <a:ln w="25400">
              <a:noFill/>
              <a:miter lim="800000"/>
              <a:headEnd/>
              <a:tailEnd/>
            </a:ln>
            <a:effectLst>
              <a:prstShdw prst="shdw17" dist="17961" dir="2700000">
                <a:schemeClr val="bg1">
                  <a:gamma/>
                  <a:shade val="60000"/>
                  <a:invGamma/>
                </a:schemeClr>
              </a:prstShdw>
            </a:effectLst>
          </p:spPr>
          <p:txBody>
            <a:bodyPr wrap="none" lIns="90000" tIns="46800" rIns="90000" bIns="46800">
              <a:spAutoFit/>
            </a:bodyPr>
            <a:lstStyle/>
            <a:p>
              <a:pPr>
                <a:spcBef>
                  <a:spcPct val="50000"/>
                </a:spcBef>
                <a:defRPr/>
              </a:pPr>
              <a:r>
                <a:rPr lang="fr-FR" sz="1400" b="1">
                  <a:solidFill>
                    <a:srgbClr val="FF3300"/>
                  </a:solidFill>
                </a:rPr>
                <a:t>J1+J2+J3</a:t>
              </a:r>
            </a:p>
          </p:txBody>
        </p:sp>
        <p:sp>
          <p:nvSpPr>
            <p:cNvPr id="46200" name="Line 147"/>
            <p:cNvSpPr>
              <a:spLocks noChangeShapeType="1"/>
            </p:cNvSpPr>
            <p:nvPr/>
          </p:nvSpPr>
          <p:spPr bwMode="auto">
            <a:xfrm flipH="1">
              <a:off x="4497" y="2091"/>
              <a:ext cx="222" cy="1"/>
            </a:xfrm>
            <a:prstGeom prst="line">
              <a:avLst/>
            </a:prstGeom>
            <a:noFill/>
            <a:ln w="25400">
              <a:solidFill>
                <a:srgbClr val="FF0000"/>
              </a:solidFill>
              <a:round/>
              <a:headEnd/>
              <a:tailEnd type="triangle" w="lg" len="lg"/>
            </a:ln>
          </p:spPr>
          <p:txBody>
            <a:bodyPr lIns="90000" tIns="46800" rIns="90000" bIns="46800"/>
            <a:lstStyle/>
            <a:p>
              <a:endParaRPr lang="fr-FR"/>
            </a:p>
          </p:txBody>
        </p:sp>
      </p:grpSp>
      <p:sp>
        <p:nvSpPr>
          <p:cNvPr id="46133" name="Text Box 41"/>
          <p:cNvSpPr txBox="1">
            <a:spLocks noChangeArrowheads="1"/>
          </p:cNvSpPr>
          <p:nvPr/>
        </p:nvSpPr>
        <p:spPr bwMode="auto">
          <a:xfrm>
            <a:off x="3035300" y="2108200"/>
            <a:ext cx="411163" cy="304800"/>
          </a:xfrm>
          <a:prstGeom prst="rect">
            <a:avLst/>
          </a:prstGeom>
          <a:noFill/>
          <a:ln w="25400">
            <a:noFill/>
            <a:miter lim="800000"/>
            <a:headEnd/>
            <a:tailEnd/>
          </a:ln>
        </p:spPr>
        <p:txBody>
          <a:bodyPr>
            <a:spAutoFit/>
          </a:bodyPr>
          <a:lstStyle/>
          <a:p>
            <a:pPr>
              <a:spcBef>
                <a:spcPct val="50000"/>
              </a:spcBef>
            </a:pPr>
            <a:r>
              <a:rPr lang="fr-FR" sz="1400">
                <a:solidFill>
                  <a:srgbClr val="FF3300"/>
                </a:solidFill>
              </a:rPr>
              <a:t>J1</a:t>
            </a:r>
          </a:p>
        </p:txBody>
      </p:sp>
      <p:sp>
        <p:nvSpPr>
          <p:cNvPr id="46134" name="Text Box 73"/>
          <p:cNvSpPr txBox="1">
            <a:spLocks noChangeArrowheads="1"/>
          </p:cNvSpPr>
          <p:nvPr/>
        </p:nvSpPr>
        <p:spPr bwMode="auto">
          <a:xfrm>
            <a:off x="2895600" y="1604963"/>
            <a:ext cx="512763" cy="304800"/>
          </a:xfrm>
          <a:prstGeom prst="rect">
            <a:avLst/>
          </a:prstGeom>
          <a:noFill/>
          <a:ln w="25400">
            <a:noFill/>
            <a:miter lim="800000"/>
            <a:headEnd/>
            <a:tailEnd/>
          </a:ln>
        </p:spPr>
        <p:txBody>
          <a:bodyPr lIns="0" tIns="0" rIns="0" bIns="0">
            <a:spAutoFit/>
          </a:bodyPr>
          <a:lstStyle/>
          <a:p>
            <a:pPr>
              <a:spcBef>
                <a:spcPct val="50000"/>
              </a:spcBef>
            </a:pPr>
            <a:r>
              <a:rPr lang="fr-FR" sz="2000">
                <a:sym typeface="Symbol" pitchFamily="18" charset="2"/>
              </a:rPr>
              <a:t></a:t>
            </a:r>
            <a:r>
              <a:rPr lang="fr-FR" sz="1400">
                <a:sym typeface="Symbol" pitchFamily="18" charset="2"/>
              </a:rPr>
              <a:t>1</a:t>
            </a:r>
          </a:p>
        </p:txBody>
      </p:sp>
      <p:sp>
        <p:nvSpPr>
          <p:cNvPr id="46135" name="Line 58"/>
          <p:cNvSpPr>
            <a:spLocks noChangeShapeType="1"/>
          </p:cNvSpPr>
          <p:nvPr/>
        </p:nvSpPr>
        <p:spPr bwMode="auto">
          <a:xfrm flipV="1">
            <a:off x="4724400" y="2184400"/>
            <a:ext cx="406400" cy="685800"/>
          </a:xfrm>
          <a:prstGeom prst="line">
            <a:avLst/>
          </a:prstGeom>
          <a:noFill/>
          <a:ln w="25400">
            <a:solidFill>
              <a:srgbClr val="FF0000"/>
            </a:solidFill>
            <a:round/>
            <a:headEnd/>
            <a:tailEnd type="triangle" w="lg" len="lg"/>
          </a:ln>
        </p:spPr>
        <p:txBody>
          <a:bodyPr/>
          <a:lstStyle/>
          <a:p>
            <a:endParaRPr lang="fr-FR"/>
          </a:p>
        </p:txBody>
      </p:sp>
      <p:sp>
        <p:nvSpPr>
          <p:cNvPr id="46136" name="Line 58"/>
          <p:cNvSpPr>
            <a:spLocks noChangeShapeType="1"/>
          </p:cNvSpPr>
          <p:nvPr/>
        </p:nvSpPr>
        <p:spPr bwMode="auto">
          <a:xfrm rot="13739371" flipV="1">
            <a:off x="4864894" y="2580481"/>
            <a:ext cx="515938" cy="587375"/>
          </a:xfrm>
          <a:prstGeom prst="line">
            <a:avLst/>
          </a:prstGeom>
          <a:noFill/>
          <a:ln w="25400">
            <a:solidFill>
              <a:srgbClr val="FF0000"/>
            </a:solidFill>
            <a:round/>
            <a:headEnd/>
            <a:tailEnd type="triangle" w="lg" len="lg"/>
          </a:ln>
        </p:spPr>
        <p:txBody>
          <a:bodyPr/>
          <a:lstStyle/>
          <a:p>
            <a:endParaRPr lang="fr-FR"/>
          </a:p>
        </p:txBody>
      </p:sp>
      <p:sp>
        <p:nvSpPr>
          <p:cNvPr id="46137" name="Text Box 41"/>
          <p:cNvSpPr txBox="1">
            <a:spLocks noChangeArrowheads="1"/>
          </p:cNvSpPr>
          <p:nvPr/>
        </p:nvSpPr>
        <p:spPr bwMode="auto">
          <a:xfrm>
            <a:off x="4495800" y="2362200"/>
            <a:ext cx="411163" cy="304800"/>
          </a:xfrm>
          <a:prstGeom prst="rect">
            <a:avLst/>
          </a:prstGeom>
          <a:noFill/>
          <a:ln w="25400">
            <a:noFill/>
            <a:miter lim="800000"/>
            <a:headEnd/>
            <a:tailEnd/>
          </a:ln>
        </p:spPr>
        <p:txBody>
          <a:bodyPr>
            <a:spAutoFit/>
          </a:bodyPr>
          <a:lstStyle/>
          <a:p>
            <a:pPr>
              <a:spcBef>
                <a:spcPct val="50000"/>
              </a:spcBef>
            </a:pPr>
            <a:r>
              <a:rPr lang="fr-FR" sz="1400">
                <a:solidFill>
                  <a:srgbClr val="FF3300"/>
                </a:solidFill>
              </a:rPr>
              <a:t>J1</a:t>
            </a:r>
          </a:p>
        </p:txBody>
      </p:sp>
      <p:sp>
        <p:nvSpPr>
          <p:cNvPr id="46138" name="Text Box 41"/>
          <p:cNvSpPr txBox="1">
            <a:spLocks noChangeArrowheads="1"/>
          </p:cNvSpPr>
          <p:nvPr/>
        </p:nvSpPr>
        <p:spPr bwMode="auto">
          <a:xfrm>
            <a:off x="5335588" y="2386013"/>
            <a:ext cx="411162" cy="304800"/>
          </a:xfrm>
          <a:prstGeom prst="rect">
            <a:avLst/>
          </a:prstGeom>
          <a:noFill/>
          <a:ln w="25400">
            <a:noFill/>
            <a:miter lim="800000"/>
            <a:headEnd/>
            <a:tailEnd/>
          </a:ln>
        </p:spPr>
        <p:txBody>
          <a:bodyPr>
            <a:spAutoFit/>
          </a:bodyPr>
          <a:lstStyle/>
          <a:p>
            <a:pPr>
              <a:spcBef>
                <a:spcPct val="50000"/>
              </a:spcBef>
            </a:pPr>
            <a:r>
              <a:rPr lang="fr-FR" sz="1400">
                <a:solidFill>
                  <a:srgbClr val="FF3300"/>
                </a:solidFill>
              </a:rPr>
              <a:t>J2</a:t>
            </a:r>
          </a:p>
        </p:txBody>
      </p:sp>
      <p:sp>
        <p:nvSpPr>
          <p:cNvPr id="46139" name="Line 58"/>
          <p:cNvSpPr>
            <a:spLocks noChangeShapeType="1"/>
          </p:cNvSpPr>
          <p:nvPr/>
        </p:nvSpPr>
        <p:spPr bwMode="auto">
          <a:xfrm rot="7261744" flipV="1">
            <a:off x="5170487" y="2193926"/>
            <a:ext cx="352425" cy="704850"/>
          </a:xfrm>
          <a:prstGeom prst="line">
            <a:avLst/>
          </a:prstGeom>
          <a:noFill/>
          <a:ln w="25400">
            <a:solidFill>
              <a:srgbClr val="FF0000"/>
            </a:solidFill>
            <a:round/>
            <a:headEnd/>
            <a:tailEnd type="triangle" w="lg" len="lg"/>
          </a:ln>
        </p:spPr>
        <p:txBody>
          <a:bodyPr/>
          <a:lstStyle/>
          <a:p>
            <a:endParaRPr lang="fr-FR"/>
          </a:p>
        </p:txBody>
      </p:sp>
      <p:sp>
        <p:nvSpPr>
          <p:cNvPr id="46140" name="Text Box 41"/>
          <p:cNvSpPr txBox="1">
            <a:spLocks noChangeArrowheads="1"/>
          </p:cNvSpPr>
          <p:nvPr/>
        </p:nvSpPr>
        <p:spPr bwMode="auto">
          <a:xfrm>
            <a:off x="4933950" y="2900363"/>
            <a:ext cx="411163" cy="304800"/>
          </a:xfrm>
          <a:prstGeom prst="rect">
            <a:avLst/>
          </a:prstGeom>
          <a:noFill/>
          <a:ln w="25400">
            <a:noFill/>
            <a:miter lim="800000"/>
            <a:headEnd/>
            <a:tailEnd/>
          </a:ln>
        </p:spPr>
        <p:txBody>
          <a:bodyPr>
            <a:spAutoFit/>
          </a:bodyPr>
          <a:lstStyle/>
          <a:p>
            <a:pPr>
              <a:spcBef>
                <a:spcPct val="50000"/>
              </a:spcBef>
            </a:pPr>
            <a:r>
              <a:rPr lang="fr-FR" sz="1400">
                <a:solidFill>
                  <a:srgbClr val="FF3300"/>
                </a:solidFill>
              </a:rPr>
              <a:t>J3</a:t>
            </a:r>
          </a:p>
        </p:txBody>
      </p:sp>
      <p:sp>
        <p:nvSpPr>
          <p:cNvPr id="61604" name="Text Box 164"/>
          <p:cNvSpPr txBox="1">
            <a:spLocks noChangeArrowheads="1"/>
          </p:cNvSpPr>
          <p:nvPr/>
        </p:nvSpPr>
        <p:spPr bwMode="auto">
          <a:xfrm>
            <a:off x="5905500" y="4508500"/>
            <a:ext cx="371475" cy="182563"/>
          </a:xfrm>
          <a:prstGeom prst="rect">
            <a:avLst/>
          </a:prstGeom>
          <a:noFill/>
          <a:ln w="25400">
            <a:noFill/>
            <a:miter lim="800000"/>
            <a:headEnd/>
            <a:tailEnd/>
          </a:ln>
          <a:effectLst>
            <a:prstShdw prst="shdw17" dist="17961" dir="2700000">
              <a:schemeClr val="bg1">
                <a:gamma/>
                <a:shade val="60000"/>
                <a:invGamma/>
              </a:schemeClr>
            </a:prstShdw>
          </a:effectLst>
        </p:spPr>
        <p:txBody>
          <a:bodyPr lIns="0" tIns="0" rIns="0" bIns="0">
            <a:spAutoFit/>
          </a:bodyPr>
          <a:lstStyle/>
          <a:p>
            <a:pPr>
              <a:spcBef>
                <a:spcPct val="50000"/>
              </a:spcBef>
              <a:defRPr/>
            </a:pPr>
            <a:r>
              <a:rPr lang="fr-FR" sz="1200" b="1"/>
              <a:t>V1</a:t>
            </a:r>
          </a:p>
        </p:txBody>
      </p:sp>
      <p:sp>
        <p:nvSpPr>
          <p:cNvPr id="46142" name="Oval 165"/>
          <p:cNvSpPr>
            <a:spLocks noChangeArrowheads="1"/>
          </p:cNvSpPr>
          <p:nvPr/>
        </p:nvSpPr>
        <p:spPr bwMode="auto">
          <a:xfrm>
            <a:off x="5776913" y="5464175"/>
            <a:ext cx="436562" cy="377825"/>
          </a:xfrm>
          <a:prstGeom prst="ellipse">
            <a:avLst/>
          </a:prstGeom>
          <a:noFill/>
          <a:ln w="25400">
            <a:solidFill>
              <a:schemeClr val="tx1"/>
            </a:solidFill>
            <a:round/>
            <a:headEnd/>
            <a:tailEnd/>
          </a:ln>
        </p:spPr>
        <p:txBody>
          <a:bodyPr wrap="none" lIns="90000" tIns="46800" rIns="90000" bIns="46800" anchor="ctr"/>
          <a:lstStyle/>
          <a:p>
            <a:endParaRPr lang="fr-FR"/>
          </a:p>
        </p:txBody>
      </p:sp>
      <p:sp>
        <p:nvSpPr>
          <p:cNvPr id="61606" name="Text Box 166"/>
          <p:cNvSpPr txBox="1">
            <a:spLocks noChangeArrowheads="1"/>
          </p:cNvSpPr>
          <p:nvPr/>
        </p:nvSpPr>
        <p:spPr bwMode="auto">
          <a:xfrm>
            <a:off x="5872163" y="5184775"/>
            <a:ext cx="346075" cy="182563"/>
          </a:xfrm>
          <a:prstGeom prst="rect">
            <a:avLst/>
          </a:prstGeom>
          <a:noFill/>
          <a:ln w="25400">
            <a:noFill/>
            <a:miter lim="800000"/>
            <a:headEnd/>
            <a:tailEnd/>
          </a:ln>
          <a:effectLst>
            <a:prstShdw prst="shdw17" dist="17961" dir="2700000">
              <a:schemeClr val="bg1">
                <a:gamma/>
                <a:shade val="60000"/>
                <a:invGamma/>
              </a:schemeClr>
            </a:prstShdw>
          </a:effectLst>
        </p:spPr>
        <p:txBody>
          <a:bodyPr lIns="0" tIns="0" rIns="0" bIns="0">
            <a:spAutoFit/>
          </a:bodyPr>
          <a:lstStyle/>
          <a:p>
            <a:pPr>
              <a:spcBef>
                <a:spcPct val="50000"/>
              </a:spcBef>
              <a:defRPr/>
            </a:pPr>
            <a:r>
              <a:rPr lang="fr-FR" sz="1200" b="1"/>
              <a:t>V2</a:t>
            </a:r>
          </a:p>
        </p:txBody>
      </p:sp>
      <p:sp>
        <p:nvSpPr>
          <p:cNvPr id="46144" name="Line 167"/>
          <p:cNvSpPr>
            <a:spLocks noChangeShapeType="1"/>
          </p:cNvSpPr>
          <p:nvPr/>
        </p:nvSpPr>
        <p:spPr bwMode="auto">
          <a:xfrm rot="5400000" flipH="1" flipV="1">
            <a:off x="5958682" y="5114131"/>
            <a:ext cx="4762" cy="600075"/>
          </a:xfrm>
          <a:prstGeom prst="line">
            <a:avLst/>
          </a:prstGeom>
          <a:noFill/>
          <a:ln w="25400">
            <a:solidFill>
              <a:schemeClr val="tx1"/>
            </a:solidFill>
            <a:round/>
            <a:headEnd/>
            <a:tailEnd type="triangle" w="lg" len="lg"/>
          </a:ln>
        </p:spPr>
        <p:txBody>
          <a:bodyPr lIns="90000" tIns="46800" rIns="90000" bIns="46800"/>
          <a:lstStyle/>
          <a:p>
            <a:endParaRPr lang="fr-FR"/>
          </a:p>
        </p:txBody>
      </p:sp>
      <p:sp>
        <p:nvSpPr>
          <p:cNvPr id="46145" name="Line 168"/>
          <p:cNvSpPr>
            <a:spLocks noChangeShapeType="1"/>
          </p:cNvSpPr>
          <p:nvPr/>
        </p:nvSpPr>
        <p:spPr bwMode="auto">
          <a:xfrm>
            <a:off x="6384925" y="5664200"/>
            <a:ext cx="327025" cy="0"/>
          </a:xfrm>
          <a:prstGeom prst="line">
            <a:avLst/>
          </a:prstGeom>
          <a:noFill/>
          <a:ln w="25400">
            <a:solidFill>
              <a:srgbClr val="FF0000"/>
            </a:solidFill>
            <a:round/>
            <a:headEnd/>
            <a:tailEnd type="triangle" w="lg" len="lg"/>
          </a:ln>
        </p:spPr>
        <p:txBody>
          <a:bodyPr lIns="90000" tIns="46800" rIns="90000" bIns="46800"/>
          <a:lstStyle/>
          <a:p>
            <a:endParaRPr lang="fr-FR"/>
          </a:p>
        </p:txBody>
      </p:sp>
      <p:sp>
        <p:nvSpPr>
          <p:cNvPr id="46146" name="Text Box 169"/>
          <p:cNvSpPr txBox="1">
            <a:spLocks noChangeArrowheads="1"/>
          </p:cNvSpPr>
          <p:nvPr/>
        </p:nvSpPr>
        <p:spPr bwMode="auto">
          <a:xfrm>
            <a:off x="6472238" y="5435600"/>
            <a:ext cx="371475" cy="182563"/>
          </a:xfrm>
          <a:prstGeom prst="rect">
            <a:avLst/>
          </a:prstGeom>
          <a:noFill/>
          <a:ln w="25400">
            <a:noFill/>
            <a:miter lim="800000"/>
            <a:headEnd/>
            <a:tailEnd/>
          </a:ln>
        </p:spPr>
        <p:txBody>
          <a:bodyPr lIns="0" tIns="0" rIns="0" bIns="0">
            <a:spAutoFit/>
          </a:bodyPr>
          <a:lstStyle/>
          <a:p>
            <a:pPr>
              <a:spcBef>
                <a:spcPct val="50000"/>
              </a:spcBef>
            </a:pPr>
            <a:r>
              <a:rPr lang="fr-FR" sz="1200" b="1">
                <a:solidFill>
                  <a:srgbClr val="FF3300"/>
                </a:solidFill>
              </a:rPr>
              <a:t>J2</a:t>
            </a:r>
          </a:p>
        </p:txBody>
      </p:sp>
      <p:sp>
        <p:nvSpPr>
          <p:cNvPr id="46147" name="Oval 170"/>
          <p:cNvSpPr>
            <a:spLocks noChangeArrowheads="1"/>
          </p:cNvSpPr>
          <p:nvPr/>
        </p:nvSpPr>
        <p:spPr bwMode="auto">
          <a:xfrm>
            <a:off x="5776913" y="4778375"/>
            <a:ext cx="436562" cy="377825"/>
          </a:xfrm>
          <a:prstGeom prst="ellipse">
            <a:avLst/>
          </a:prstGeom>
          <a:noFill/>
          <a:ln w="25400">
            <a:solidFill>
              <a:schemeClr val="tx1"/>
            </a:solidFill>
            <a:round/>
            <a:headEnd/>
            <a:tailEnd/>
          </a:ln>
        </p:spPr>
        <p:txBody>
          <a:bodyPr wrap="none" lIns="90000" tIns="46800" rIns="90000" bIns="46800" anchor="ctr"/>
          <a:lstStyle/>
          <a:p>
            <a:endParaRPr lang="fr-FR"/>
          </a:p>
        </p:txBody>
      </p:sp>
      <p:sp>
        <p:nvSpPr>
          <p:cNvPr id="46148" name="Rectangle 171"/>
          <p:cNvSpPr>
            <a:spLocks noChangeArrowheads="1"/>
          </p:cNvSpPr>
          <p:nvPr/>
        </p:nvSpPr>
        <p:spPr bwMode="auto">
          <a:xfrm>
            <a:off x="5608638" y="4973638"/>
            <a:ext cx="1933575" cy="696912"/>
          </a:xfrm>
          <a:prstGeom prst="rect">
            <a:avLst/>
          </a:prstGeom>
          <a:noFill/>
          <a:ln w="25400">
            <a:solidFill>
              <a:schemeClr val="tx1"/>
            </a:solidFill>
            <a:miter lim="800000"/>
            <a:headEnd/>
            <a:tailEnd/>
          </a:ln>
        </p:spPr>
        <p:txBody>
          <a:bodyPr wrap="none" lIns="90000" tIns="46800" rIns="90000" bIns="46800" anchor="ctr"/>
          <a:lstStyle/>
          <a:p>
            <a:endParaRPr lang="fr-FR"/>
          </a:p>
        </p:txBody>
      </p:sp>
      <p:sp>
        <p:nvSpPr>
          <p:cNvPr id="46149" name="Line 172"/>
          <p:cNvSpPr>
            <a:spLocks noChangeShapeType="1"/>
          </p:cNvSpPr>
          <p:nvPr/>
        </p:nvSpPr>
        <p:spPr bwMode="auto">
          <a:xfrm rot="5400000" flipH="1" flipV="1">
            <a:off x="5970588" y="4427538"/>
            <a:ext cx="4762" cy="601662"/>
          </a:xfrm>
          <a:prstGeom prst="line">
            <a:avLst/>
          </a:prstGeom>
          <a:noFill/>
          <a:ln w="25400">
            <a:solidFill>
              <a:schemeClr val="tx1"/>
            </a:solidFill>
            <a:round/>
            <a:headEnd/>
            <a:tailEnd type="triangle" w="lg" len="lg"/>
          </a:ln>
        </p:spPr>
        <p:txBody>
          <a:bodyPr lIns="90000" tIns="46800" rIns="90000" bIns="46800"/>
          <a:lstStyle/>
          <a:p>
            <a:endParaRPr lang="fr-FR"/>
          </a:p>
        </p:txBody>
      </p:sp>
      <p:sp>
        <p:nvSpPr>
          <p:cNvPr id="46150" name="Line 173"/>
          <p:cNvSpPr>
            <a:spLocks noChangeShapeType="1"/>
          </p:cNvSpPr>
          <p:nvPr/>
        </p:nvSpPr>
        <p:spPr bwMode="auto">
          <a:xfrm>
            <a:off x="6396038" y="4979988"/>
            <a:ext cx="327025" cy="0"/>
          </a:xfrm>
          <a:prstGeom prst="line">
            <a:avLst/>
          </a:prstGeom>
          <a:noFill/>
          <a:ln w="25400">
            <a:solidFill>
              <a:srgbClr val="FF0000"/>
            </a:solidFill>
            <a:round/>
            <a:headEnd/>
            <a:tailEnd type="triangle" w="lg" len="lg"/>
          </a:ln>
        </p:spPr>
        <p:txBody>
          <a:bodyPr lIns="90000" tIns="46800" rIns="90000" bIns="46800"/>
          <a:lstStyle/>
          <a:p>
            <a:endParaRPr lang="fr-FR"/>
          </a:p>
        </p:txBody>
      </p:sp>
      <p:sp>
        <p:nvSpPr>
          <p:cNvPr id="61614" name="Text Box 174"/>
          <p:cNvSpPr txBox="1">
            <a:spLocks noChangeArrowheads="1"/>
          </p:cNvSpPr>
          <p:nvPr/>
        </p:nvSpPr>
        <p:spPr bwMode="auto">
          <a:xfrm>
            <a:off x="6483350" y="4749800"/>
            <a:ext cx="371475" cy="182563"/>
          </a:xfrm>
          <a:prstGeom prst="rect">
            <a:avLst/>
          </a:prstGeom>
          <a:noFill/>
          <a:ln w="25400">
            <a:noFill/>
            <a:miter lim="800000"/>
            <a:headEnd/>
            <a:tailEnd/>
          </a:ln>
          <a:effectLst>
            <a:prstShdw prst="shdw17" dist="17961" dir="2700000">
              <a:schemeClr val="bg1">
                <a:gamma/>
                <a:shade val="60000"/>
                <a:invGamma/>
              </a:schemeClr>
            </a:prstShdw>
          </a:effectLst>
        </p:spPr>
        <p:txBody>
          <a:bodyPr lIns="0" tIns="0" rIns="0" bIns="0">
            <a:spAutoFit/>
          </a:bodyPr>
          <a:lstStyle/>
          <a:p>
            <a:pPr>
              <a:spcBef>
                <a:spcPct val="50000"/>
              </a:spcBef>
              <a:defRPr/>
            </a:pPr>
            <a:r>
              <a:rPr lang="fr-FR" sz="1200" b="1">
                <a:solidFill>
                  <a:srgbClr val="FF3300"/>
                </a:solidFill>
              </a:rPr>
              <a:t>J1</a:t>
            </a:r>
          </a:p>
        </p:txBody>
      </p:sp>
      <p:sp>
        <p:nvSpPr>
          <p:cNvPr id="46152" name="Rectangle 175"/>
          <p:cNvSpPr>
            <a:spLocks noChangeArrowheads="1"/>
          </p:cNvSpPr>
          <p:nvPr/>
        </p:nvSpPr>
        <p:spPr bwMode="auto">
          <a:xfrm rot="-5400000">
            <a:off x="6995319" y="4729956"/>
            <a:ext cx="190500" cy="490538"/>
          </a:xfrm>
          <a:prstGeom prst="rect">
            <a:avLst/>
          </a:prstGeom>
          <a:solidFill>
            <a:schemeClr val="bg1"/>
          </a:solidFill>
          <a:ln w="25400">
            <a:solidFill>
              <a:schemeClr val="tx1"/>
            </a:solidFill>
            <a:miter lim="800000"/>
            <a:headEnd/>
            <a:tailEnd/>
          </a:ln>
        </p:spPr>
        <p:txBody>
          <a:bodyPr wrap="none" lIns="90000" tIns="46800" rIns="90000" bIns="46800" anchor="ctr"/>
          <a:lstStyle/>
          <a:p>
            <a:endParaRPr lang="fr-FR"/>
          </a:p>
        </p:txBody>
      </p:sp>
      <p:sp>
        <p:nvSpPr>
          <p:cNvPr id="61616" name="Text Box 176"/>
          <p:cNvSpPr txBox="1">
            <a:spLocks noChangeArrowheads="1"/>
          </p:cNvSpPr>
          <p:nvPr/>
        </p:nvSpPr>
        <p:spPr bwMode="auto">
          <a:xfrm>
            <a:off x="6978650" y="4879975"/>
            <a:ext cx="215900" cy="182563"/>
          </a:xfrm>
          <a:prstGeom prst="rect">
            <a:avLst/>
          </a:prstGeom>
          <a:noFill/>
          <a:ln w="25400">
            <a:noFill/>
            <a:miter lim="800000"/>
            <a:headEnd/>
            <a:tailEnd/>
          </a:ln>
          <a:effectLst>
            <a:prstShdw prst="shdw17" dist="17961" dir="2700000">
              <a:schemeClr val="bg1">
                <a:gamma/>
                <a:shade val="60000"/>
                <a:invGamma/>
              </a:schemeClr>
            </a:prstShdw>
          </a:effectLst>
        </p:spPr>
        <p:txBody>
          <a:bodyPr lIns="0" tIns="0" rIns="0" bIns="0">
            <a:spAutoFit/>
          </a:bodyPr>
          <a:lstStyle/>
          <a:p>
            <a:pPr>
              <a:spcBef>
                <a:spcPct val="50000"/>
              </a:spcBef>
              <a:defRPr/>
            </a:pPr>
            <a:r>
              <a:rPr lang="fr-FR" sz="1200" b="1"/>
              <a:t>Z1</a:t>
            </a:r>
          </a:p>
        </p:txBody>
      </p:sp>
      <p:sp>
        <p:nvSpPr>
          <p:cNvPr id="46154" name="Rectangle 177"/>
          <p:cNvSpPr>
            <a:spLocks noChangeArrowheads="1"/>
          </p:cNvSpPr>
          <p:nvPr/>
        </p:nvSpPr>
        <p:spPr bwMode="auto">
          <a:xfrm>
            <a:off x="5608638" y="5659438"/>
            <a:ext cx="1933575" cy="696912"/>
          </a:xfrm>
          <a:prstGeom prst="rect">
            <a:avLst/>
          </a:prstGeom>
          <a:noFill/>
          <a:ln w="25400">
            <a:solidFill>
              <a:schemeClr val="tx1"/>
            </a:solidFill>
            <a:miter lim="800000"/>
            <a:headEnd/>
            <a:tailEnd/>
          </a:ln>
        </p:spPr>
        <p:txBody>
          <a:bodyPr wrap="none" lIns="90000" tIns="46800" rIns="90000" bIns="46800" anchor="ctr"/>
          <a:lstStyle/>
          <a:p>
            <a:endParaRPr lang="fr-FR"/>
          </a:p>
        </p:txBody>
      </p:sp>
      <p:sp>
        <p:nvSpPr>
          <p:cNvPr id="46155" name="Rectangle 178"/>
          <p:cNvSpPr>
            <a:spLocks noChangeArrowheads="1"/>
          </p:cNvSpPr>
          <p:nvPr/>
        </p:nvSpPr>
        <p:spPr bwMode="auto">
          <a:xfrm rot="-5400000">
            <a:off x="6982619" y="5414169"/>
            <a:ext cx="192087" cy="492125"/>
          </a:xfrm>
          <a:prstGeom prst="rect">
            <a:avLst/>
          </a:prstGeom>
          <a:solidFill>
            <a:schemeClr val="bg1"/>
          </a:solidFill>
          <a:ln w="25400">
            <a:solidFill>
              <a:schemeClr val="tx1"/>
            </a:solidFill>
            <a:miter lim="800000"/>
            <a:headEnd/>
            <a:tailEnd/>
          </a:ln>
        </p:spPr>
        <p:txBody>
          <a:bodyPr wrap="none" lIns="90000" tIns="46800" rIns="90000" bIns="46800" anchor="ctr"/>
          <a:lstStyle/>
          <a:p>
            <a:endParaRPr lang="fr-FR"/>
          </a:p>
        </p:txBody>
      </p:sp>
      <p:sp>
        <p:nvSpPr>
          <p:cNvPr id="46156" name="Text Box 179"/>
          <p:cNvSpPr txBox="1">
            <a:spLocks noChangeArrowheads="1"/>
          </p:cNvSpPr>
          <p:nvPr/>
        </p:nvSpPr>
        <p:spPr bwMode="auto">
          <a:xfrm>
            <a:off x="6965950" y="5564188"/>
            <a:ext cx="215900" cy="182562"/>
          </a:xfrm>
          <a:prstGeom prst="rect">
            <a:avLst/>
          </a:prstGeom>
          <a:noFill/>
          <a:ln w="25400">
            <a:noFill/>
            <a:miter lim="800000"/>
            <a:headEnd/>
            <a:tailEnd/>
          </a:ln>
        </p:spPr>
        <p:txBody>
          <a:bodyPr lIns="0" tIns="0" rIns="0" bIns="0">
            <a:spAutoFit/>
          </a:bodyPr>
          <a:lstStyle/>
          <a:p>
            <a:pPr>
              <a:spcBef>
                <a:spcPct val="50000"/>
              </a:spcBef>
            </a:pPr>
            <a:r>
              <a:rPr lang="fr-FR" sz="1200" b="1"/>
              <a:t>Z2</a:t>
            </a:r>
          </a:p>
        </p:txBody>
      </p:sp>
      <p:sp>
        <p:nvSpPr>
          <p:cNvPr id="46157" name="Oval 180"/>
          <p:cNvSpPr>
            <a:spLocks noChangeArrowheads="1"/>
          </p:cNvSpPr>
          <p:nvPr/>
        </p:nvSpPr>
        <p:spPr bwMode="auto">
          <a:xfrm>
            <a:off x="5776913" y="6149975"/>
            <a:ext cx="436562" cy="376238"/>
          </a:xfrm>
          <a:prstGeom prst="ellipse">
            <a:avLst/>
          </a:prstGeom>
          <a:noFill/>
          <a:ln w="25400">
            <a:solidFill>
              <a:schemeClr val="tx1"/>
            </a:solidFill>
            <a:round/>
            <a:headEnd/>
            <a:tailEnd/>
          </a:ln>
        </p:spPr>
        <p:txBody>
          <a:bodyPr wrap="none" lIns="90000" tIns="46800" rIns="90000" bIns="46800" anchor="ctr"/>
          <a:lstStyle/>
          <a:p>
            <a:endParaRPr lang="fr-FR"/>
          </a:p>
        </p:txBody>
      </p:sp>
      <p:sp>
        <p:nvSpPr>
          <p:cNvPr id="61622" name="Text Box 182"/>
          <p:cNvSpPr txBox="1">
            <a:spLocks noChangeArrowheads="1"/>
          </p:cNvSpPr>
          <p:nvPr/>
        </p:nvSpPr>
        <p:spPr bwMode="auto">
          <a:xfrm>
            <a:off x="5884863" y="5880100"/>
            <a:ext cx="349250" cy="182563"/>
          </a:xfrm>
          <a:prstGeom prst="rect">
            <a:avLst/>
          </a:prstGeom>
          <a:noFill/>
          <a:ln w="25400">
            <a:noFill/>
            <a:miter lim="800000"/>
            <a:headEnd/>
            <a:tailEnd/>
          </a:ln>
          <a:effectLst>
            <a:prstShdw prst="shdw17" dist="17961" dir="2700000">
              <a:schemeClr val="bg1">
                <a:gamma/>
                <a:shade val="60000"/>
                <a:invGamma/>
              </a:schemeClr>
            </a:prstShdw>
          </a:effectLst>
        </p:spPr>
        <p:txBody>
          <a:bodyPr lIns="0" tIns="0" rIns="0" bIns="0">
            <a:spAutoFit/>
          </a:bodyPr>
          <a:lstStyle/>
          <a:p>
            <a:pPr>
              <a:spcBef>
                <a:spcPct val="50000"/>
              </a:spcBef>
              <a:defRPr/>
            </a:pPr>
            <a:r>
              <a:rPr lang="fr-FR" sz="1200" b="1"/>
              <a:t>V3</a:t>
            </a:r>
          </a:p>
        </p:txBody>
      </p:sp>
      <p:sp>
        <p:nvSpPr>
          <p:cNvPr id="46159" name="Line 183"/>
          <p:cNvSpPr>
            <a:spLocks noChangeShapeType="1"/>
          </p:cNvSpPr>
          <p:nvPr/>
        </p:nvSpPr>
        <p:spPr bwMode="auto">
          <a:xfrm rot="5400000" flipH="1" flipV="1">
            <a:off x="5970588" y="5799138"/>
            <a:ext cx="4762" cy="601662"/>
          </a:xfrm>
          <a:prstGeom prst="line">
            <a:avLst/>
          </a:prstGeom>
          <a:noFill/>
          <a:ln w="25400">
            <a:solidFill>
              <a:schemeClr val="tx1"/>
            </a:solidFill>
            <a:round/>
            <a:headEnd/>
            <a:tailEnd type="triangle" w="lg" len="lg"/>
          </a:ln>
        </p:spPr>
        <p:txBody>
          <a:bodyPr lIns="90000" tIns="46800" rIns="90000" bIns="46800"/>
          <a:lstStyle/>
          <a:p>
            <a:endParaRPr lang="fr-FR"/>
          </a:p>
        </p:txBody>
      </p:sp>
      <p:sp>
        <p:nvSpPr>
          <p:cNvPr id="46160" name="Line 184"/>
          <p:cNvSpPr>
            <a:spLocks noChangeShapeType="1"/>
          </p:cNvSpPr>
          <p:nvPr/>
        </p:nvSpPr>
        <p:spPr bwMode="auto">
          <a:xfrm>
            <a:off x="6396038" y="6350000"/>
            <a:ext cx="327025" cy="0"/>
          </a:xfrm>
          <a:prstGeom prst="line">
            <a:avLst/>
          </a:prstGeom>
          <a:noFill/>
          <a:ln w="25400">
            <a:solidFill>
              <a:srgbClr val="FF0000"/>
            </a:solidFill>
            <a:round/>
            <a:headEnd/>
            <a:tailEnd type="triangle" w="lg" len="lg"/>
          </a:ln>
        </p:spPr>
        <p:txBody>
          <a:bodyPr lIns="90000" tIns="46800" rIns="90000" bIns="46800"/>
          <a:lstStyle/>
          <a:p>
            <a:endParaRPr lang="fr-FR"/>
          </a:p>
        </p:txBody>
      </p:sp>
      <p:sp>
        <p:nvSpPr>
          <p:cNvPr id="46161" name="Text Box 185"/>
          <p:cNvSpPr txBox="1">
            <a:spLocks noChangeArrowheads="1"/>
          </p:cNvSpPr>
          <p:nvPr/>
        </p:nvSpPr>
        <p:spPr bwMode="auto">
          <a:xfrm>
            <a:off x="6483350" y="6121400"/>
            <a:ext cx="371475" cy="182563"/>
          </a:xfrm>
          <a:prstGeom prst="rect">
            <a:avLst/>
          </a:prstGeom>
          <a:noFill/>
          <a:ln w="25400">
            <a:noFill/>
            <a:miter lim="800000"/>
            <a:headEnd/>
            <a:tailEnd/>
          </a:ln>
        </p:spPr>
        <p:txBody>
          <a:bodyPr lIns="0" tIns="0" rIns="0" bIns="0">
            <a:spAutoFit/>
          </a:bodyPr>
          <a:lstStyle/>
          <a:p>
            <a:pPr>
              <a:spcBef>
                <a:spcPct val="50000"/>
              </a:spcBef>
            </a:pPr>
            <a:r>
              <a:rPr lang="fr-FR" sz="1200" b="1">
                <a:solidFill>
                  <a:srgbClr val="FF3300"/>
                </a:solidFill>
              </a:rPr>
              <a:t>J3</a:t>
            </a:r>
          </a:p>
        </p:txBody>
      </p:sp>
      <p:sp>
        <p:nvSpPr>
          <p:cNvPr id="46162" name="Rectangle 186"/>
          <p:cNvSpPr>
            <a:spLocks noChangeArrowheads="1"/>
          </p:cNvSpPr>
          <p:nvPr/>
        </p:nvSpPr>
        <p:spPr bwMode="auto">
          <a:xfrm rot="-5400000">
            <a:off x="6995319" y="6099969"/>
            <a:ext cx="190500" cy="490538"/>
          </a:xfrm>
          <a:prstGeom prst="rect">
            <a:avLst/>
          </a:prstGeom>
          <a:solidFill>
            <a:schemeClr val="bg1"/>
          </a:solidFill>
          <a:ln w="25400">
            <a:solidFill>
              <a:schemeClr val="tx1"/>
            </a:solidFill>
            <a:miter lim="800000"/>
            <a:headEnd/>
            <a:tailEnd/>
          </a:ln>
        </p:spPr>
        <p:txBody>
          <a:bodyPr wrap="none" lIns="90000" tIns="46800" rIns="90000" bIns="46800" anchor="ctr"/>
          <a:lstStyle/>
          <a:p>
            <a:endParaRPr lang="fr-FR"/>
          </a:p>
        </p:txBody>
      </p:sp>
      <p:sp>
        <p:nvSpPr>
          <p:cNvPr id="46163" name="Text Box 187"/>
          <p:cNvSpPr txBox="1">
            <a:spLocks noChangeArrowheads="1"/>
          </p:cNvSpPr>
          <p:nvPr/>
        </p:nvSpPr>
        <p:spPr bwMode="auto">
          <a:xfrm>
            <a:off x="6978650" y="6249988"/>
            <a:ext cx="215900" cy="182562"/>
          </a:xfrm>
          <a:prstGeom prst="rect">
            <a:avLst/>
          </a:prstGeom>
          <a:noFill/>
          <a:ln w="25400">
            <a:noFill/>
            <a:miter lim="800000"/>
            <a:headEnd/>
            <a:tailEnd/>
          </a:ln>
        </p:spPr>
        <p:txBody>
          <a:bodyPr lIns="0" tIns="0" rIns="0" bIns="0">
            <a:spAutoFit/>
          </a:bodyPr>
          <a:lstStyle/>
          <a:p>
            <a:pPr>
              <a:spcBef>
                <a:spcPct val="50000"/>
              </a:spcBef>
            </a:pPr>
            <a:r>
              <a:rPr lang="fr-FR" sz="1200" b="1"/>
              <a:t>Z3</a:t>
            </a:r>
          </a:p>
        </p:txBody>
      </p:sp>
      <p:sp>
        <p:nvSpPr>
          <p:cNvPr id="61631" name="Rectangle 191"/>
          <p:cNvSpPr>
            <a:spLocks noChangeArrowheads="1"/>
          </p:cNvSpPr>
          <p:nvPr/>
        </p:nvSpPr>
        <p:spPr bwMode="auto">
          <a:xfrm>
            <a:off x="2589213" y="5748338"/>
            <a:ext cx="2819400" cy="396875"/>
          </a:xfrm>
          <a:prstGeom prst="rect">
            <a:avLst/>
          </a:prstGeom>
          <a:noFill/>
          <a:ln w="25400">
            <a:noFill/>
            <a:miter lim="800000"/>
            <a:headEnd/>
            <a:tailEnd/>
          </a:ln>
          <a:effectLst>
            <a:prstShdw prst="shdw17" dist="17961" dir="2700000">
              <a:schemeClr val="bg1">
                <a:gamma/>
                <a:shade val="60000"/>
                <a:invGamma/>
              </a:schemeClr>
            </a:prstShdw>
          </a:effectLst>
        </p:spPr>
        <p:txBody>
          <a:bodyPr lIns="90000" tIns="46800" rIns="90000" bIns="46800">
            <a:spAutoFit/>
          </a:bodyPr>
          <a:lstStyle/>
          <a:p>
            <a:pPr>
              <a:defRPr/>
            </a:pPr>
            <a:r>
              <a:rPr lang="fr-FR" sz="1600" b="1"/>
              <a:t>P totale= 3 </a:t>
            </a:r>
            <a:r>
              <a:rPr lang="fr-FR" sz="1600" b="1">
                <a:sym typeface="Symbol" pitchFamily="18" charset="2"/>
              </a:rPr>
              <a:t></a:t>
            </a:r>
            <a:r>
              <a:rPr lang="fr-FR" sz="1600" b="1"/>
              <a:t> V </a:t>
            </a:r>
            <a:r>
              <a:rPr lang="fr-FR" sz="1600" b="1">
                <a:sym typeface="Symbol" pitchFamily="18" charset="2"/>
              </a:rPr>
              <a:t> J  cos</a:t>
            </a:r>
            <a:r>
              <a:rPr lang="fr-FR" sz="1400" b="1">
                <a:sym typeface="Symbol" pitchFamily="18" charset="2"/>
              </a:rPr>
              <a:t> </a:t>
            </a:r>
            <a:r>
              <a:rPr lang="fr-FR" sz="2000">
                <a:sym typeface="Symbol" pitchFamily="18" charset="2"/>
              </a:rPr>
              <a:t></a:t>
            </a:r>
            <a:endParaRPr lang="fr-FR">
              <a:sym typeface="Symbol" pitchFamily="18" charset="2"/>
            </a:endParaRPr>
          </a:p>
        </p:txBody>
      </p:sp>
      <p:sp>
        <p:nvSpPr>
          <p:cNvPr id="46165" name="ZoneTexte 7"/>
          <p:cNvSpPr txBox="1">
            <a:spLocks noChangeArrowheads="1"/>
          </p:cNvSpPr>
          <p:nvPr/>
        </p:nvSpPr>
        <p:spPr bwMode="auto">
          <a:xfrm>
            <a:off x="619125" y="215900"/>
            <a:ext cx="7518400" cy="434975"/>
          </a:xfrm>
          <a:prstGeom prst="rect">
            <a:avLst/>
          </a:prstGeom>
          <a:noFill/>
          <a:ln w="9525">
            <a:noFill/>
            <a:miter lim="800000"/>
            <a:headEnd/>
            <a:tailEnd/>
          </a:ln>
        </p:spPr>
        <p:txBody>
          <a:bodyPr>
            <a:spAutoFit/>
          </a:bodyPr>
          <a:lstStyle/>
          <a:p>
            <a:pPr algn="ctr">
              <a:lnSpc>
                <a:spcPct val="125000"/>
              </a:lnSpc>
            </a:pPr>
            <a:r>
              <a:rPr lang="fr-FR" b="1">
                <a:solidFill>
                  <a:srgbClr val="0000FF"/>
                </a:solidFill>
              </a:rPr>
              <a:t>Notion de source : système triphasé, semestre 3  TSI-PT-PSI </a:t>
            </a:r>
            <a:r>
              <a:rPr lang="fr-FR" b="1">
                <a:solidFill>
                  <a:srgbClr val="FF3300"/>
                </a:solidFill>
              </a:rPr>
              <a:t>en TD</a:t>
            </a:r>
            <a:r>
              <a:rPr lang="fr-FR" b="1">
                <a:solidFill>
                  <a:srgbClr val="0000FF"/>
                </a:solidFill>
              </a:rPr>
              <a:t> </a:t>
            </a:r>
          </a:p>
        </p:txBody>
      </p:sp>
      <p:sp>
        <p:nvSpPr>
          <p:cNvPr id="46166" name="Line 193"/>
          <p:cNvSpPr>
            <a:spLocks noChangeShapeType="1"/>
          </p:cNvSpPr>
          <p:nvPr/>
        </p:nvSpPr>
        <p:spPr bwMode="auto">
          <a:xfrm>
            <a:off x="2439988" y="1401763"/>
            <a:ext cx="223837" cy="0"/>
          </a:xfrm>
          <a:prstGeom prst="line">
            <a:avLst/>
          </a:prstGeom>
          <a:noFill/>
          <a:ln w="19050">
            <a:solidFill>
              <a:schemeClr val="tx1"/>
            </a:solidFill>
            <a:round/>
            <a:headEnd/>
            <a:tailEnd type="arrow" w="sm" len="sm"/>
          </a:ln>
        </p:spPr>
        <p:txBody>
          <a:bodyPr lIns="90000" tIns="46800" rIns="90000" bIns="46800"/>
          <a:lstStyle/>
          <a:p>
            <a:endParaRPr lang="fr-FR"/>
          </a:p>
        </p:txBody>
      </p:sp>
      <p:sp>
        <p:nvSpPr>
          <p:cNvPr id="46167" name="Line 194"/>
          <p:cNvSpPr>
            <a:spLocks noChangeShapeType="1"/>
          </p:cNvSpPr>
          <p:nvPr/>
        </p:nvSpPr>
        <p:spPr bwMode="auto">
          <a:xfrm>
            <a:off x="3443288" y="3116263"/>
            <a:ext cx="223837" cy="0"/>
          </a:xfrm>
          <a:prstGeom prst="line">
            <a:avLst/>
          </a:prstGeom>
          <a:noFill/>
          <a:ln w="19050">
            <a:solidFill>
              <a:schemeClr val="tx1"/>
            </a:solidFill>
            <a:round/>
            <a:headEnd/>
            <a:tailEnd type="arrow" w="sm" len="sm"/>
          </a:ln>
        </p:spPr>
        <p:txBody>
          <a:bodyPr lIns="90000" tIns="46800" rIns="90000" bIns="46800"/>
          <a:lstStyle/>
          <a:p>
            <a:endParaRPr lang="fr-FR"/>
          </a:p>
        </p:txBody>
      </p:sp>
      <p:sp>
        <p:nvSpPr>
          <p:cNvPr id="46168" name="Line 195"/>
          <p:cNvSpPr>
            <a:spLocks noChangeShapeType="1"/>
          </p:cNvSpPr>
          <p:nvPr/>
        </p:nvSpPr>
        <p:spPr bwMode="auto">
          <a:xfrm>
            <a:off x="2973388" y="5097463"/>
            <a:ext cx="223837" cy="0"/>
          </a:xfrm>
          <a:prstGeom prst="line">
            <a:avLst/>
          </a:prstGeom>
          <a:noFill/>
          <a:ln w="19050">
            <a:solidFill>
              <a:schemeClr val="tx1"/>
            </a:solidFill>
            <a:round/>
            <a:headEnd/>
            <a:tailEnd type="arrow" w="sm" len="sm"/>
          </a:ln>
        </p:spPr>
        <p:txBody>
          <a:bodyPr lIns="90000" tIns="46800" rIns="90000" bIns="46800"/>
          <a:lstStyle/>
          <a:p>
            <a:endParaRPr lang="fr-FR"/>
          </a:p>
        </p:txBody>
      </p:sp>
      <p:sp>
        <p:nvSpPr>
          <p:cNvPr id="46169" name="Line 196"/>
          <p:cNvSpPr>
            <a:spLocks noChangeShapeType="1"/>
          </p:cNvSpPr>
          <p:nvPr/>
        </p:nvSpPr>
        <p:spPr bwMode="auto">
          <a:xfrm>
            <a:off x="3138488" y="2125663"/>
            <a:ext cx="223837" cy="0"/>
          </a:xfrm>
          <a:prstGeom prst="line">
            <a:avLst/>
          </a:prstGeom>
          <a:noFill/>
          <a:ln w="19050">
            <a:solidFill>
              <a:srgbClr val="FF0000"/>
            </a:solidFill>
            <a:round/>
            <a:headEnd/>
            <a:tailEnd type="arrow" w="sm" len="sm"/>
          </a:ln>
        </p:spPr>
        <p:txBody>
          <a:bodyPr lIns="90000" tIns="46800" rIns="90000" bIns="46800"/>
          <a:lstStyle/>
          <a:p>
            <a:endParaRPr lang="fr-FR"/>
          </a:p>
        </p:txBody>
      </p:sp>
      <p:sp>
        <p:nvSpPr>
          <p:cNvPr id="46170" name="Line 197"/>
          <p:cNvSpPr>
            <a:spLocks noChangeShapeType="1"/>
          </p:cNvSpPr>
          <p:nvPr/>
        </p:nvSpPr>
        <p:spPr bwMode="auto">
          <a:xfrm>
            <a:off x="2668588" y="3319463"/>
            <a:ext cx="223837" cy="0"/>
          </a:xfrm>
          <a:prstGeom prst="line">
            <a:avLst/>
          </a:prstGeom>
          <a:noFill/>
          <a:ln w="19050">
            <a:solidFill>
              <a:srgbClr val="FF0000"/>
            </a:solidFill>
            <a:round/>
            <a:headEnd/>
            <a:tailEnd type="arrow" w="sm" len="sm"/>
          </a:ln>
        </p:spPr>
        <p:txBody>
          <a:bodyPr lIns="90000" tIns="46800" rIns="90000" bIns="46800"/>
          <a:lstStyle/>
          <a:p>
            <a:endParaRPr lang="fr-FR"/>
          </a:p>
        </p:txBody>
      </p:sp>
      <p:sp>
        <p:nvSpPr>
          <p:cNvPr id="46171" name="Line 198"/>
          <p:cNvSpPr>
            <a:spLocks noChangeShapeType="1"/>
          </p:cNvSpPr>
          <p:nvPr/>
        </p:nvSpPr>
        <p:spPr bwMode="auto">
          <a:xfrm>
            <a:off x="3024188" y="4233863"/>
            <a:ext cx="223837" cy="0"/>
          </a:xfrm>
          <a:prstGeom prst="line">
            <a:avLst/>
          </a:prstGeom>
          <a:noFill/>
          <a:ln w="19050">
            <a:solidFill>
              <a:srgbClr val="FF0000"/>
            </a:solidFill>
            <a:round/>
            <a:headEnd/>
            <a:tailEnd type="arrow" w="sm" len="sm"/>
          </a:ln>
        </p:spPr>
        <p:txBody>
          <a:bodyPr lIns="90000" tIns="46800" rIns="90000" bIns="46800"/>
          <a:lstStyle/>
          <a:p>
            <a:endParaRPr lang="fr-FR"/>
          </a:p>
        </p:txBody>
      </p:sp>
      <p:sp>
        <p:nvSpPr>
          <p:cNvPr id="46172" name="Line 199"/>
          <p:cNvSpPr>
            <a:spLocks noChangeShapeType="1"/>
          </p:cNvSpPr>
          <p:nvPr/>
        </p:nvSpPr>
        <p:spPr bwMode="auto">
          <a:xfrm>
            <a:off x="4598988" y="2405063"/>
            <a:ext cx="223837" cy="0"/>
          </a:xfrm>
          <a:prstGeom prst="line">
            <a:avLst/>
          </a:prstGeom>
          <a:noFill/>
          <a:ln w="19050">
            <a:solidFill>
              <a:srgbClr val="FF0000"/>
            </a:solidFill>
            <a:round/>
            <a:headEnd/>
            <a:tailEnd type="arrow" w="sm" len="sm"/>
          </a:ln>
        </p:spPr>
        <p:txBody>
          <a:bodyPr lIns="90000" tIns="46800" rIns="90000" bIns="46800"/>
          <a:lstStyle/>
          <a:p>
            <a:endParaRPr lang="fr-FR"/>
          </a:p>
        </p:txBody>
      </p:sp>
      <p:sp>
        <p:nvSpPr>
          <p:cNvPr id="46173" name="Line 200"/>
          <p:cNvSpPr>
            <a:spLocks noChangeShapeType="1"/>
          </p:cNvSpPr>
          <p:nvPr/>
        </p:nvSpPr>
        <p:spPr bwMode="auto">
          <a:xfrm>
            <a:off x="5424488" y="2430463"/>
            <a:ext cx="223837" cy="0"/>
          </a:xfrm>
          <a:prstGeom prst="line">
            <a:avLst/>
          </a:prstGeom>
          <a:noFill/>
          <a:ln w="19050">
            <a:solidFill>
              <a:srgbClr val="FF0000"/>
            </a:solidFill>
            <a:round/>
            <a:headEnd/>
            <a:tailEnd type="arrow" w="sm" len="sm"/>
          </a:ln>
        </p:spPr>
        <p:txBody>
          <a:bodyPr lIns="90000" tIns="46800" rIns="90000" bIns="46800"/>
          <a:lstStyle/>
          <a:p>
            <a:endParaRPr lang="fr-FR"/>
          </a:p>
        </p:txBody>
      </p:sp>
      <p:sp>
        <p:nvSpPr>
          <p:cNvPr id="46174" name="Line 201"/>
          <p:cNvSpPr>
            <a:spLocks noChangeShapeType="1"/>
          </p:cNvSpPr>
          <p:nvPr/>
        </p:nvSpPr>
        <p:spPr bwMode="auto">
          <a:xfrm>
            <a:off x="5043488" y="2951163"/>
            <a:ext cx="223837" cy="0"/>
          </a:xfrm>
          <a:prstGeom prst="line">
            <a:avLst/>
          </a:prstGeom>
          <a:noFill/>
          <a:ln w="19050">
            <a:solidFill>
              <a:srgbClr val="FF0000"/>
            </a:solidFill>
            <a:round/>
            <a:headEnd/>
            <a:tailEnd type="arrow" w="sm" len="sm"/>
          </a:ln>
        </p:spPr>
        <p:txBody>
          <a:bodyPr lIns="90000" tIns="46800" rIns="90000" bIns="46800"/>
          <a:lstStyle/>
          <a:p>
            <a:endParaRPr lang="fr-F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 Box 63"/>
          <p:cNvSpPr txBox="1">
            <a:spLocks noChangeArrowheads="1"/>
          </p:cNvSpPr>
          <p:nvPr/>
        </p:nvSpPr>
        <p:spPr bwMode="auto">
          <a:xfrm>
            <a:off x="6915150" y="6645275"/>
            <a:ext cx="398463" cy="212725"/>
          </a:xfrm>
          <a:prstGeom prst="rect">
            <a:avLst/>
          </a:prstGeom>
          <a:noFill/>
          <a:ln w="25400">
            <a:noFill/>
            <a:miter lim="800000"/>
            <a:headEnd/>
            <a:tailEnd/>
          </a:ln>
        </p:spPr>
        <p:txBody>
          <a:bodyPr lIns="0" tIns="0" rIns="0" bIns="0">
            <a:spAutoFit/>
          </a:bodyPr>
          <a:lstStyle/>
          <a:p>
            <a:pPr>
              <a:spcBef>
                <a:spcPct val="50000"/>
              </a:spcBef>
            </a:pPr>
            <a:r>
              <a:rPr lang="fr-FR" sz="1400">
                <a:solidFill>
                  <a:srgbClr val="FF3300"/>
                </a:solidFill>
              </a:rPr>
              <a:t>J3</a:t>
            </a:r>
          </a:p>
        </p:txBody>
      </p:sp>
      <p:sp>
        <p:nvSpPr>
          <p:cNvPr id="50242" name="Text Box 66"/>
          <p:cNvSpPr txBox="1">
            <a:spLocks noChangeArrowheads="1"/>
          </p:cNvSpPr>
          <p:nvPr/>
        </p:nvSpPr>
        <p:spPr bwMode="auto">
          <a:xfrm>
            <a:off x="419100" y="711200"/>
            <a:ext cx="8407400" cy="825500"/>
          </a:xfrm>
          <a:prstGeom prst="rect">
            <a:avLst/>
          </a:prstGeom>
          <a:noFill/>
          <a:ln w="25400">
            <a:noFill/>
            <a:miter lim="800000"/>
            <a:headEnd/>
            <a:tailEnd/>
          </a:ln>
          <a:effectLst>
            <a:prstShdw prst="shdw17" dist="17961" dir="2700000">
              <a:schemeClr val="bg1">
                <a:gamma/>
                <a:shade val="60000"/>
                <a:invGamma/>
              </a:schemeClr>
            </a:prstShdw>
          </a:effectLst>
        </p:spPr>
        <p:txBody>
          <a:bodyPr lIns="90000" tIns="46800" rIns="90000" bIns="46800">
            <a:spAutoFit/>
          </a:bodyPr>
          <a:lstStyle/>
          <a:p>
            <a:pPr>
              <a:spcBef>
                <a:spcPct val="50000"/>
              </a:spcBef>
              <a:defRPr/>
            </a:pPr>
            <a:r>
              <a:rPr lang="fr-FR" sz="1600" b="1"/>
              <a:t>Chaque source est indépendante. La puissance instantanée par phase est  p = V </a:t>
            </a:r>
            <a:r>
              <a:rPr lang="fr-FR" sz="1600" b="1">
                <a:sym typeface="Symbol" pitchFamily="18" charset="2"/>
              </a:rPr>
              <a:t> J et la puissance moyenne est  </a:t>
            </a:r>
            <a:r>
              <a:rPr lang="fr-FR" sz="1600" b="1"/>
              <a:t>P = V </a:t>
            </a:r>
            <a:r>
              <a:rPr lang="fr-FR" sz="1600" b="1">
                <a:sym typeface="Symbol" pitchFamily="18" charset="2"/>
              </a:rPr>
              <a:t> J  cos . Le total de la puissance transmisse pour les 3 phases est donc </a:t>
            </a:r>
            <a:r>
              <a:rPr lang="fr-FR" sz="1600" b="1"/>
              <a:t>P = 3 </a:t>
            </a:r>
            <a:r>
              <a:rPr lang="fr-FR" sz="1600" b="1">
                <a:sym typeface="Symbol" pitchFamily="18" charset="2"/>
              </a:rPr>
              <a:t></a:t>
            </a:r>
            <a:r>
              <a:rPr lang="fr-FR" sz="1600" b="1"/>
              <a:t> V </a:t>
            </a:r>
            <a:r>
              <a:rPr lang="fr-FR" sz="1600" b="1">
                <a:sym typeface="Symbol" pitchFamily="18" charset="2"/>
              </a:rPr>
              <a:t> J  cos </a:t>
            </a:r>
          </a:p>
        </p:txBody>
      </p:sp>
      <p:grpSp>
        <p:nvGrpSpPr>
          <p:cNvPr id="48131" name="Group 160"/>
          <p:cNvGrpSpPr>
            <a:grpSpLocks/>
          </p:cNvGrpSpPr>
          <p:nvPr/>
        </p:nvGrpSpPr>
        <p:grpSpPr bwMode="auto">
          <a:xfrm>
            <a:off x="5461000" y="4584700"/>
            <a:ext cx="1390650" cy="1244600"/>
            <a:chOff x="1880" y="2824"/>
            <a:chExt cx="876" cy="784"/>
          </a:xfrm>
        </p:grpSpPr>
        <p:sp>
          <p:nvSpPr>
            <p:cNvPr id="48207" name="Line 57"/>
            <p:cNvSpPr>
              <a:spLocks noChangeShapeType="1"/>
            </p:cNvSpPr>
            <p:nvPr/>
          </p:nvSpPr>
          <p:spPr bwMode="auto">
            <a:xfrm flipV="1">
              <a:off x="2080" y="2824"/>
              <a:ext cx="0" cy="696"/>
            </a:xfrm>
            <a:prstGeom prst="line">
              <a:avLst/>
            </a:prstGeom>
            <a:noFill/>
            <a:ln w="25400">
              <a:solidFill>
                <a:schemeClr val="tx1"/>
              </a:solidFill>
              <a:round/>
              <a:headEnd/>
              <a:tailEnd type="triangle" w="lg" len="lg"/>
            </a:ln>
          </p:spPr>
          <p:txBody>
            <a:bodyPr/>
            <a:lstStyle/>
            <a:p>
              <a:endParaRPr lang="fr-FR"/>
            </a:p>
          </p:txBody>
        </p:sp>
        <p:sp>
          <p:nvSpPr>
            <p:cNvPr id="48208" name="Text Box 69"/>
            <p:cNvSpPr txBox="1">
              <a:spLocks noChangeArrowheads="1"/>
            </p:cNvSpPr>
            <p:nvPr/>
          </p:nvSpPr>
          <p:spPr bwMode="auto">
            <a:xfrm>
              <a:off x="1880" y="3099"/>
              <a:ext cx="267" cy="134"/>
            </a:xfrm>
            <a:prstGeom prst="rect">
              <a:avLst/>
            </a:prstGeom>
            <a:noFill/>
            <a:ln w="25400">
              <a:noFill/>
              <a:miter lim="800000"/>
              <a:headEnd/>
              <a:tailEnd/>
            </a:ln>
          </p:spPr>
          <p:txBody>
            <a:bodyPr lIns="0" tIns="0" rIns="0" bIns="0">
              <a:spAutoFit/>
            </a:bodyPr>
            <a:lstStyle/>
            <a:p>
              <a:pPr>
                <a:spcBef>
                  <a:spcPct val="50000"/>
                </a:spcBef>
              </a:pPr>
              <a:r>
                <a:rPr lang="fr-FR" sz="1400"/>
                <a:t>V1</a:t>
              </a:r>
            </a:p>
          </p:txBody>
        </p:sp>
        <p:sp>
          <p:nvSpPr>
            <p:cNvPr id="48209" name="Text Box 69"/>
            <p:cNvSpPr txBox="1">
              <a:spLocks noChangeArrowheads="1"/>
            </p:cNvSpPr>
            <p:nvPr/>
          </p:nvSpPr>
          <p:spPr bwMode="auto">
            <a:xfrm>
              <a:off x="2384" y="2875"/>
              <a:ext cx="267" cy="134"/>
            </a:xfrm>
            <a:prstGeom prst="rect">
              <a:avLst/>
            </a:prstGeom>
            <a:noFill/>
            <a:ln w="25400">
              <a:noFill/>
              <a:miter lim="800000"/>
              <a:headEnd/>
              <a:tailEnd/>
            </a:ln>
          </p:spPr>
          <p:txBody>
            <a:bodyPr lIns="0" tIns="0" rIns="0" bIns="0">
              <a:spAutoFit/>
            </a:bodyPr>
            <a:lstStyle/>
            <a:p>
              <a:pPr>
                <a:spcBef>
                  <a:spcPct val="50000"/>
                </a:spcBef>
              </a:pPr>
              <a:r>
                <a:rPr lang="fr-FR" sz="1400"/>
                <a:t>V2</a:t>
              </a:r>
            </a:p>
          </p:txBody>
        </p:sp>
        <p:sp>
          <p:nvSpPr>
            <p:cNvPr id="48210" name="Line 57"/>
            <p:cNvSpPr>
              <a:spLocks noChangeShapeType="1"/>
            </p:cNvSpPr>
            <p:nvPr/>
          </p:nvSpPr>
          <p:spPr bwMode="auto">
            <a:xfrm rot="7261744" flipV="1">
              <a:off x="2408" y="2686"/>
              <a:ext cx="0" cy="696"/>
            </a:xfrm>
            <a:prstGeom prst="line">
              <a:avLst/>
            </a:prstGeom>
            <a:noFill/>
            <a:ln w="25400">
              <a:solidFill>
                <a:schemeClr val="tx1"/>
              </a:solidFill>
              <a:round/>
              <a:headEnd/>
              <a:tailEnd type="triangle" w="lg" len="lg"/>
            </a:ln>
          </p:spPr>
          <p:txBody>
            <a:bodyPr/>
            <a:lstStyle/>
            <a:p>
              <a:endParaRPr lang="fr-FR"/>
            </a:p>
          </p:txBody>
        </p:sp>
        <p:sp>
          <p:nvSpPr>
            <p:cNvPr id="48211" name="Line 57"/>
            <p:cNvSpPr>
              <a:spLocks noChangeShapeType="1"/>
            </p:cNvSpPr>
            <p:nvPr/>
          </p:nvSpPr>
          <p:spPr bwMode="auto">
            <a:xfrm rot="13739371" flipV="1">
              <a:off x="2316" y="3038"/>
              <a:ext cx="138" cy="683"/>
            </a:xfrm>
            <a:prstGeom prst="line">
              <a:avLst/>
            </a:prstGeom>
            <a:noFill/>
            <a:ln w="25400">
              <a:solidFill>
                <a:schemeClr val="tx1"/>
              </a:solidFill>
              <a:round/>
              <a:headEnd/>
              <a:tailEnd type="triangle" w="lg" len="lg"/>
            </a:ln>
          </p:spPr>
          <p:txBody>
            <a:bodyPr/>
            <a:lstStyle/>
            <a:p>
              <a:endParaRPr lang="fr-FR"/>
            </a:p>
          </p:txBody>
        </p:sp>
        <p:sp>
          <p:nvSpPr>
            <p:cNvPr id="48212" name="Text Box 69"/>
            <p:cNvSpPr txBox="1">
              <a:spLocks noChangeArrowheads="1"/>
            </p:cNvSpPr>
            <p:nvPr/>
          </p:nvSpPr>
          <p:spPr bwMode="auto">
            <a:xfrm>
              <a:off x="2340" y="3474"/>
              <a:ext cx="267" cy="134"/>
            </a:xfrm>
            <a:prstGeom prst="rect">
              <a:avLst/>
            </a:prstGeom>
            <a:noFill/>
            <a:ln w="25400">
              <a:noFill/>
              <a:miter lim="800000"/>
              <a:headEnd/>
              <a:tailEnd/>
            </a:ln>
          </p:spPr>
          <p:txBody>
            <a:bodyPr lIns="0" tIns="0" rIns="0" bIns="0">
              <a:spAutoFit/>
            </a:bodyPr>
            <a:lstStyle/>
            <a:p>
              <a:pPr>
                <a:spcBef>
                  <a:spcPct val="50000"/>
                </a:spcBef>
              </a:pPr>
              <a:r>
                <a:rPr lang="fr-FR" sz="1400"/>
                <a:t>V3</a:t>
              </a:r>
            </a:p>
          </p:txBody>
        </p:sp>
      </p:grpSp>
      <p:sp>
        <p:nvSpPr>
          <p:cNvPr id="50272" name="Text Box 96"/>
          <p:cNvSpPr txBox="1">
            <a:spLocks noChangeArrowheads="1"/>
          </p:cNvSpPr>
          <p:nvPr/>
        </p:nvSpPr>
        <p:spPr bwMode="auto">
          <a:xfrm>
            <a:off x="2946400" y="1676400"/>
            <a:ext cx="5956300" cy="2170113"/>
          </a:xfrm>
          <a:prstGeom prst="rect">
            <a:avLst/>
          </a:prstGeom>
          <a:noFill/>
          <a:ln w="25400">
            <a:noFill/>
            <a:miter lim="800000"/>
            <a:headEnd/>
            <a:tailEnd/>
          </a:ln>
          <a:effectLst>
            <a:prstShdw prst="shdw17" dist="17961" dir="2700000">
              <a:schemeClr val="bg1">
                <a:gamma/>
                <a:shade val="60000"/>
                <a:invGamma/>
              </a:schemeClr>
            </a:prstShdw>
          </a:effectLst>
        </p:spPr>
        <p:txBody>
          <a:bodyPr lIns="90000" tIns="46800" rIns="90000" bIns="46800">
            <a:spAutoFit/>
          </a:bodyPr>
          <a:lstStyle/>
          <a:p>
            <a:pPr>
              <a:spcBef>
                <a:spcPct val="50000"/>
              </a:spcBef>
              <a:defRPr/>
            </a:pPr>
            <a:r>
              <a:rPr lang="fr-FR" sz="1600" dirty="0"/>
              <a:t>La somme instantanée des tensions est nulle : VA=VB. Le fil supérieur est au même potentiel que le fil inférieur que l’on peut mettre en commun.</a:t>
            </a:r>
          </a:p>
          <a:p>
            <a:pPr>
              <a:spcBef>
                <a:spcPct val="50000"/>
              </a:spcBef>
              <a:defRPr/>
            </a:pPr>
            <a:r>
              <a:rPr lang="fr-FR" sz="1600" dirty="0"/>
              <a:t>Cela permet l’association série des sources de tension, chaque charge « n » reste en parallèle sur la source « n » . On réduit par deux la longueur de la ligne par rapport à des alimentations séparées. Chaque fil de ligne voit un courant composé. On l’appelle montage « série » ou  « triangle ».</a:t>
            </a:r>
          </a:p>
        </p:txBody>
      </p:sp>
      <p:sp>
        <p:nvSpPr>
          <p:cNvPr id="48133" name="ZoneTexte 7"/>
          <p:cNvSpPr txBox="1">
            <a:spLocks noChangeArrowheads="1"/>
          </p:cNvSpPr>
          <p:nvPr/>
        </p:nvSpPr>
        <p:spPr bwMode="auto">
          <a:xfrm>
            <a:off x="619125" y="215900"/>
            <a:ext cx="7518400" cy="434975"/>
          </a:xfrm>
          <a:prstGeom prst="rect">
            <a:avLst/>
          </a:prstGeom>
          <a:noFill/>
          <a:ln w="9525">
            <a:noFill/>
            <a:miter lim="800000"/>
            <a:headEnd/>
            <a:tailEnd/>
          </a:ln>
        </p:spPr>
        <p:txBody>
          <a:bodyPr>
            <a:spAutoFit/>
          </a:bodyPr>
          <a:lstStyle/>
          <a:p>
            <a:pPr algn="ctr">
              <a:lnSpc>
                <a:spcPct val="125000"/>
              </a:lnSpc>
            </a:pPr>
            <a:r>
              <a:rPr lang="fr-FR" b="1">
                <a:solidFill>
                  <a:srgbClr val="0000FF"/>
                </a:solidFill>
              </a:rPr>
              <a:t>Notion de source : système triphasé, semestre 3  TSI-PT-PSI </a:t>
            </a:r>
            <a:r>
              <a:rPr lang="fr-FR" b="1">
                <a:solidFill>
                  <a:srgbClr val="FF3300"/>
                </a:solidFill>
              </a:rPr>
              <a:t>en TD</a:t>
            </a:r>
            <a:r>
              <a:rPr lang="fr-FR" b="1">
                <a:solidFill>
                  <a:srgbClr val="0000FF"/>
                </a:solidFill>
              </a:rPr>
              <a:t> </a:t>
            </a:r>
          </a:p>
        </p:txBody>
      </p:sp>
      <p:grpSp>
        <p:nvGrpSpPr>
          <p:cNvPr id="48134" name="Group 163"/>
          <p:cNvGrpSpPr>
            <a:grpSpLocks/>
          </p:cNvGrpSpPr>
          <p:nvPr/>
        </p:nvGrpSpPr>
        <p:grpSpPr bwMode="auto">
          <a:xfrm>
            <a:off x="252413" y="4229100"/>
            <a:ext cx="3297237" cy="2119313"/>
            <a:chOff x="159" y="2664"/>
            <a:chExt cx="2077" cy="1335"/>
          </a:xfrm>
        </p:grpSpPr>
        <p:sp>
          <p:nvSpPr>
            <p:cNvPr id="48174" name="Rectangle 48"/>
            <p:cNvSpPr>
              <a:spLocks noChangeArrowheads="1"/>
            </p:cNvSpPr>
            <p:nvPr/>
          </p:nvSpPr>
          <p:spPr bwMode="auto">
            <a:xfrm flipV="1">
              <a:off x="428" y="2858"/>
              <a:ext cx="1732" cy="915"/>
            </a:xfrm>
            <a:prstGeom prst="rect">
              <a:avLst/>
            </a:prstGeom>
            <a:noFill/>
            <a:ln w="25400">
              <a:solidFill>
                <a:schemeClr val="tx1"/>
              </a:solidFill>
              <a:miter lim="800000"/>
              <a:headEnd/>
              <a:tailEnd/>
            </a:ln>
          </p:spPr>
          <p:txBody>
            <a:bodyPr rot="10800000" wrap="none" lIns="90000" tIns="46800" rIns="90000" bIns="46800" anchor="ctr"/>
            <a:lstStyle/>
            <a:p>
              <a:endParaRPr lang="fr-FR"/>
            </a:p>
          </p:txBody>
        </p:sp>
        <p:sp>
          <p:nvSpPr>
            <p:cNvPr id="48175" name="Oval 32"/>
            <p:cNvSpPr>
              <a:spLocks noChangeArrowheads="1"/>
            </p:cNvSpPr>
            <p:nvPr/>
          </p:nvSpPr>
          <p:spPr bwMode="auto">
            <a:xfrm>
              <a:off x="714" y="2951"/>
              <a:ext cx="263" cy="248"/>
            </a:xfrm>
            <a:prstGeom prst="ellipse">
              <a:avLst/>
            </a:prstGeom>
            <a:noFill/>
            <a:ln w="25400">
              <a:solidFill>
                <a:schemeClr val="tx1"/>
              </a:solidFill>
              <a:round/>
              <a:headEnd/>
              <a:tailEnd/>
            </a:ln>
          </p:spPr>
          <p:txBody>
            <a:bodyPr wrap="none" lIns="90000" tIns="46800" rIns="90000" bIns="46800" anchor="ctr"/>
            <a:lstStyle/>
            <a:p>
              <a:endParaRPr lang="fr-FR"/>
            </a:p>
          </p:txBody>
        </p:sp>
        <p:sp>
          <p:nvSpPr>
            <p:cNvPr id="48176" name="Rectangle 33"/>
            <p:cNvSpPr>
              <a:spLocks noChangeArrowheads="1"/>
            </p:cNvSpPr>
            <p:nvPr/>
          </p:nvSpPr>
          <p:spPr bwMode="auto">
            <a:xfrm>
              <a:off x="848" y="2858"/>
              <a:ext cx="856" cy="458"/>
            </a:xfrm>
            <a:prstGeom prst="rect">
              <a:avLst/>
            </a:prstGeom>
            <a:noFill/>
            <a:ln w="25400">
              <a:solidFill>
                <a:schemeClr val="tx1"/>
              </a:solidFill>
              <a:miter lim="800000"/>
              <a:headEnd/>
              <a:tailEnd/>
            </a:ln>
          </p:spPr>
          <p:txBody>
            <a:bodyPr wrap="none" lIns="90000" tIns="46800" rIns="90000" bIns="46800" anchor="ctr"/>
            <a:lstStyle/>
            <a:p>
              <a:endParaRPr lang="fr-FR"/>
            </a:p>
          </p:txBody>
        </p:sp>
        <p:sp>
          <p:nvSpPr>
            <p:cNvPr id="48177" name="Rectangle 34"/>
            <p:cNvSpPr>
              <a:spLocks noChangeArrowheads="1"/>
            </p:cNvSpPr>
            <p:nvPr/>
          </p:nvSpPr>
          <p:spPr bwMode="auto">
            <a:xfrm>
              <a:off x="1630" y="2961"/>
              <a:ext cx="156" cy="279"/>
            </a:xfrm>
            <a:prstGeom prst="rect">
              <a:avLst/>
            </a:prstGeom>
            <a:solidFill>
              <a:schemeClr val="bg1"/>
            </a:solidFill>
            <a:ln w="25400">
              <a:solidFill>
                <a:schemeClr val="tx1"/>
              </a:solidFill>
              <a:miter lim="800000"/>
              <a:headEnd/>
              <a:tailEnd/>
            </a:ln>
          </p:spPr>
          <p:txBody>
            <a:bodyPr wrap="none" lIns="90000" tIns="46800" rIns="90000" bIns="46800" anchor="ctr"/>
            <a:lstStyle/>
            <a:p>
              <a:endParaRPr lang="fr-FR"/>
            </a:p>
          </p:txBody>
        </p:sp>
        <p:sp>
          <p:nvSpPr>
            <p:cNvPr id="48178" name="Text Box 35"/>
            <p:cNvSpPr txBox="1">
              <a:spLocks noChangeArrowheads="1"/>
            </p:cNvSpPr>
            <p:nvPr/>
          </p:nvSpPr>
          <p:spPr bwMode="auto">
            <a:xfrm>
              <a:off x="1650" y="3038"/>
              <a:ext cx="130" cy="134"/>
            </a:xfrm>
            <a:prstGeom prst="rect">
              <a:avLst/>
            </a:prstGeom>
            <a:noFill/>
            <a:ln w="25400">
              <a:noFill/>
              <a:miter lim="800000"/>
              <a:headEnd/>
              <a:tailEnd/>
            </a:ln>
          </p:spPr>
          <p:txBody>
            <a:bodyPr lIns="0" tIns="0" rIns="0" bIns="0">
              <a:spAutoFit/>
            </a:bodyPr>
            <a:lstStyle/>
            <a:p>
              <a:pPr>
                <a:spcBef>
                  <a:spcPct val="50000"/>
                </a:spcBef>
              </a:pPr>
              <a:r>
                <a:rPr lang="fr-FR" sz="1400"/>
                <a:t>Z1</a:t>
              </a:r>
            </a:p>
          </p:txBody>
        </p:sp>
        <p:sp>
          <p:nvSpPr>
            <p:cNvPr id="48179" name="Text Box 36"/>
            <p:cNvSpPr txBox="1">
              <a:spLocks noChangeArrowheads="1"/>
            </p:cNvSpPr>
            <p:nvPr/>
          </p:nvSpPr>
          <p:spPr bwMode="auto">
            <a:xfrm>
              <a:off x="529" y="3036"/>
              <a:ext cx="209" cy="134"/>
            </a:xfrm>
            <a:prstGeom prst="rect">
              <a:avLst/>
            </a:prstGeom>
            <a:noFill/>
            <a:ln w="25400">
              <a:noFill/>
              <a:miter lim="800000"/>
              <a:headEnd/>
              <a:tailEnd/>
            </a:ln>
          </p:spPr>
          <p:txBody>
            <a:bodyPr lIns="0" tIns="0" rIns="0" bIns="0">
              <a:spAutoFit/>
            </a:bodyPr>
            <a:lstStyle/>
            <a:p>
              <a:pPr>
                <a:spcBef>
                  <a:spcPct val="50000"/>
                </a:spcBef>
              </a:pPr>
              <a:r>
                <a:rPr lang="fr-FR" sz="1400"/>
                <a:t>V1</a:t>
              </a:r>
            </a:p>
          </p:txBody>
        </p:sp>
        <p:sp>
          <p:nvSpPr>
            <p:cNvPr id="48180" name="Line 37"/>
            <p:cNvSpPr>
              <a:spLocks noChangeShapeType="1"/>
            </p:cNvSpPr>
            <p:nvPr/>
          </p:nvSpPr>
          <p:spPr bwMode="auto">
            <a:xfrm flipH="1" flipV="1">
              <a:off x="681" y="2896"/>
              <a:ext cx="3" cy="341"/>
            </a:xfrm>
            <a:prstGeom prst="line">
              <a:avLst/>
            </a:prstGeom>
            <a:noFill/>
            <a:ln w="25400">
              <a:solidFill>
                <a:schemeClr val="tx1"/>
              </a:solidFill>
              <a:round/>
              <a:headEnd/>
              <a:tailEnd type="triangle" w="lg" len="lg"/>
            </a:ln>
          </p:spPr>
          <p:txBody>
            <a:bodyPr lIns="90000" tIns="46800" rIns="90000" bIns="46800"/>
            <a:lstStyle/>
            <a:p>
              <a:endParaRPr lang="fr-FR"/>
            </a:p>
          </p:txBody>
        </p:sp>
        <p:sp>
          <p:nvSpPr>
            <p:cNvPr id="48181" name="Line 38"/>
            <p:cNvSpPr>
              <a:spLocks noChangeShapeType="1"/>
            </p:cNvSpPr>
            <p:nvPr/>
          </p:nvSpPr>
          <p:spPr bwMode="auto">
            <a:xfrm>
              <a:off x="916" y="2861"/>
              <a:ext cx="196" cy="0"/>
            </a:xfrm>
            <a:prstGeom prst="line">
              <a:avLst/>
            </a:prstGeom>
            <a:noFill/>
            <a:ln w="25400">
              <a:solidFill>
                <a:srgbClr val="FF0000"/>
              </a:solidFill>
              <a:round/>
              <a:headEnd/>
              <a:tailEnd type="triangle" w="lg" len="lg"/>
            </a:ln>
          </p:spPr>
          <p:txBody>
            <a:bodyPr lIns="90000" tIns="46800" rIns="90000" bIns="46800"/>
            <a:lstStyle/>
            <a:p>
              <a:endParaRPr lang="fr-FR"/>
            </a:p>
          </p:txBody>
        </p:sp>
        <p:sp>
          <p:nvSpPr>
            <p:cNvPr id="48182" name="Oval 39"/>
            <p:cNvSpPr>
              <a:spLocks noChangeArrowheads="1"/>
            </p:cNvSpPr>
            <p:nvPr/>
          </p:nvSpPr>
          <p:spPr bwMode="auto">
            <a:xfrm>
              <a:off x="714" y="3408"/>
              <a:ext cx="263" cy="248"/>
            </a:xfrm>
            <a:prstGeom prst="ellipse">
              <a:avLst/>
            </a:prstGeom>
            <a:noFill/>
            <a:ln w="25400">
              <a:solidFill>
                <a:schemeClr val="tx1"/>
              </a:solidFill>
              <a:round/>
              <a:headEnd/>
              <a:tailEnd/>
            </a:ln>
          </p:spPr>
          <p:txBody>
            <a:bodyPr wrap="none" lIns="90000" tIns="46800" rIns="90000" bIns="46800" anchor="ctr"/>
            <a:lstStyle/>
            <a:p>
              <a:endParaRPr lang="fr-FR"/>
            </a:p>
          </p:txBody>
        </p:sp>
        <p:sp>
          <p:nvSpPr>
            <p:cNvPr id="48183" name="Rectangle 40"/>
            <p:cNvSpPr>
              <a:spLocks noChangeArrowheads="1"/>
            </p:cNvSpPr>
            <p:nvPr/>
          </p:nvSpPr>
          <p:spPr bwMode="auto">
            <a:xfrm>
              <a:off x="848" y="3315"/>
              <a:ext cx="856" cy="458"/>
            </a:xfrm>
            <a:prstGeom prst="rect">
              <a:avLst/>
            </a:prstGeom>
            <a:noFill/>
            <a:ln w="25400">
              <a:solidFill>
                <a:schemeClr val="tx1"/>
              </a:solidFill>
              <a:miter lim="800000"/>
              <a:headEnd/>
              <a:tailEnd/>
            </a:ln>
          </p:spPr>
          <p:txBody>
            <a:bodyPr wrap="none" lIns="90000" tIns="46800" rIns="90000" bIns="46800" anchor="ctr"/>
            <a:lstStyle/>
            <a:p>
              <a:endParaRPr lang="fr-FR"/>
            </a:p>
          </p:txBody>
        </p:sp>
        <p:sp>
          <p:nvSpPr>
            <p:cNvPr id="48184" name="Rectangle 41"/>
            <p:cNvSpPr>
              <a:spLocks noChangeArrowheads="1"/>
            </p:cNvSpPr>
            <p:nvPr/>
          </p:nvSpPr>
          <p:spPr bwMode="auto">
            <a:xfrm>
              <a:off x="1638" y="3418"/>
              <a:ext cx="140" cy="279"/>
            </a:xfrm>
            <a:prstGeom prst="rect">
              <a:avLst/>
            </a:prstGeom>
            <a:solidFill>
              <a:schemeClr val="bg1"/>
            </a:solidFill>
            <a:ln w="25400">
              <a:solidFill>
                <a:schemeClr val="tx1"/>
              </a:solidFill>
              <a:miter lim="800000"/>
              <a:headEnd/>
              <a:tailEnd/>
            </a:ln>
          </p:spPr>
          <p:txBody>
            <a:bodyPr wrap="none" lIns="90000" tIns="46800" rIns="90000" bIns="46800" anchor="ctr"/>
            <a:lstStyle/>
            <a:p>
              <a:endParaRPr lang="fr-FR"/>
            </a:p>
          </p:txBody>
        </p:sp>
        <p:sp>
          <p:nvSpPr>
            <p:cNvPr id="48185" name="Text Box 42"/>
            <p:cNvSpPr txBox="1">
              <a:spLocks noChangeArrowheads="1"/>
            </p:cNvSpPr>
            <p:nvPr/>
          </p:nvSpPr>
          <p:spPr bwMode="auto">
            <a:xfrm>
              <a:off x="1650" y="3495"/>
              <a:ext cx="130" cy="134"/>
            </a:xfrm>
            <a:prstGeom prst="rect">
              <a:avLst/>
            </a:prstGeom>
            <a:noFill/>
            <a:ln w="25400">
              <a:noFill/>
              <a:miter lim="800000"/>
              <a:headEnd/>
              <a:tailEnd/>
            </a:ln>
          </p:spPr>
          <p:txBody>
            <a:bodyPr lIns="0" tIns="0" rIns="0" bIns="0">
              <a:spAutoFit/>
            </a:bodyPr>
            <a:lstStyle/>
            <a:p>
              <a:pPr>
                <a:spcBef>
                  <a:spcPct val="50000"/>
                </a:spcBef>
              </a:pPr>
              <a:r>
                <a:rPr lang="fr-FR" sz="1400"/>
                <a:t>Z2</a:t>
              </a:r>
            </a:p>
          </p:txBody>
        </p:sp>
        <p:sp>
          <p:nvSpPr>
            <p:cNvPr id="48186" name="Text Box 43"/>
            <p:cNvSpPr txBox="1">
              <a:spLocks noChangeArrowheads="1"/>
            </p:cNvSpPr>
            <p:nvPr/>
          </p:nvSpPr>
          <p:spPr bwMode="auto">
            <a:xfrm>
              <a:off x="529" y="3493"/>
              <a:ext cx="209" cy="134"/>
            </a:xfrm>
            <a:prstGeom prst="rect">
              <a:avLst/>
            </a:prstGeom>
            <a:noFill/>
            <a:ln w="25400">
              <a:noFill/>
              <a:miter lim="800000"/>
              <a:headEnd/>
              <a:tailEnd/>
            </a:ln>
          </p:spPr>
          <p:txBody>
            <a:bodyPr lIns="0" tIns="0" rIns="0" bIns="0">
              <a:spAutoFit/>
            </a:bodyPr>
            <a:lstStyle/>
            <a:p>
              <a:pPr>
                <a:spcBef>
                  <a:spcPct val="50000"/>
                </a:spcBef>
              </a:pPr>
              <a:r>
                <a:rPr lang="fr-FR" sz="1400"/>
                <a:t>V2</a:t>
              </a:r>
            </a:p>
          </p:txBody>
        </p:sp>
        <p:sp>
          <p:nvSpPr>
            <p:cNvPr id="48187" name="Line 44"/>
            <p:cNvSpPr>
              <a:spLocks noChangeShapeType="1"/>
            </p:cNvSpPr>
            <p:nvPr/>
          </p:nvSpPr>
          <p:spPr bwMode="auto">
            <a:xfrm flipH="1" flipV="1">
              <a:off x="681" y="3353"/>
              <a:ext cx="3" cy="341"/>
            </a:xfrm>
            <a:prstGeom prst="line">
              <a:avLst/>
            </a:prstGeom>
            <a:noFill/>
            <a:ln w="25400">
              <a:solidFill>
                <a:schemeClr val="tx1"/>
              </a:solidFill>
              <a:round/>
              <a:headEnd/>
              <a:tailEnd type="triangle" w="lg" len="lg"/>
            </a:ln>
          </p:spPr>
          <p:txBody>
            <a:bodyPr lIns="90000" tIns="46800" rIns="90000" bIns="46800"/>
            <a:lstStyle/>
            <a:p>
              <a:endParaRPr lang="fr-FR"/>
            </a:p>
          </p:txBody>
        </p:sp>
        <p:sp>
          <p:nvSpPr>
            <p:cNvPr id="48188" name="Line 45"/>
            <p:cNvSpPr>
              <a:spLocks noChangeShapeType="1"/>
            </p:cNvSpPr>
            <p:nvPr/>
          </p:nvSpPr>
          <p:spPr bwMode="auto">
            <a:xfrm>
              <a:off x="944" y="3318"/>
              <a:ext cx="197" cy="0"/>
            </a:xfrm>
            <a:prstGeom prst="line">
              <a:avLst/>
            </a:prstGeom>
            <a:noFill/>
            <a:ln w="25400">
              <a:solidFill>
                <a:srgbClr val="FF0000"/>
              </a:solidFill>
              <a:round/>
              <a:headEnd/>
              <a:tailEnd type="triangle" w="lg" len="lg"/>
            </a:ln>
          </p:spPr>
          <p:txBody>
            <a:bodyPr lIns="90000" tIns="46800" rIns="90000" bIns="46800"/>
            <a:lstStyle/>
            <a:p>
              <a:endParaRPr lang="fr-FR"/>
            </a:p>
          </p:txBody>
        </p:sp>
        <p:sp>
          <p:nvSpPr>
            <p:cNvPr id="48189" name="Text Box 46"/>
            <p:cNvSpPr txBox="1">
              <a:spLocks noChangeArrowheads="1"/>
            </p:cNvSpPr>
            <p:nvPr/>
          </p:nvSpPr>
          <p:spPr bwMode="auto">
            <a:xfrm>
              <a:off x="975" y="3168"/>
              <a:ext cx="224" cy="134"/>
            </a:xfrm>
            <a:prstGeom prst="rect">
              <a:avLst/>
            </a:prstGeom>
            <a:noFill/>
            <a:ln w="25400">
              <a:noFill/>
              <a:miter lim="800000"/>
              <a:headEnd/>
              <a:tailEnd/>
            </a:ln>
          </p:spPr>
          <p:txBody>
            <a:bodyPr lIns="0" tIns="0" rIns="0" bIns="0">
              <a:spAutoFit/>
            </a:bodyPr>
            <a:lstStyle/>
            <a:p>
              <a:pPr>
                <a:spcBef>
                  <a:spcPct val="50000"/>
                </a:spcBef>
              </a:pPr>
              <a:r>
                <a:rPr lang="fr-FR" sz="1400">
                  <a:solidFill>
                    <a:srgbClr val="FF3300"/>
                  </a:solidFill>
                </a:rPr>
                <a:t>J2</a:t>
              </a:r>
            </a:p>
          </p:txBody>
        </p:sp>
        <p:sp>
          <p:nvSpPr>
            <p:cNvPr id="48190" name="Oval 47"/>
            <p:cNvSpPr>
              <a:spLocks noChangeArrowheads="1"/>
            </p:cNvSpPr>
            <p:nvPr/>
          </p:nvSpPr>
          <p:spPr bwMode="auto">
            <a:xfrm flipV="1">
              <a:off x="294" y="3160"/>
              <a:ext cx="263" cy="248"/>
            </a:xfrm>
            <a:prstGeom prst="ellipse">
              <a:avLst/>
            </a:prstGeom>
            <a:noFill/>
            <a:ln w="25400">
              <a:solidFill>
                <a:schemeClr val="tx1"/>
              </a:solidFill>
              <a:round/>
              <a:headEnd/>
              <a:tailEnd/>
            </a:ln>
          </p:spPr>
          <p:txBody>
            <a:bodyPr rot="10800000" wrap="none" lIns="90000" tIns="46800" rIns="90000" bIns="46800" anchor="ctr"/>
            <a:lstStyle/>
            <a:p>
              <a:endParaRPr lang="fr-FR"/>
            </a:p>
          </p:txBody>
        </p:sp>
        <p:sp>
          <p:nvSpPr>
            <p:cNvPr id="48191" name="Rectangle 49"/>
            <p:cNvSpPr>
              <a:spLocks noChangeArrowheads="1"/>
            </p:cNvSpPr>
            <p:nvPr/>
          </p:nvSpPr>
          <p:spPr bwMode="auto">
            <a:xfrm flipV="1">
              <a:off x="2100" y="3170"/>
              <a:ext cx="132" cy="279"/>
            </a:xfrm>
            <a:prstGeom prst="rect">
              <a:avLst/>
            </a:prstGeom>
            <a:solidFill>
              <a:schemeClr val="bg1"/>
            </a:solidFill>
            <a:ln w="25400">
              <a:solidFill>
                <a:schemeClr val="tx1"/>
              </a:solidFill>
              <a:miter lim="800000"/>
              <a:headEnd/>
              <a:tailEnd/>
            </a:ln>
          </p:spPr>
          <p:txBody>
            <a:bodyPr rot="10800000" wrap="none" lIns="90000" tIns="46800" rIns="90000" bIns="46800" anchor="ctr"/>
            <a:lstStyle/>
            <a:p>
              <a:endParaRPr lang="fr-FR"/>
            </a:p>
          </p:txBody>
        </p:sp>
        <p:sp>
          <p:nvSpPr>
            <p:cNvPr id="48192" name="Text Box 51"/>
            <p:cNvSpPr txBox="1">
              <a:spLocks noChangeArrowheads="1"/>
            </p:cNvSpPr>
            <p:nvPr/>
          </p:nvSpPr>
          <p:spPr bwMode="auto">
            <a:xfrm rot="10800181" flipV="1">
              <a:off x="159" y="3461"/>
              <a:ext cx="208" cy="134"/>
            </a:xfrm>
            <a:prstGeom prst="rect">
              <a:avLst/>
            </a:prstGeom>
            <a:noFill/>
            <a:ln w="25400">
              <a:noFill/>
              <a:miter lim="800000"/>
              <a:headEnd/>
              <a:tailEnd/>
            </a:ln>
          </p:spPr>
          <p:txBody>
            <a:bodyPr lIns="0" tIns="0" rIns="0" bIns="0">
              <a:spAutoFit/>
            </a:bodyPr>
            <a:lstStyle/>
            <a:p>
              <a:pPr>
                <a:spcBef>
                  <a:spcPct val="50000"/>
                </a:spcBef>
              </a:pPr>
              <a:r>
                <a:rPr lang="fr-FR" sz="1400"/>
                <a:t>V3</a:t>
              </a:r>
            </a:p>
          </p:txBody>
        </p:sp>
        <p:sp>
          <p:nvSpPr>
            <p:cNvPr id="48193" name="Line 52"/>
            <p:cNvSpPr>
              <a:spLocks noChangeShapeType="1"/>
            </p:cNvSpPr>
            <p:nvPr/>
          </p:nvSpPr>
          <p:spPr bwMode="auto">
            <a:xfrm flipH="1">
              <a:off x="253" y="3104"/>
              <a:ext cx="4" cy="341"/>
            </a:xfrm>
            <a:prstGeom prst="line">
              <a:avLst/>
            </a:prstGeom>
            <a:noFill/>
            <a:ln w="25400">
              <a:solidFill>
                <a:schemeClr val="tx1"/>
              </a:solidFill>
              <a:round/>
              <a:headEnd/>
              <a:tailEnd type="triangle" w="lg" len="lg"/>
            </a:ln>
          </p:spPr>
          <p:txBody>
            <a:bodyPr lIns="90000" tIns="46800" rIns="90000" bIns="46800"/>
            <a:lstStyle/>
            <a:p>
              <a:endParaRPr lang="fr-FR"/>
            </a:p>
          </p:txBody>
        </p:sp>
        <p:sp>
          <p:nvSpPr>
            <p:cNvPr id="48194" name="Line 53"/>
            <p:cNvSpPr>
              <a:spLocks noChangeShapeType="1"/>
            </p:cNvSpPr>
            <p:nvPr/>
          </p:nvSpPr>
          <p:spPr bwMode="auto">
            <a:xfrm flipV="1">
              <a:off x="552" y="3769"/>
              <a:ext cx="197" cy="1"/>
            </a:xfrm>
            <a:prstGeom prst="line">
              <a:avLst/>
            </a:prstGeom>
            <a:noFill/>
            <a:ln w="25400">
              <a:solidFill>
                <a:srgbClr val="FF0000"/>
              </a:solidFill>
              <a:round/>
              <a:headEnd/>
              <a:tailEnd type="triangle" w="lg" len="lg"/>
            </a:ln>
          </p:spPr>
          <p:txBody>
            <a:bodyPr lIns="90000" tIns="46800" rIns="90000" bIns="46800"/>
            <a:lstStyle/>
            <a:p>
              <a:endParaRPr lang="fr-FR"/>
            </a:p>
          </p:txBody>
        </p:sp>
        <p:sp>
          <p:nvSpPr>
            <p:cNvPr id="48195" name="Text Box 55"/>
            <p:cNvSpPr txBox="1">
              <a:spLocks noChangeArrowheads="1"/>
            </p:cNvSpPr>
            <p:nvPr/>
          </p:nvSpPr>
          <p:spPr bwMode="auto">
            <a:xfrm>
              <a:off x="897" y="2664"/>
              <a:ext cx="223" cy="134"/>
            </a:xfrm>
            <a:prstGeom prst="rect">
              <a:avLst/>
            </a:prstGeom>
            <a:noFill/>
            <a:ln w="25400">
              <a:noFill/>
              <a:miter lim="800000"/>
              <a:headEnd/>
              <a:tailEnd/>
            </a:ln>
          </p:spPr>
          <p:txBody>
            <a:bodyPr lIns="0" tIns="0" rIns="0" bIns="0">
              <a:spAutoFit/>
            </a:bodyPr>
            <a:lstStyle/>
            <a:p>
              <a:pPr>
                <a:spcBef>
                  <a:spcPct val="50000"/>
                </a:spcBef>
              </a:pPr>
              <a:r>
                <a:rPr lang="fr-FR" sz="1400">
                  <a:solidFill>
                    <a:srgbClr val="FF3300"/>
                  </a:solidFill>
                </a:rPr>
                <a:t>J1</a:t>
              </a:r>
            </a:p>
          </p:txBody>
        </p:sp>
        <p:sp>
          <p:nvSpPr>
            <p:cNvPr id="48196" name="Line 56"/>
            <p:cNvSpPr>
              <a:spLocks noChangeShapeType="1"/>
            </p:cNvSpPr>
            <p:nvPr/>
          </p:nvSpPr>
          <p:spPr bwMode="auto">
            <a:xfrm flipH="1">
              <a:off x="1307" y="3318"/>
              <a:ext cx="197" cy="0"/>
            </a:xfrm>
            <a:prstGeom prst="line">
              <a:avLst/>
            </a:prstGeom>
            <a:noFill/>
            <a:ln w="25400">
              <a:solidFill>
                <a:srgbClr val="FF0000"/>
              </a:solidFill>
              <a:round/>
              <a:headEnd/>
              <a:tailEnd type="triangle" w="lg" len="lg"/>
            </a:ln>
          </p:spPr>
          <p:txBody>
            <a:bodyPr lIns="90000" tIns="46800" rIns="90000" bIns="46800"/>
            <a:lstStyle/>
            <a:p>
              <a:endParaRPr lang="fr-FR"/>
            </a:p>
          </p:txBody>
        </p:sp>
        <p:sp>
          <p:nvSpPr>
            <p:cNvPr id="48197" name="Text Box 57"/>
            <p:cNvSpPr txBox="1">
              <a:spLocks noChangeArrowheads="1"/>
            </p:cNvSpPr>
            <p:nvPr/>
          </p:nvSpPr>
          <p:spPr bwMode="auto">
            <a:xfrm>
              <a:off x="1303" y="3134"/>
              <a:ext cx="223" cy="134"/>
            </a:xfrm>
            <a:prstGeom prst="rect">
              <a:avLst/>
            </a:prstGeom>
            <a:noFill/>
            <a:ln w="25400">
              <a:noFill/>
              <a:miter lim="800000"/>
              <a:headEnd/>
              <a:tailEnd/>
            </a:ln>
          </p:spPr>
          <p:txBody>
            <a:bodyPr lIns="0" tIns="0" rIns="0" bIns="0">
              <a:spAutoFit/>
            </a:bodyPr>
            <a:lstStyle/>
            <a:p>
              <a:pPr>
                <a:spcBef>
                  <a:spcPct val="50000"/>
                </a:spcBef>
              </a:pPr>
              <a:r>
                <a:rPr lang="fr-FR" sz="1400">
                  <a:solidFill>
                    <a:srgbClr val="FF3300"/>
                  </a:solidFill>
                </a:rPr>
                <a:t>J1</a:t>
              </a:r>
            </a:p>
          </p:txBody>
        </p:sp>
        <p:sp>
          <p:nvSpPr>
            <p:cNvPr id="48198" name="Line 58"/>
            <p:cNvSpPr>
              <a:spLocks noChangeShapeType="1"/>
            </p:cNvSpPr>
            <p:nvPr/>
          </p:nvSpPr>
          <p:spPr bwMode="auto">
            <a:xfrm flipH="1" flipV="1">
              <a:off x="1364" y="3776"/>
              <a:ext cx="197" cy="0"/>
            </a:xfrm>
            <a:prstGeom prst="line">
              <a:avLst/>
            </a:prstGeom>
            <a:noFill/>
            <a:ln w="25400">
              <a:solidFill>
                <a:srgbClr val="FF0000"/>
              </a:solidFill>
              <a:round/>
              <a:headEnd/>
              <a:tailEnd type="triangle" w="lg" len="lg"/>
            </a:ln>
          </p:spPr>
          <p:txBody>
            <a:bodyPr lIns="90000" tIns="46800" rIns="90000" bIns="46800"/>
            <a:lstStyle/>
            <a:p>
              <a:endParaRPr lang="fr-FR"/>
            </a:p>
          </p:txBody>
        </p:sp>
        <p:sp>
          <p:nvSpPr>
            <p:cNvPr id="48199" name="Text Box 59"/>
            <p:cNvSpPr txBox="1">
              <a:spLocks noChangeArrowheads="1"/>
            </p:cNvSpPr>
            <p:nvPr/>
          </p:nvSpPr>
          <p:spPr bwMode="auto">
            <a:xfrm>
              <a:off x="1403" y="3598"/>
              <a:ext cx="223" cy="134"/>
            </a:xfrm>
            <a:prstGeom prst="rect">
              <a:avLst/>
            </a:prstGeom>
            <a:noFill/>
            <a:ln w="25400">
              <a:noFill/>
              <a:miter lim="800000"/>
              <a:headEnd/>
              <a:tailEnd/>
            </a:ln>
          </p:spPr>
          <p:txBody>
            <a:bodyPr lIns="0" tIns="0" rIns="0" bIns="0">
              <a:spAutoFit/>
            </a:bodyPr>
            <a:lstStyle/>
            <a:p>
              <a:pPr>
                <a:spcBef>
                  <a:spcPct val="50000"/>
                </a:spcBef>
              </a:pPr>
              <a:r>
                <a:rPr lang="fr-FR" sz="1400">
                  <a:solidFill>
                    <a:srgbClr val="FF3300"/>
                  </a:solidFill>
                </a:rPr>
                <a:t>J2</a:t>
              </a:r>
            </a:p>
          </p:txBody>
        </p:sp>
        <p:sp>
          <p:nvSpPr>
            <p:cNvPr id="48200" name="Rectangle 60"/>
            <p:cNvSpPr>
              <a:spLocks noChangeArrowheads="1"/>
            </p:cNvSpPr>
            <p:nvPr/>
          </p:nvSpPr>
          <p:spPr bwMode="auto">
            <a:xfrm>
              <a:off x="580" y="3807"/>
              <a:ext cx="231" cy="192"/>
            </a:xfrm>
            <a:prstGeom prst="rect">
              <a:avLst/>
            </a:prstGeom>
            <a:noFill/>
            <a:ln w="25400">
              <a:noFill/>
              <a:miter lim="800000"/>
              <a:headEnd/>
              <a:tailEnd/>
            </a:ln>
          </p:spPr>
          <p:txBody>
            <a:bodyPr wrap="none" lIns="90000" tIns="46800" rIns="90000" bIns="46800">
              <a:spAutoFit/>
            </a:bodyPr>
            <a:lstStyle/>
            <a:p>
              <a:r>
                <a:rPr lang="fr-FR" sz="1400">
                  <a:solidFill>
                    <a:srgbClr val="FF3300"/>
                  </a:solidFill>
                </a:rPr>
                <a:t>J3</a:t>
              </a:r>
            </a:p>
          </p:txBody>
        </p:sp>
        <p:sp>
          <p:nvSpPr>
            <p:cNvPr id="48201" name="Text Box 61"/>
            <p:cNvSpPr txBox="1">
              <a:spLocks noChangeArrowheads="1"/>
            </p:cNvSpPr>
            <p:nvPr/>
          </p:nvSpPr>
          <p:spPr bwMode="auto">
            <a:xfrm>
              <a:off x="2106" y="3233"/>
              <a:ext cx="130" cy="134"/>
            </a:xfrm>
            <a:prstGeom prst="rect">
              <a:avLst/>
            </a:prstGeom>
            <a:noFill/>
            <a:ln w="25400">
              <a:noFill/>
              <a:miter lim="800000"/>
              <a:headEnd/>
              <a:tailEnd/>
            </a:ln>
          </p:spPr>
          <p:txBody>
            <a:bodyPr lIns="0" tIns="0" rIns="0" bIns="0">
              <a:spAutoFit/>
            </a:bodyPr>
            <a:lstStyle/>
            <a:p>
              <a:pPr>
                <a:spcBef>
                  <a:spcPct val="50000"/>
                </a:spcBef>
              </a:pPr>
              <a:r>
                <a:rPr lang="fr-FR" sz="1400"/>
                <a:t>Z3</a:t>
              </a:r>
            </a:p>
          </p:txBody>
        </p:sp>
        <p:sp>
          <p:nvSpPr>
            <p:cNvPr id="48202" name="Line 62"/>
            <p:cNvSpPr>
              <a:spLocks noChangeShapeType="1"/>
            </p:cNvSpPr>
            <p:nvPr/>
          </p:nvSpPr>
          <p:spPr bwMode="auto">
            <a:xfrm flipH="1">
              <a:off x="1364" y="2861"/>
              <a:ext cx="197" cy="0"/>
            </a:xfrm>
            <a:prstGeom prst="line">
              <a:avLst/>
            </a:prstGeom>
            <a:noFill/>
            <a:ln w="25400">
              <a:solidFill>
                <a:srgbClr val="FF0000"/>
              </a:solidFill>
              <a:round/>
              <a:headEnd/>
              <a:tailEnd type="triangle" w="lg" len="lg"/>
            </a:ln>
          </p:spPr>
          <p:txBody>
            <a:bodyPr lIns="90000" tIns="46800" rIns="90000" bIns="46800"/>
            <a:lstStyle/>
            <a:p>
              <a:endParaRPr lang="fr-FR"/>
            </a:p>
          </p:txBody>
        </p:sp>
        <p:sp>
          <p:nvSpPr>
            <p:cNvPr id="48203" name="Text Box 63"/>
            <p:cNvSpPr txBox="1">
              <a:spLocks noChangeArrowheads="1"/>
            </p:cNvSpPr>
            <p:nvPr/>
          </p:nvSpPr>
          <p:spPr bwMode="auto">
            <a:xfrm>
              <a:off x="1360" y="2684"/>
              <a:ext cx="223" cy="134"/>
            </a:xfrm>
            <a:prstGeom prst="rect">
              <a:avLst/>
            </a:prstGeom>
            <a:noFill/>
            <a:ln w="25400">
              <a:noFill/>
              <a:miter lim="800000"/>
              <a:headEnd/>
              <a:tailEnd/>
            </a:ln>
          </p:spPr>
          <p:txBody>
            <a:bodyPr lIns="0" tIns="0" rIns="0" bIns="0">
              <a:spAutoFit/>
            </a:bodyPr>
            <a:lstStyle/>
            <a:p>
              <a:pPr>
                <a:spcBef>
                  <a:spcPct val="50000"/>
                </a:spcBef>
              </a:pPr>
              <a:r>
                <a:rPr lang="fr-FR" sz="1400">
                  <a:solidFill>
                    <a:srgbClr val="FF3300"/>
                  </a:solidFill>
                </a:rPr>
                <a:t>J3</a:t>
              </a:r>
            </a:p>
          </p:txBody>
        </p:sp>
        <p:sp>
          <p:nvSpPr>
            <p:cNvPr id="48204" name="Line 64"/>
            <p:cNvSpPr>
              <a:spLocks noChangeShapeType="1"/>
            </p:cNvSpPr>
            <p:nvPr/>
          </p:nvSpPr>
          <p:spPr bwMode="auto">
            <a:xfrm flipV="1">
              <a:off x="958" y="3769"/>
              <a:ext cx="197" cy="1"/>
            </a:xfrm>
            <a:prstGeom prst="line">
              <a:avLst/>
            </a:prstGeom>
            <a:noFill/>
            <a:ln w="25400">
              <a:solidFill>
                <a:srgbClr val="FF0000"/>
              </a:solidFill>
              <a:round/>
              <a:headEnd/>
              <a:tailEnd type="triangle" w="lg" len="lg"/>
            </a:ln>
          </p:spPr>
          <p:txBody>
            <a:bodyPr lIns="90000" tIns="46800" rIns="90000" bIns="46800"/>
            <a:lstStyle/>
            <a:p>
              <a:endParaRPr lang="fr-FR"/>
            </a:p>
          </p:txBody>
        </p:sp>
        <p:sp>
          <p:nvSpPr>
            <p:cNvPr id="48205" name="Rectangle 65"/>
            <p:cNvSpPr>
              <a:spLocks noChangeArrowheads="1"/>
            </p:cNvSpPr>
            <p:nvPr/>
          </p:nvSpPr>
          <p:spPr bwMode="auto">
            <a:xfrm>
              <a:off x="986" y="3807"/>
              <a:ext cx="232" cy="192"/>
            </a:xfrm>
            <a:prstGeom prst="rect">
              <a:avLst/>
            </a:prstGeom>
            <a:noFill/>
            <a:ln w="25400">
              <a:noFill/>
              <a:miter lim="800000"/>
              <a:headEnd/>
              <a:tailEnd/>
            </a:ln>
          </p:spPr>
          <p:txBody>
            <a:bodyPr wrap="none" lIns="90000" tIns="46800" rIns="90000" bIns="46800">
              <a:spAutoFit/>
            </a:bodyPr>
            <a:lstStyle/>
            <a:p>
              <a:r>
                <a:rPr lang="fr-FR" sz="1400">
                  <a:solidFill>
                    <a:srgbClr val="FF3300"/>
                  </a:solidFill>
                </a:rPr>
                <a:t>J3</a:t>
              </a:r>
            </a:p>
          </p:txBody>
        </p:sp>
        <p:sp>
          <p:nvSpPr>
            <p:cNvPr id="48206" name="Line 97"/>
            <p:cNvSpPr>
              <a:spLocks noChangeShapeType="1"/>
            </p:cNvSpPr>
            <p:nvPr/>
          </p:nvSpPr>
          <p:spPr bwMode="auto">
            <a:xfrm rot="16200000" flipV="1">
              <a:off x="2068" y="3621"/>
              <a:ext cx="185" cy="1"/>
            </a:xfrm>
            <a:prstGeom prst="line">
              <a:avLst/>
            </a:prstGeom>
            <a:noFill/>
            <a:ln w="25400">
              <a:solidFill>
                <a:srgbClr val="FF0000"/>
              </a:solidFill>
              <a:round/>
              <a:headEnd/>
              <a:tailEnd type="triangle" w="lg" len="lg"/>
            </a:ln>
          </p:spPr>
          <p:txBody>
            <a:bodyPr lIns="90000" tIns="46800" rIns="90000" bIns="46800"/>
            <a:lstStyle/>
            <a:p>
              <a:endParaRPr lang="fr-FR"/>
            </a:p>
          </p:txBody>
        </p:sp>
      </p:grpSp>
      <p:sp>
        <p:nvSpPr>
          <p:cNvPr id="50334" name="Rectangle 158"/>
          <p:cNvSpPr>
            <a:spLocks noChangeArrowheads="1"/>
          </p:cNvSpPr>
          <p:nvPr/>
        </p:nvSpPr>
        <p:spPr bwMode="auto">
          <a:xfrm>
            <a:off x="2070100" y="1674813"/>
            <a:ext cx="384175" cy="274637"/>
          </a:xfrm>
          <a:prstGeom prst="rect">
            <a:avLst/>
          </a:prstGeom>
          <a:noFill/>
          <a:ln w="25400">
            <a:noFill/>
            <a:miter lim="800000"/>
            <a:headEnd/>
            <a:tailEnd/>
          </a:ln>
          <a:effectLst>
            <a:prstShdw prst="shdw17" dist="17961" dir="2700000">
              <a:schemeClr val="bg1">
                <a:gamma/>
                <a:shade val="60000"/>
                <a:invGamma/>
              </a:schemeClr>
            </a:prstShdw>
          </a:effectLst>
        </p:spPr>
        <p:txBody>
          <a:bodyPr wrap="none" lIns="90000" tIns="46800" rIns="90000" bIns="46800">
            <a:spAutoFit/>
          </a:bodyPr>
          <a:lstStyle/>
          <a:p>
            <a:pPr>
              <a:defRPr/>
            </a:pPr>
            <a:r>
              <a:rPr lang="fr-FR" sz="1200"/>
              <a:t>VA</a:t>
            </a:r>
          </a:p>
        </p:txBody>
      </p:sp>
      <p:grpSp>
        <p:nvGrpSpPr>
          <p:cNvPr id="48136" name="Group 162"/>
          <p:cNvGrpSpPr>
            <a:grpSpLocks/>
          </p:cNvGrpSpPr>
          <p:nvPr/>
        </p:nvGrpSpPr>
        <p:grpSpPr bwMode="auto">
          <a:xfrm>
            <a:off x="368300" y="1574800"/>
            <a:ext cx="2092325" cy="2393950"/>
            <a:chOff x="232" y="992"/>
            <a:chExt cx="1318" cy="1508"/>
          </a:xfrm>
        </p:grpSpPr>
        <p:sp>
          <p:nvSpPr>
            <p:cNvPr id="50204" name="Text Box 28"/>
            <p:cNvSpPr txBox="1">
              <a:spLocks noChangeArrowheads="1"/>
            </p:cNvSpPr>
            <p:nvPr/>
          </p:nvSpPr>
          <p:spPr bwMode="auto">
            <a:xfrm>
              <a:off x="232" y="2093"/>
              <a:ext cx="175" cy="115"/>
            </a:xfrm>
            <a:prstGeom prst="rect">
              <a:avLst/>
            </a:prstGeom>
            <a:noFill/>
            <a:ln w="25400">
              <a:noFill/>
              <a:miter lim="800000"/>
              <a:headEnd/>
              <a:tailEnd/>
            </a:ln>
            <a:effectLst>
              <a:prstShdw prst="shdw17" dist="17961" dir="2700000">
                <a:schemeClr val="bg1">
                  <a:gamma/>
                  <a:shade val="60000"/>
                  <a:invGamma/>
                </a:schemeClr>
              </a:prstShdw>
            </a:effectLst>
          </p:spPr>
          <p:txBody>
            <a:bodyPr lIns="0" tIns="0" rIns="0" bIns="0">
              <a:spAutoFit/>
            </a:bodyPr>
            <a:lstStyle/>
            <a:p>
              <a:pPr>
                <a:spcBef>
                  <a:spcPct val="50000"/>
                </a:spcBef>
                <a:defRPr/>
              </a:pPr>
              <a:r>
                <a:rPr lang="fr-FR" sz="1200"/>
                <a:t>V3</a:t>
              </a:r>
            </a:p>
          </p:txBody>
        </p:sp>
        <p:sp>
          <p:nvSpPr>
            <p:cNvPr id="48141" name="Oval 39"/>
            <p:cNvSpPr>
              <a:spLocks noChangeArrowheads="1"/>
            </p:cNvSpPr>
            <p:nvPr/>
          </p:nvSpPr>
          <p:spPr bwMode="auto">
            <a:xfrm>
              <a:off x="406" y="1637"/>
              <a:ext cx="221" cy="231"/>
            </a:xfrm>
            <a:prstGeom prst="ellipse">
              <a:avLst/>
            </a:prstGeom>
            <a:noFill/>
            <a:ln w="25400">
              <a:solidFill>
                <a:schemeClr val="tx1"/>
              </a:solidFill>
              <a:round/>
              <a:headEnd/>
              <a:tailEnd/>
            </a:ln>
          </p:spPr>
          <p:txBody>
            <a:bodyPr wrap="none" lIns="90000" tIns="46800" rIns="90000" bIns="46800" anchor="ctr"/>
            <a:lstStyle/>
            <a:p>
              <a:endParaRPr lang="fr-FR"/>
            </a:p>
          </p:txBody>
        </p:sp>
        <p:sp>
          <p:nvSpPr>
            <p:cNvPr id="48142" name="Rectangle 40"/>
            <p:cNvSpPr>
              <a:spLocks noChangeArrowheads="1"/>
            </p:cNvSpPr>
            <p:nvPr/>
          </p:nvSpPr>
          <p:spPr bwMode="auto">
            <a:xfrm>
              <a:off x="524" y="1550"/>
              <a:ext cx="718" cy="427"/>
            </a:xfrm>
            <a:prstGeom prst="rect">
              <a:avLst/>
            </a:prstGeom>
            <a:noFill/>
            <a:ln w="25400">
              <a:solidFill>
                <a:schemeClr val="tx1"/>
              </a:solidFill>
              <a:miter lim="800000"/>
              <a:headEnd/>
              <a:tailEnd/>
            </a:ln>
          </p:spPr>
          <p:txBody>
            <a:bodyPr wrap="none" lIns="90000" tIns="46800" rIns="90000" bIns="46800" anchor="ctr"/>
            <a:lstStyle/>
            <a:p>
              <a:endParaRPr lang="fr-FR"/>
            </a:p>
          </p:txBody>
        </p:sp>
        <p:sp>
          <p:nvSpPr>
            <p:cNvPr id="48143" name="Rectangle 41"/>
            <p:cNvSpPr>
              <a:spLocks noChangeArrowheads="1"/>
            </p:cNvSpPr>
            <p:nvPr/>
          </p:nvSpPr>
          <p:spPr bwMode="auto">
            <a:xfrm>
              <a:off x="1178" y="1646"/>
              <a:ext cx="143" cy="261"/>
            </a:xfrm>
            <a:prstGeom prst="rect">
              <a:avLst/>
            </a:prstGeom>
            <a:solidFill>
              <a:schemeClr val="bg1"/>
            </a:solidFill>
            <a:ln w="25400">
              <a:solidFill>
                <a:schemeClr val="tx1"/>
              </a:solidFill>
              <a:miter lim="800000"/>
              <a:headEnd/>
              <a:tailEnd/>
            </a:ln>
          </p:spPr>
          <p:txBody>
            <a:bodyPr wrap="none" lIns="90000" tIns="46800" rIns="90000" bIns="46800" anchor="ctr"/>
            <a:lstStyle/>
            <a:p>
              <a:endParaRPr lang="fr-FR"/>
            </a:p>
          </p:txBody>
        </p:sp>
        <p:sp>
          <p:nvSpPr>
            <p:cNvPr id="48144" name="Text Box 42"/>
            <p:cNvSpPr txBox="1">
              <a:spLocks noChangeArrowheads="1"/>
            </p:cNvSpPr>
            <p:nvPr/>
          </p:nvSpPr>
          <p:spPr bwMode="auto">
            <a:xfrm>
              <a:off x="1191" y="1718"/>
              <a:ext cx="133" cy="115"/>
            </a:xfrm>
            <a:prstGeom prst="rect">
              <a:avLst/>
            </a:prstGeom>
            <a:noFill/>
            <a:ln w="25400">
              <a:noFill/>
              <a:miter lim="800000"/>
              <a:headEnd/>
              <a:tailEnd/>
            </a:ln>
          </p:spPr>
          <p:txBody>
            <a:bodyPr lIns="0" tIns="0" rIns="0" bIns="0">
              <a:spAutoFit/>
            </a:bodyPr>
            <a:lstStyle/>
            <a:p>
              <a:pPr>
                <a:spcBef>
                  <a:spcPct val="50000"/>
                </a:spcBef>
              </a:pPr>
              <a:r>
                <a:rPr lang="fr-FR" sz="1200"/>
                <a:t>Z2</a:t>
              </a:r>
            </a:p>
          </p:txBody>
        </p:sp>
        <p:sp>
          <p:nvSpPr>
            <p:cNvPr id="48145" name="Text Box 43"/>
            <p:cNvSpPr txBox="1">
              <a:spLocks noChangeArrowheads="1"/>
            </p:cNvSpPr>
            <p:nvPr/>
          </p:nvSpPr>
          <p:spPr bwMode="auto">
            <a:xfrm>
              <a:off x="242" y="1685"/>
              <a:ext cx="175" cy="115"/>
            </a:xfrm>
            <a:prstGeom prst="rect">
              <a:avLst/>
            </a:prstGeom>
            <a:noFill/>
            <a:ln w="25400">
              <a:noFill/>
              <a:miter lim="800000"/>
              <a:headEnd/>
              <a:tailEnd/>
            </a:ln>
          </p:spPr>
          <p:txBody>
            <a:bodyPr lIns="0" tIns="0" rIns="0" bIns="0">
              <a:spAutoFit/>
            </a:bodyPr>
            <a:lstStyle/>
            <a:p>
              <a:pPr>
                <a:spcBef>
                  <a:spcPct val="50000"/>
                </a:spcBef>
              </a:pPr>
              <a:r>
                <a:rPr lang="fr-FR" sz="1200"/>
                <a:t>V2</a:t>
              </a:r>
            </a:p>
          </p:txBody>
        </p:sp>
        <p:sp>
          <p:nvSpPr>
            <p:cNvPr id="48146" name="Line 44"/>
            <p:cNvSpPr>
              <a:spLocks noChangeShapeType="1"/>
            </p:cNvSpPr>
            <p:nvPr/>
          </p:nvSpPr>
          <p:spPr bwMode="auto">
            <a:xfrm flipH="1" flipV="1">
              <a:off x="370" y="1585"/>
              <a:ext cx="3" cy="319"/>
            </a:xfrm>
            <a:prstGeom prst="line">
              <a:avLst/>
            </a:prstGeom>
            <a:noFill/>
            <a:ln w="25400">
              <a:solidFill>
                <a:schemeClr val="tx1"/>
              </a:solidFill>
              <a:round/>
              <a:headEnd/>
              <a:tailEnd type="triangle" w="lg" len="lg"/>
            </a:ln>
          </p:spPr>
          <p:txBody>
            <a:bodyPr lIns="90000" tIns="46800" rIns="90000" bIns="46800"/>
            <a:lstStyle/>
            <a:p>
              <a:endParaRPr lang="fr-FR"/>
            </a:p>
          </p:txBody>
        </p:sp>
        <p:sp>
          <p:nvSpPr>
            <p:cNvPr id="48147" name="Line 58"/>
            <p:cNvSpPr>
              <a:spLocks noChangeShapeType="1"/>
            </p:cNvSpPr>
            <p:nvPr/>
          </p:nvSpPr>
          <p:spPr bwMode="auto">
            <a:xfrm flipH="1" flipV="1">
              <a:off x="951" y="1980"/>
              <a:ext cx="165" cy="0"/>
            </a:xfrm>
            <a:prstGeom prst="line">
              <a:avLst/>
            </a:prstGeom>
            <a:noFill/>
            <a:ln w="25400">
              <a:solidFill>
                <a:srgbClr val="FF0000"/>
              </a:solidFill>
              <a:round/>
              <a:headEnd/>
              <a:tailEnd type="triangle" w="lg" len="lg"/>
            </a:ln>
          </p:spPr>
          <p:txBody>
            <a:bodyPr lIns="90000" tIns="46800" rIns="90000" bIns="46800"/>
            <a:lstStyle/>
            <a:p>
              <a:endParaRPr lang="fr-FR"/>
            </a:p>
          </p:txBody>
        </p:sp>
        <p:sp>
          <p:nvSpPr>
            <p:cNvPr id="48148" name="Text Box 59"/>
            <p:cNvSpPr txBox="1">
              <a:spLocks noChangeArrowheads="1"/>
            </p:cNvSpPr>
            <p:nvPr/>
          </p:nvSpPr>
          <p:spPr bwMode="auto">
            <a:xfrm>
              <a:off x="983" y="1814"/>
              <a:ext cx="188" cy="115"/>
            </a:xfrm>
            <a:prstGeom prst="rect">
              <a:avLst/>
            </a:prstGeom>
            <a:noFill/>
            <a:ln w="25400">
              <a:noFill/>
              <a:miter lim="800000"/>
              <a:headEnd/>
              <a:tailEnd/>
            </a:ln>
          </p:spPr>
          <p:txBody>
            <a:bodyPr lIns="0" tIns="0" rIns="0" bIns="0">
              <a:spAutoFit/>
            </a:bodyPr>
            <a:lstStyle/>
            <a:p>
              <a:pPr>
                <a:spcBef>
                  <a:spcPct val="50000"/>
                </a:spcBef>
              </a:pPr>
              <a:r>
                <a:rPr lang="fr-FR" sz="1200">
                  <a:solidFill>
                    <a:srgbClr val="FF3300"/>
                  </a:solidFill>
                </a:rPr>
                <a:t>J2</a:t>
              </a:r>
            </a:p>
          </p:txBody>
        </p:sp>
        <p:sp>
          <p:nvSpPr>
            <p:cNvPr id="48149" name="Oval 32"/>
            <p:cNvSpPr>
              <a:spLocks noChangeArrowheads="1"/>
            </p:cNvSpPr>
            <p:nvPr/>
          </p:nvSpPr>
          <p:spPr bwMode="auto">
            <a:xfrm>
              <a:off x="412" y="1216"/>
              <a:ext cx="221" cy="232"/>
            </a:xfrm>
            <a:prstGeom prst="ellipse">
              <a:avLst/>
            </a:prstGeom>
            <a:noFill/>
            <a:ln w="25400">
              <a:solidFill>
                <a:schemeClr val="tx1"/>
              </a:solidFill>
              <a:round/>
              <a:headEnd/>
              <a:tailEnd/>
            </a:ln>
          </p:spPr>
          <p:txBody>
            <a:bodyPr wrap="none" lIns="90000" tIns="46800" rIns="90000" bIns="46800" anchor="ctr"/>
            <a:lstStyle/>
            <a:p>
              <a:endParaRPr lang="fr-FR"/>
            </a:p>
          </p:txBody>
        </p:sp>
        <p:sp>
          <p:nvSpPr>
            <p:cNvPr id="48150" name="Rectangle 33"/>
            <p:cNvSpPr>
              <a:spLocks noChangeArrowheads="1"/>
            </p:cNvSpPr>
            <p:nvPr/>
          </p:nvSpPr>
          <p:spPr bwMode="auto">
            <a:xfrm>
              <a:off x="524" y="1129"/>
              <a:ext cx="718" cy="428"/>
            </a:xfrm>
            <a:prstGeom prst="rect">
              <a:avLst/>
            </a:prstGeom>
            <a:noFill/>
            <a:ln w="25400">
              <a:solidFill>
                <a:schemeClr val="tx1"/>
              </a:solidFill>
              <a:miter lim="800000"/>
              <a:headEnd/>
              <a:tailEnd/>
            </a:ln>
          </p:spPr>
          <p:txBody>
            <a:bodyPr wrap="none" lIns="90000" tIns="46800" rIns="90000" bIns="46800" anchor="ctr"/>
            <a:lstStyle/>
            <a:p>
              <a:endParaRPr lang="fr-FR"/>
            </a:p>
          </p:txBody>
        </p:sp>
        <p:sp>
          <p:nvSpPr>
            <p:cNvPr id="48151" name="Rectangle 34"/>
            <p:cNvSpPr>
              <a:spLocks noChangeArrowheads="1"/>
            </p:cNvSpPr>
            <p:nvPr/>
          </p:nvSpPr>
          <p:spPr bwMode="auto">
            <a:xfrm>
              <a:off x="1172" y="1226"/>
              <a:ext cx="151" cy="260"/>
            </a:xfrm>
            <a:prstGeom prst="rect">
              <a:avLst/>
            </a:prstGeom>
            <a:solidFill>
              <a:schemeClr val="bg1"/>
            </a:solidFill>
            <a:ln w="25400">
              <a:solidFill>
                <a:schemeClr val="tx1"/>
              </a:solidFill>
              <a:miter lim="800000"/>
              <a:headEnd/>
              <a:tailEnd/>
            </a:ln>
          </p:spPr>
          <p:txBody>
            <a:bodyPr wrap="none" lIns="90000" tIns="46800" rIns="90000" bIns="46800" anchor="ctr"/>
            <a:lstStyle/>
            <a:p>
              <a:endParaRPr lang="fr-FR"/>
            </a:p>
          </p:txBody>
        </p:sp>
        <p:sp>
          <p:nvSpPr>
            <p:cNvPr id="48152" name="Text Box 35"/>
            <p:cNvSpPr txBox="1">
              <a:spLocks noChangeArrowheads="1"/>
            </p:cNvSpPr>
            <p:nvPr/>
          </p:nvSpPr>
          <p:spPr bwMode="auto">
            <a:xfrm>
              <a:off x="1181" y="1297"/>
              <a:ext cx="180" cy="115"/>
            </a:xfrm>
            <a:prstGeom prst="rect">
              <a:avLst/>
            </a:prstGeom>
            <a:noFill/>
            <a:ln w="25400">
              <a:noFill/>
              <a:miter lim="800000"/>
              <a:headEnd/>
              <a:tailEnd/>
            </a:ln>
          </p:spPr>
          <p:txBody>
            <a:bodyPr lIns="0" tIns="0" rIns="0" bIns="0">
              <a:spAutoFit/>
            </a:bodyPr>
            <a:lstStyle/>
            <a:p>
              <a:pPr>
                <a:spcBef>
                  <a:spcPct val="50000"/>
                </a:spcBef>
              </a:pPr>
              <a:r>
                <a:rPr lang="fr-FR" sz="1200"/>
                <a:t>Z1</a:t>
              </a:r>
            </a:p>
          </p:txBody>
        </p:sp>
        <p:sp>
          <p:nvSpPr>
            <p:cNvPr id="48153" name="Text Box 36"/>
            <p:cNvSpPr txBox="1">
              <a:spLocks noChangeArrowheads="1"/>
            </p:cNvSpPr>
            <p:nvPr/>
          </p:nvSpPr>
          <p:spPr bwMode="auto">
            <a:xfrm>
              <a:off x="249" y="1265"/>
              <a:ext cx="174" cy="115"/>
            </a:xfrm>
            <a:prstGeom prst="rect">
              <a:avLst/>
            </a:prstGeom>
            <a:noFill/>
            <a:ln w="25400">
              <a:noFill/>
              <a:miter lim="800000"/>
              <a:headEnd/>
              <a:tailEnd/>
            </a:ln>
          </p:spPr>
          <p:txBody>
            <a:bodyPr lIns="0" tIns="0" rIns="0" bIns="0">
              <a:spAutoFit/>
            </a:bodyPr>
            <a:lstStyle/>
            <a:p>
              <a:pPr>
                <a:spcBef>
                  <a:spcPct val="50000"/>
                </a:spcBef>
              </a:pPr>
              <a:r>
                <a:rPr lang="fr-FR" sz="1200"/>
                <a:t>V1</a:t>
              </a:r>
            </a:p>
          </p:txBody>
        </p:sp>
        <p:sp>
          <p:nvSpPr>
            <p:cNvPr id="48154" name="Line 37"/>
            <p:cNvSpPr>
              <a:spLocks noChangeShapeType="1"/>
            </p:cNvSpPr>
            <p:nvPr/>
          </p:nvSpPr>
          <p:spPr bwMode="auto">
            <a:xfrm flipH="1" flipV="1">
              <a:off x="376" y="1165"/>
              <a:ext cx="3" cy="318"/>
            </a:xfrm>
            <a:prstGeom prst="line">
              <a:avLst/>
            </a:prstGeom>
            <a:noFill/>
            <a:ln w="25400">
              <a:solidFill>
                <a:schemeClr val="tx1"/>
              </a:solidFill>
              <a:round/>
              <a:headEnd/>
              <a:tailEnd type="triangle" w="lg" len="lg"/>
            </a:ln>
          </p:spPr>
          <p:txBody>
            <a:bodyPr lIns="90000" tIns="46800" rIns="90000" bIns="46800"/>
            <a:lstStyle/>
            <a:p>
              <a:endParaRPr lang="fr-FR"/>
            </a:p>
          </p:txBody>
        </p:sp>
        <p:sp>
          <p:nvSpPr>
            <p:cNvPr id="48155" name="Line 38"/>
            <p:cNvSpPr>
              <a:spLocks noChangeShapeType="1"/>
            </p:cNvSpPr>
            <p:nvPr/>
          </p:nvSpPr>
          <p:spPr bwMode="auto">
            <a:xfrm>
              <a:off x="581" y="1132"/>
              <a:ext cx="165" cy="0"/>
            </a:xfrm>
            <a:prstGeom prst="line">
              <a:avLst/>
            </a:prstGeom>
            <a:noFill/>
            <a:ln w="25400">
              <a:solidFill>
                <a:srgbClr val="FF0000"/>
              </a:solidFill>
              <a:round/>
              <a:headEnd/>
              <a:tailEnd type="triangle" w="lg" len="lg"/>
            </a:ln>
          </p:spPr>
          <p:txBody>
            <a:bodyPr lIns="90000" tIns="46800" rIns="90000" bIns="46800"/>
            <a:lstStyle/>
            <a:p>
              <a:endParaRPr lang="fr-FR"/>
            </a:p>
          </p:txBody>
        </p:sp>
        <p:sp>
          <p:nvSpPr>
            <p:cNvPr id="48156" name="Line 45"/>
            <p:cNvSpPr>
              <a:spLocks noChangeShapeType="1"/>
            </p:cNvSpPr>
            <p:nvPr/>
          </p:nvSpPr>
          <p:spPr bwMode="auto">
            <a:xfrm>
              <a:off x="605" y="1559"/>
              <a:ext cx="165" cy="0"/>
            </a:xfrm>
            <a:prstGeom prst="line">
              <a:avLst/>
            </a:prstGeom>
            <a:noFill/>
            <a:ln w="25400">
              <a:solidFill>
                <a:srgbClr val="FF0000"/>
              </a:solidFill>
              <a:round/>
              <a:headEnd/>
              <a:tailEnd type="triangle" w="lg" len="lg"/>
            </a:ln>
          </p:spPr>
          <p:txBody>
            <a:bodyPr lIns="90000" tIns="46800" rIns="90000" bIns="46800"/>
            <a:lstStyle/>
            <a:p>
              <a:endParaRPr lang="fr-FR"/>
            </a:p>
          </p:txBody>
        </p:sp>
        <p:sp>
          <p:nvSpPr>
            <p:cNvPr id="48157" name="Text Box 46"/>
            <p:cNvSpPr txBox="1">
              <a:spLocks noChangeArrowheads="1"/>
            </p:cNvSpPr>
            <p:nvPr/>
          </p:nvSpPr>
          <p:spPr bwMode="auto">
            <a:xfrm>
              <a:off x="631" y="1419"/>
              <a:ext cx="187" cy="115"/>
            </a:xfrm>
            <a:prstGeom prst="rect">
              <a:avLst/>
            </a:prstGeom>
            <a:noFill/>
            <a:ln w="25400">
              <a:noFill/>
              <a:miter lim="800000"/>
              <a:headEnd/>
              <a:tailEnd/>
            </a:ln>
          </p:spPr>
          <p:txBody>
            <a:bodyPr lIns="0" tIns="0" rIns="0" bIns="0">
              <a:spAutoFit/>
            </a:bodyPr>
            <a:lstStyle/>
            <a:p>
              <a:pPr>
                <a:spcBef>
                  <a:spcPct val="50000"/>
                </a:spcBef>
              </a:pPr>
              <a:r>
                <a:rPr lang="fr-FR" sz="1200">
                  <a:solidFill>
                    <a:srgbClr val="FF3300"/>
                  </a:solidFill>
                </a:rPr>
                <a:t>J2</a:t>
              </a:r>
            </a:p>
          </p:txBody>
        </p:sp>
        <p:sp>
          <p:nvSpPr>
            <p:cNvPr id="48158" name="Text Box 55"/>
            <p:cNvSpPr txBox="1">
              <a:spLocks noChangeArrowheads="1"/>
            </p:cNvSpPr>
            <p:nvPr/>
          </p:nvSpPr>
          <p:spPr bwMode="auto">
            <a:xfrm>
              <a:off x="595" y="992"/>
              <a:ext cx="188" cy="115"/>
            </a:xfrm>
            <a:prstGeom prst="rect">
              <a:avLst/>
            </a:prstGeom>
            <a:noFill/>
            <a:ln w="25400">
              <a:noFill/>
              <a:miter lim="800000"/>
              <a:headEnd/>
              <a:tailEnd/>
            </a:ln>
          </p:spPr>
          <p:txBody>
            <a:bodyPr lIns="0" tIns="0" rIns="0" bIns="0">
              <a:spAutoFit/>
            </a:bodyPr>
            <a:lstStyle/>
            <a:p>
              <a:pPr>
                <a:spcBef>
                  <a:spcPct val="50000"/>
                </a:spcBef>
              </a:pPr>
              <a:r>
                <a:rPr lang="fr-FR" sz="1200">
                  <a:solidFill>
                    <a:srgbClr val="FF3300"/>
                  </a:solidFill>
                </a:rPr>
                <a:t>J1</a:t>
              </a:r>
            </a:p>
          </p:txBody>
        </p:sp>
        <p:sp>
          <p:nvSpPr>
            <p:cNvPr id="48159" name="Line 56"/>
            <p:cNvSpPr>
              <a:spLocks noChangeShapeType="1"/>
            </p:cNvSpPr>
            <p:nvPr/>
          </p:nvSpPr>
          <p:spPr bwMode="auto">
            <a:xfrm flipH="1">
              <a:off x="910" y="1559"/>
              <a:ext cx="164" cy="0"/>
            </a:xfrm>
            <a:prstGeom prst="line">
              <a:avLst/>
            </a:prstGeom>
            <a:noFill/>
            <a:ln w="25400">
              <a:solidFill>
                <a:srgbClr val="FF0000"/>
              </a:solidFill>
              <a:round/>
              <a:headEnd/>
              <a:tailEnd type="triangle" w="lg" len="lg"/>
            </a:ln>
          </p:spPr>
          <p:txBody>
            <a:bodyPr lIns="90000" tIns="46800" rIns="90000" bIns="46800"/>
            <a:lstStyle/>
            <a:p>
              <a:endParaRPr lang="fr-FR"/>
            </a:p>
          </p:txBody>
        </p:sp>
        <p:sp>
          <p:nvSpPr>
            <p:cNvPr id="48160" name="Text Box 57"/>
            <p:cNvSpPr txBox="1">
              <a:spLocks noChangeArrowheads="1"/>
            </p:cNvSpPr>
            <p:nvPr/>
          </p:nvSpPr>
          <p:spPr bwMode="auto">
            <a:xfrm>
              <a:off x="906" y="1387"/>
              <a:ext cx="187" cy="115"/>
            </a:xfrm>
            <a:prstGeom prst="rect">
              <a:avLst/>
            </a:prstGeom>
            <a:noFill/>
            <a:ln w="25400">
              <a:noFill/>
              <a:miter lim="800000"/>
              <a:headEnd/>
              <a:tailEnd/>
            </a:ln>
          </p:spPr>
          <p:txBody>
            <a:bodyPr lIns="0" tIns="0" rIns="0" bIns="0">
              <a:spAutoFit/>
            </a:bodyPr>
            <a:lstStyle/>
            <a:p>
              <a:pPr>
                <a:spcBef>
                  <a:spcPct val="50000"/>
                </a:spcBef>
              </a:pPr>
              <a:r>
                <a:rPr lang="fr-FR" sz="1200">
                  <a:solidFill>
                    <a:srgbClr val="FF3300"/>
                  </a:solidFill>
                </a:rPr>
                <a:t>J1</a:t>
              </a:r>
            </a:p>
          </p:txBody>
        </p:sp>
        <p:sp>
          <p:nvSpPr>
            <p:cNvPr id="48161" name="Line 64"/>
            <p:cNvSpPr>
              <a:spLocks noChangeShapeType="1"/>
            </p:cNvSpPr>
            <p:nvPr/>
          </p:nvSpPr>
          <p:spPr bwMode="auto">
            <a:xfrm flipV="1">
              <a:off x="611" y="1973"/>
              <a:ext cx="165" cy="1"/>
            </a:xfrm>
            <a:prstGeom prst="line">
              <a:avLst/>
            </a:prstGeom>
            <a:noFill/>
            <a:ln w="25400">
              <a:solidFill>
                <a:srgbClr val="FF0000"/>
              </a:solidFill>
              <a:round/>
              <a:headEnd/>
              <a:tailEnd type="triangle" w="lg" len="lg"/>
            </a:ln>
          </p:spPr>
          <p:txBody>
            <a:bodyPr lIns="90000" tIns="46800" rIns="90000" bIns="46800"/>
            <a:lstStyle/>
            <a:p>
              <a:endParaRPr lang="fr-FR"/>
            </a:p>
          </p:txBody>
        </p:sp>
        <p:sp>
          <p:nvSpPr>
            <p:cNvPr id="48162" name="Rectangle 65"/>
            <p:cNvSpPr>
              <a:spLocks noChangeArrowheads="1"/>
            </p:cNvSpPr>
            <p:nvPr/>
          </p:nvSpPr>
          <p:spPr bwMode="auto">
            <a:xfrm>
              <a:off x="921" y="2223"/>
              <a:ext cx="215" cy="173"/>
            </a:xfrm>
            <a:prstGeom prst="rect">
              <a:avLst/>
            </a:prstGeom>
            <a:noFill/>
            <a:ln w="25400">
              <a:noFill/>
              <a:miter lim="800000"/>
              <a:headEnd/>
              <a:tailEnd/>
            </a:ln>
          </p:spPr>
          <p:txBody>
            <a:bodyPr wrap="none" lIns="90000" tIns="46800" rIns="90000" bIns="46800">
              <a:spAutoFit/>
            </a:bodyPr>
            <a:lstStyle/>
            <a:p>
              <a:r>
                <a:rPr lang="fr-FR" sz="1200">
                  <a:solidFill>
                    <a:srgbClr val="FF3300"/>
                  </a:solidFill>
                </a:rPr>
                <a:t>J3</a:t>
              </a:r>
            </a:p>
          </p:txBody>
        </p:sp>
        <p:sp>
          <p:nvSpPr>
            <p:cNvPr id="48163" name="Oval 104"/>
            <p:cNvSpPr>
              <a:spLocks noChangeArrowheads="1"/>
            </p:cNvSpPr>
            <p:nvPr/>
          </p:nvSpPr>
          <p:spPr bwMode="auto">
            <a:xfrm>
              <a:off x="406" y="2064"/>
              <a:ext cx="221" cy="231"/>
            </a:xfrm>
            <a:prstGeom prst="ellipse">
              <a:avLst/>
            </a:prstGeom>
            <a:noFill/>
            <a:ln w="25400">
              <a:solidFill>
                <a:schemeClr val="tx1"/>
              </a:solidFill>
              <a:round/>
              <a:headEnd/>
              <a:tailEnd/>
            </a:ln>
          </p:spPr>
          <p:txBody>
            <a:bodyPr wrap="none" lIns="90000" tIns="46800" rIns="90000" bIns="46800" anchor="ctr"/>
            <a:lstStyle/>
            <a:p>
              <a:endParaRPr lang="fr-FR"/>
            </a:p>
          </p:txBody>
        </p:sp>
        <p:sp>
          <p:nvSpPr>
            <p:cNvPr id="48164" name="Rectangle 105"/>
            <p:cNvSpPr>
              <a:spLocks noChangeArrowheads="1"/>
            </p:cNvSpPr>
            <p:nvPr/>
          </p:nvSpPr>
          <p:spPr bwMode="auto">
            <a:xfrm>
              <a:off x="524" y="1976"/>
              <a:ext cx="718" cy="428"/>
            </a:xfrm>
            <a:prstGeom prst="rect">
              <a:avLst/>
            </a:prstGeom>
            <a:noFill/>
            <a:ln w="25400">
              <a:solidFill>
                <a:schemeClr val="tx1"/>
              </a:solidFill>
              <a:miter lim="800000"/>
              <a:headEnd/>
              <a:tailEnd/>
            </a:ln>
          </p:spPr>
          <p:txBody>
            <a:bodyPr wrap="none" lIns="90000" tIns="46800" rIns="90000" bIns="46800" anchor="ctr"/>
            <a:lstStyle/>
            <a:p>
              <a:endParaRPr lang="fr-FR"/>
            </a:p>
          </p:txBody>
        </p:sp>
        <p:sp>
          <p:nvSpPr>
            <p:cNvPr id="48165" name="Rectangle 106"/>
            <p:cNvSpPr>
              <a:spLocks noChangeArrowheads="1"/>
            </p:cNvSpPr>
            <p:nvPr/>
          </p:nvSpPr>
          <p:spPr bwMode="auto">
            <a:xfrm>
              <a:off x="1174" y="2073"/>
              <a:ext cx="151" cy="260"/>
            </a:xfrm>
            <a:prstGeom prst="rect">
              <a:avLst/>
            </a:prstGeom>
            <a:solidFill>
              <a:schemeClr val="bg1"/>
            </a:solidFill>
            <a:ln w="25400">
              <a:solidFill>
                <a:schemeClr val="tx1"/>
              </a:solidFill>
              <a:miter lim="800000"/>
              <a:headEnd/>
              <a:tailEnd/>
            </a:ln>
          </p:spPr>
          <p:txBody>
            <a:bodyPr wrap="none" lIns="90000" tIns="46800" rIns="90000" bIns="46800" anchor="ctr"/>
            <a:lstStyle/>
            <a:p>
              <a:endParaRPr lang="fr-FR"/>
            </a:p>
          </p:txBody>
        </p:sp>
        <p:sp>
          <p:nvSpPr>
            <p:cNvPr id="48166" name="Text Box 107"/>
            <p:cNvSpPr txBox="1">
              <a:spLocks noChangeArrowheads="1"/>
            </p:cNvSpPr>
            <p:nvPr/>
          </p:nvSpPr>
          <p:spPr bwMode="auto">
            <a:xfrm>
              <a:off x="1191" y="2144"/>
              <a:ext cx="149" cy="115"/>
            </a:xfrm>
            <a:prstGeom prst="rect">
              <a:avLst/>
            </a:prstGeom>
            <a:noFill/>
            <a:ln w="25400">
              <a:noFill/>
              <a:miter lim="800000"/>
              <a:headEnd/>
              <a:tailEnd/>
            </a:ln>
          </p:spPr>
          <p:txBody>
            <a:bodyPr lIns="0" tIns="0" rIns="0" bIns="0">
              <a:spAutoFit/>
            </a:bodyPr>
            <a:lstStyle/>
            <a:p>
              <a:pPr>
                <a:spcBef>
                  <a:spcPct val="50000"/>
                </a:spcBef>
              </a:pPr>
              <a:r>
                <a:rPr lang="fr-FR" sz="1200"/>
                <a:t>Z3</a:t>
              </a:r>
            </a:p>
          </p:txBody>
        </p:sp>
        <p:sp>
          <p:nvSpPr>
            <p:cNvPr id="48167" name="Line 109"/>
            <p:cNvSpPr>
              <a:spLocks noChangeShapeType="1"/>
            </p:cNvSpPr>
            <p:nvPr/>
          </p:nvSpPr>
          <p:spPr bwMode="auto">
            <a:xfrm flipH="1" flipV="1">
              <a:off x="370" y="2012"/>
              <a:ext cx="3" cy="318"/>
            </a:xfrm>
            <a:prstGeom prst="line">
              <a:avLst/>
            </a:prstGeom>
            <a:noFill/>
            <a:ln w="25400">
              <a:solidFill>
                <a:schemeClr val="tx1"/>
              </a:solidFill>
              <a:round/>
              <a:headEnd/>
              <a:tailEnd type="triangle" w="lg" len="lg"/>
            </a:ln>
          </p:spPr>
          <p:txBody>
            <a:bodyPr lIns="90000" tIns="46800" rIns="90000" bIns="46800"/>
            <a:lstStyle/>
            <a:p>
              <a:endParaRPr lang="fr-FR"/>
            </a:p>
          </p:txBody>
        </p:sp>
        <p:sp>
          <p:nvSpPr>
            <p:cNvPr id="48168" name="Line 114"/>
            <p:cNvSpPr>
              <a:spLocks noChangeShapeType="1"/>
            </p:cNvSpPr>
            <p:nvPr/>
          </p:nvSpPr>
          <p:spPr bwMode="auto">
            <a:xfrm flipH="1">
              <a:off x="904" y="2406"/>
              <a:ext cx="165" cy="0"/>
            </a:xfrm>
            <a:prstGeom prst="line">
              <a:avLst/>
            </a:prstGeom>
            <a:noFill/>
            <a:ln w="25400">
              <a:solidFill>
                <a:srgbClr val="FF0000"/>
              </a:solidFill>
              <a:round/>
              <a:headEnd/>
              <a:tailEnd type="triangle" w="lg" len="lg"/>
            </a:ln>
          </p:spPr>
          <p:txBody>
            <a:bodyPr lIns="90000" tIns="46800" rIns="90000" bIns="46800"/>
            <a:lstStyle/>
            <a:p>
              <a:endParaRPr lang="fr-FR"/>
            </a:p>
          </p:txBody>
        </p:sp>
        <p:sp>
          <p:nvSpPr>
            <p:cNvPr id="48169" name="Line 116"/>
            <p:cNvSpPr>
              <a:spLocks noChangeShapeType="1"/>
            </p:cNvSpPr>
            <p:nvPr/>
          </p:nvSpPr>
          <p:spPr bwMode="auto">
            <a:xfrm flipH="1">
              <a:off x="951" y="1980"/>
              <a:ext cx="165" cy="0"/>
            </a:xfrm>
            <a:prstGeom prst="line">
              <a:avLst/>
            </a:prstGeom>
            <a:noFill/>
            <a:ln w="25400">
              <a:solidFill>
                <a:srgbClr val="FF0000"/>
              </a:solidFill>
              <a:round/>
              <a:headEnd/>
              <a:tailEnd type="triangle" w="lg" len="lg"/>
            </a:ln>
          </p:spPr>
          <p:txBody>
            <a:bodyPr lIns="90000" tIns="46800" rIns="90000" bIns="46800"/>
            <a:lstStyle/>
            <a:p>
              <a:endParaRPr lang="fr-FR"/>
            </a:p>
          </p:txBody>
        </p:sp>
        <p:sp>
          <p:nvSpPr>
            <p:cNvPr id="48170" name="Text Box 117"/>
            <p:cNvSpPr txBox="1">
              <a:spLocks noChangeArrowheads="1"/>
            </p:cNvSpPr>
            <p:nvPr/>
          </p:nvSpPr>
          <p:spPr bwMode="auto">
            <a:xfrm>
              <a:off x="655" y="1827"/>
              <a:ext cx="187" cy="115"/>
            </a:xfrm>
            <a:prstGeom prst="rect">
              <a:avLst/>
            </a:prstGeom>
            <a:noFill/>
            <a:ln w="25400">
              <a:noFill/>
              <a:miter lim="800000"/>
              <a:headEnd/>
              <a:tailEnd/>
            </a:ln>
          </p:spPr>
          <p:txBody>
            <a:bodyPr lIns="0" tIns="0" rIns="0" bIns="0">
              <a:spAutoFit/>
            </a:bodyPr>
            <a:lstStyle/>
            <a:p>
              <a:pPr>
                <a:spcBef>
                  <a:spcPct val="50000"/>
                </a:spcBef>
              </a:pPr>
              <a:r>
                <a:rPr lang="fr-FR" sz="1200">
                  <a:solidFill>
                    <a:srgbClr val="FF3300"/>
                  </a:solidFill>
                </a:rPr>
                <a:t>J3</a:t>
              </a:r>
            </a:p>
          </p:txBody>
        </p:sp>
        <p:sp>
          <p:nvSpPr>
            <p:cNvPr id="48171" name="Oval 156"/>
            <p:cNvSpPr>
              <a:spLocks noChangeArrowheads="1"/>
            </p:cNvSpPr>
            <p:nvPr/>
          </p:nvSpPr>
          <p:spPr bwMode="auto">
            <a:xfrm>
              <a:off x="1219" y="1105"/>
              <a:ext cx="42" cy="44"/>
            </a:xfrm>
            <a:prstGeom prst="ellipse">
              <a:avLst/>
            </a:prstGeom>
            <a:solidFill>
              <a:schemeClr val="tx1"/>
            </a:solidFill>
            <a:ln w="25400">
              <a:solidFill>
                <a:schemeClr val="tx1"/>
              </a:solidFill>
              <a:round/>
              <a:headEnd/>
              <a:tailEnd/>
            </a:ln>
          </p:spPr>
          <p:txBody>
            <a:bodyPr wrap="none" lIns="90000" tIns="46800" rIns="90000" bIns="46800" anchor="ctr"/>
            <a:lstStyle/>
            <a:p>
              <a:endParaRPr lang="fr-FR"/>
            </a:p>
          </p:txBody>
        </p:sp>
        <p:sp>
          <p:nvSpPr>
            <p:cNvPr id="48172" name="Oval 157"/>
            <p:cNvSpPr>
              <a:spLocks noChangeArrowheads="1"/>
            </p:cNvSpPr>
            <p:nvPr/>
          </p:nvSpPr>
          <p:spPr bwMode="auto">
            <a:xfrm>
              <a:off x="1207" y="2373"/>
              <a:ext cx="42" cy="44"/>
            </a:xfrm>
            <a:prstGeom prst="ellipse">
              <a:avLst/>
            </a:prstGeom>
            <a:solidFill>
              <a:schemeClr val="tx1"/>
            </a:solidFill>
            <a:ln w="25400">
              <a:solidFill>
                <a:schemeClr val="tx1"/>
              </a:solidFill>
              <a:round/>
              <a:headEnd/>
              <a:tailEnd/>
            </a:ln>
          </p:spPr>
          <p:txBody>
            <a:bodyPr wrap="none" lIns="90000" tIns="46800" rIns="90000" bIns="46800" anchor="ctr"/>
            <a:lstStyle/>
            <a:p>
              <a:endParaRPr lang="fr-FR"/>
            </a:p>
          </p:txBody>
        </p:sp>
        <p:sp>
          <p:nvSpPr>
            <p:cNvPr id="50335" name="Rectangle 159"/>
            <p:cNvSpPr>
              <a:spLocks noChangeArrowheads="1"/>
            </p:cNvSpPr>
            <p:nvPr/>
          </p:nvSpPr>
          <p:spPr bwMode="auto">
            <a:xfrm>
              <a:off x="1308" y="2327"/>
              <a:ext cx="242" cy="173"/>
            </a:xfrm>
            <a:prstGeom prst="rect">
              <a:avLst/>
            </a:prstGeom>
            <a:noFill/>
            <a:ln w="25400">
              <a:noFill/>
              <a:miter lim="800000"/>
              <a:headEnd/>
              <a:tailEnd/>
            </a:ln>
            <a:effectLst>
              <a:prstShdw prst="shdw17" dist="17961" dir="2700000">
                <a:schemeClr val="bg1">
                  <a:gamma/>
                  <a:shade val="60000"/>
                  <a:invGamma/>
                </a:schemeClr>
              </a:prstShdw>
            </a:effectLst>
          </p:spPr>
          <p:txBody>
            <a:bodyPr wrap="none" lIns="90000" tIns="46800" rIns="90000" bIns="46800">
              <a:spAutoFit/>
            </a:bodyPr>
            <a:lstStyle/>
            <a:p>
              <a:pPr>
                <a:defRPr/>
              </a:pPr>
              <a:r>
                <a:rPr lang="fr-FR" sz="1200"/>
                <a:t>VB</a:t>
              </a:r>
            </a:p>
          </p:txBody>
        </p:sp>
      </p:grpSp>
      <p:sp>
        <p:nvSpPr>
          <p:cNvPr id="48137" name="Line 164"/>
          <p:cNvSpPr>
            <a:spLocks noChangeShapeType="1"/>
          </p:cNvSpPr>
          <p:nvPr/>
        </p:nvSpPr>
        <p:spPr bwMode="auto">
          <a:xfrm>
            <a:off x="6275388" y="4640263"/>
            <a:ext cx="223837" cy="0"/>
          </a:xfrm>
          <a:prstGeom prst="line">
            <a:avLst/>
          </a:prstGeom>
          <a:noFill/>
          <a:ln w="19050">
            <a:solidFill>
              <a:schemeClr val="tx1"/>
            </a:solidFill>
            <a:round/>
            <a:headEnd/>
            <a:tailEnd type="arrow" w="sm" len="sm"/>
          </a:ln>
        </p:spPr>
        <p:txBody>
          <a:bodyPr lIns="90000" tIns="46800" rIns="90000" bIns="46800"/>
          <a:lstStyle/>
          <a:p>
            <a:endParaRPr lang="fr-FR"/>
          </a:p>
        </p:txBody>
      </p:sp>
      <p:sp>
        <p:nvSpPr>
          <p:cNvPr id="48138" name="Line 165"/>
          <p:cNvSpPr>
            <a:spLocks noChangeShapeType="1"/>
          </p:cNvSpPr>
          <p:nvPr/>
        </p:nvSpPr>
        <p:spPr bwMode="auto">
          <a:xfrm>
            <a:off x="5437188" y="4995863"/>
            <a:ext cx="223837" cy="0"/>
          </a:xfrm>
          <a:prstGeom prst="line">
            <a:avLst/>
          </a:prstGeom>
          <a:noFill/>
          <a:ln w="19050">
            <a:solidFill>
              <a:schemeClr val="tx1"/>
            </a:solidFill>
            <a:round/>
            <a:headEnd/>
            <a:tailEnd type="arrow" w="sm" len="sm"/>
          </a:ln>
        </p:spPr>
        <p:txBody>
          <a:bodyPr lIns="90000" tIns="46800" rIns="90000" bIns="46800"/>
          <a:lstStyle/>
          <a:p>
            <a:endParaRPr lang="fr-FR"/>
          </a:p>
        </p:txBody>
      </p:sp>
      <p:sp>
        <p:nvSpPr>
          <p:cNvPr id="48139" name="Line 166"/>
          <p:cNvSpPr>
            <a:spLocks noChangeShapeType="1"/>
          </p:cNvSpPr>
          <p:nvPr/>
        </p:nvSpPr>
        <p:spPr bwMode="auto">
          <a:xfrm>
            <a:off x="6173788" y="5605463"/>
            <a:ext cx="223837" cy="0"/>
          </a:xfrm>
          <a:prstGeom prst="line">
            <a:avLst/>
          </a:prstGeom>
          <a:noFill/>
          <a:ln w="19050">
            <a:solidFill>
              <a:schemeClr val="tx1"/>
            </a:solidFill>
            <a:round/>
            <a:headEnd/>
            <a:tailEnd type="arrow" w="sm" len="sm"/>
          </a:ln>
        </p:spPr>
        <p:txBody>
          <a:bodyPr lIns="90000" tIns="46800" rIns="90000" bIns="46800"/>
          <a:lstStyle/>
          <a:p>
            <a:endParaRPr lang="fr-F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ZoneTexte 7"/>
          <p:cNvSpPr txBox="1">
            <a:spLocks noChangeArrowheads="1"/>
          </p:cNvSpPr>
          <p:nvPr/>
        </p:nvSpPr>
        <p:spPr bwMode="auto">
          <a:xfrm>
            <a:off x="619125" y="215900"/>
            <a:ext cx="7518400" cy="434975"/>
          </a:xfrm>
          <a:prstGeom prst="rect">
            <a:avLst/>
          </a:prstGeom>
          <a:noFill/>
          <a:ln w="9525">
            <a:noFill/>
            <a:miter lim="800000"/>
            <a:headEnd/>
            <a:tailEnd/>
          </a:ln>
        </p:spPr>
        <p:txBody>
          <a:bodyPr>
            <a:spAutoFit/>
          </a:bodyPr>
          <a:lstStyle/>
          <a:p>
            <a:pPr algn="ctr">
              <a:lnSpc>
                <a:spcPct val="125000"/>
              </a:lnSpc>
            </a:pPr>
            <a:r>
              <a:rPr lang="fr-FR" b="1">
                <a:solidFill>
                  <a:srgbClr val="0000FF"/>
                </a:solidFill>
              </a:rPr>
              <a:t>Notion de source : système triphasé, semestre 3  TSI-PT-PSI </a:t>
            </a:r>
            <a:r>
              <a:rPr lang="fr-FR" b="1">
                <a:solidFill>
                  <a:srgbClr val="FF3300"/>
                </a:solidFill>
              </a:rPr>
              <a:t>en TD</a:t>
            </a:r>
            <a:r>
              <a:rPr lang="fr-FR" b="1">
                <a:solidFill>
                  <a:srgbClr val="0000FF"/>
                </a:solidFill>
              </a:rPr>
              <a:t> </a:t>
            </a:r>
          </a:p>
        </p:txBody>
      </p:sp>
      <p:pic>
        <p:nvPicPr>
          <p:cNvPr id="50178" name="Picture 4" descr="non-linéaire-transfo07"/>
          <p:cNvPicPr>
            <a:picLocks noChangeAspect="1" noChangeArrowheads="1"/>
          </p:cNvPicPr>
          <p:nvPr/>
        </p:nvPicPr>
        <p:blipFill>
          <a:blip r:embed="rId3"/>
          <a:srcRect/>
          <a:stretch>
            <a:fillRect/>
          </a:stretch>
        </p:blipFill>
        <p:spPr bwMode="auto">
          <a:xfrm>
            <a:off x="279400" y="1004888"/>
            <a:ext cx="3690938" cy="1562100"/>
          </a:xfrm>
          <a:prstGeom prst="rect">
            <a:avLst/>
          </a:prstGeom>
          <a:noFill/>
          <a:ln w="9525">
            <a:noFill/>
            <a:miter lim="800000"/>
            <a:headEnd/>
            <a:tailEnd/>
          </a:ln>
        </p:spPr>
      </p:pic>
      <p:pic>
        <p:nvPicPr>
          <p:cNvPr id="50179" name="Picture 5" descr="non-linéaire-transfo07"/>
          <p:cNvPicPr>
            <a:picLocks noChangeAspect="1" noChangeArrowheads="1"/>
          </p:cNvPicPr>
          <p:nvPr/>
        </p:nvPicPr>
        <p:blipFill>
          <a:blip r:embed="rId4">
            <a:lum bright="-40000" contrast="60000"/>
          </a:blip>
          <a:srcRect/>
          <a:stretch>
            <a:fillRect/>
          </a:stretch>
        </p:blipFill>
        <p:spPr bwMode="auto">
          <a:xfrm>
            <a:off x="4238625" y="958850"/>
            <a:ext cx="4479925" cy="2816225"/>
          </a:xfrm>
          <a:prstGeom prst="rect">
            <a:avLst/>
          </a:prstGeom>
          <a:noFill/>
          <a:ln w="9525">
            <a:noFill/>
            <a:miter lim="800000"/>
            <a:headEnd/>
            <a:tailEnd/>
          </a:ln>
        </p:spPr>
      </p:pic>
      <p:pic>
        <p:nvPicPr>
          <p:cNvPr id="50180" name="Picture 7" descr="non-linéaire-transfo07"/>
          <p:cNvPicPr>
            <a:picLocks noChangeAspect="1" noChangeArrowheads="1"/>
          </p:cNvPicPr>
          <p:nvPr/>
        </p:nvPicPr>
        <p:blipFill>
          <a:blip r:embed="rId5">
            <a:lum bright="-40000" contrast="60000"/>
          </a:blip>
          <a:srcRect/>
          <a:stretch>
            <a:fillRect/>
          </a:stretch>
        </p:blipFill>
        <p:spPr bwMode="auto">
          <a:xfrm>
            <a:off x="4116388" y="3924300"/>
            <a:ext cx="4727575" cy="2667000"/>
          </a:xfrm>
          <a:prstGeom prst="rect">
            <a:avLst/>
          </a:prstGeom>
          <a:noFill/>
          <a:ln w="9525">
            <a:noFill/>
            <a:miter lim="800000"/>
            <a:headEnd/>
            <a:tailEnd/>
          </a:ln>
        </p:spPr>
      </p:pic>
      <p:sp>
        <p:nvSpPr>
          <p:cNvPr id="52232" name="Text Box 8"/>
          <p:cNvSpPr txBox="1">
            <a:spLocks noChangeArrowheads="1"/>
          </p:cNvSpPr>
          <p:nvPr/>
        </p:nvSpPr>
        <p:spPr bwMode="auto">
          <a:xfrm>
            <a:off x="241300" y="2590800"/>
            <a:ext cx="3733800" cy="1201738"/>
          </a:xfrm>
          <a:prstGeom prst="rect">
            <a:avLst/>
          </a:prstGeom>
          <a:noFill/>
          <a:ln w="25400">
            <a:noFill/>
            <a:miter lim="800000"/>
            <a:headEnd/>
            <a:tailEnd/>
          </a:ln>
          <a:effectLst>
            <a:prstShdw prst="shdw17" dist="17961" dir="2700000">
              <a:schemeClr val="bg1">
                <a:gamma/>
                <a:shade val="60000"/>
                <a:invGamma/>
              </a:schemeClr>
            </a:prstShdw>
          </a:effectLst>
        </p:spPr>
        <p:txBody>
          <a:bodyPr lIns="90000" tIns="46800" rIns="90000" bIns="46800">
            <a:spAutoFit/>
          </a:bodyPr>
          <a:lstStyle/>
          <a:p>
            <a:pPr algn="just">
              <a:spcBef>
                <a:spcPct val="50000"/>
              </a:spcBef>
              <a:defRPr/>
            </a:pPr>
            <a:r>
              <a:rPr lang="fr-FR" dirty="0"/>
              <a:t>En triphasé équilibré, on reconnait l’identité des courbes à la phase près, la tension entre points neutres est nulle.</a:t>
            </a:r>
          </a:p>
        </p:txBody>
      </p:sp>
      <p:sp>
        <p:nvSpPr>
          <p:cNvPr id="52233" name="Text Box 9"/>
          <p:cNvSpPr txBox="1">
            <a:spLocks noChangeArrowheads="1"/>
          </p:cNvSpPr>
          <p:nvPr/>
        </p:nvSpPr>
        <p:spPr bwMode="auto">
          <a:xfrm>
            <a:off x="254000" y="4292600"/>
            <a:ext cx="3810000" cy="1436688"/>
          </a:xfrm>
          <a:prstGeom prst="rect">
            <a:avLst/>
          </a:prstGeom>
          <a:noFill/>
          <a:ln w="25400">
            <a:noFill/>
            <a:miter lim="800000"/>
            <a:headEnd/>
            <a:tailEnd/>
          </a:ln>
          <a:effectLst>
            <a:prstShdw prst="shdw17" dist="17961" dir="2700000">
              <a:schemeClr val="bg1">
                <a:gamma/>
                <a:shade val="60000"/>
                <a:invGamma/>
              </a:schemeClr>
            </a:prstShdw>
          </a:effectLst>
        </p:spPr>
        <p:txBody>
          <a:bodyPr lIns="0" tIns="46800" rIns="0" bIns="46800">
            <a:spAutoFit/>
          </a:bodyPr>
          <a:lstStyle/>
          <a:p>
            <a:pPr algn="just">
              <a:spcBef>
                <a:spcPct val="50000"/>
              </a:spcBef>
              <a:defRPr/>
            </a:pPr>
            <a:r>
              <a:rPr lang="fr-FR" sz="1600" dirty="0">
                <a:solidFill>
                  <a:srgbClr val="FF3300"/>
                </a:solidFill>
              </a:rPr>
              <a:t>Hors programme: réseau déséquilibré</a:t>
            </a:r>
          </a:p>
          <a:p>
            <a:pPr algn="just">
              <a:spcBef>
                <a:spcPct val="50000"/>
              </a:spcBef>
              <a:defRPr/>
            </a:pPr>
            <a:r>
              <a:rPr lang="fr-FR" sz="1600" dirty="0"/>
              <a:t>En charges déséquilibrées, on visualise l’écart des amplitudes des courants.  La tension entre points neutres est non nulle et peut être dangereuse.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ZoneTexte 7"/>
          <p:cNvSpPr txBox="1">
            <a:spLocks noChangeArrowheads="1"/>
          </p:cNvSpPr>
          <p:nvPr/>
        </p:nvSpPr>
        <p:spPr bwMode="auto">
          <a:xfrm>
            <a:off x="454025" y="279400"/>
            <a:ext cx="8305800" cy="434975"/>
          </a:xfrm>
          <a:prstGeom prst="rect">
            <a:avLst/>
          </a:prstGeom>
          <a:noFill/>
          <a:ln w="9525">
            <a:noFill/>
            <a:miter lim="800000"/>
            <a:headEnd/>
            <a:tailEnd/>
          </a:ln>
        </p:spPr>
        <p:txBody>
          <a:bodyPr>
            <a:spAutoFit/>
          </a:bodyPr>
          <a:lstStyle/>
          <a:p>
            <a:pPr algn="ctr">
              <a:lnSpc>
                <a:spcPct val="125000"/>
              </a:lnSpc>
            </a:pPr>
            <a:r>
              <a:rPr lang="fr-FR" b="1">
                <a:solidFill>
                  <a:srgbClr val="0000FF"/>
                </a:solidFill>
              </a:rPr>
              <a:t>Modèle non linéaire : PT -  </a:t>
            </a:r>
            <a:r>
              <a:rPr lang="fr-FR" b="1">
                <a:solidFill>
                  <a:srgbClr val="FF9900"/>
                </a:solidFill>
              </a:rPr>
              <a:t>limite programme, PSI et TSI - </a:t>
            </a:r>
            <a:r>
              <a:rPr lang="fr-FR" b="1">
                <a:solidFill>
                  <a:schemeClr val="hlink"/>
                </a:solidFill>
              </a:rPr>
              <a:t>S3</a:t>
            </a:r>
          </a:p>
        </p:txBody>
      </p:sp>
      <p:pic>
        <p:nvPicPr>
          <p:cNvPr id="52226" name="Picture 3" descr="illustration08"/>
          <p:cNvPicPr>
            <a:picLocks noChangeAspect="1" noChangeArrowheads="1"/>
          </p:cNvPicPr>
          <p:nvPr/>
        </p:nvPicPr>
        <p:blipFill>
          <a:blip r:embed="rId3"/>
          <a:srcRect/>
          <a:stretch>
            <a:fillRect/>
          </a:stretch>
        </p:blipFill>
        <p:spPr bwMode="auto">
          <a:xfrm>
            <a:off x="950913" y="4611688"/>
            <a:ext cx="7539037" cy="885825"/>
          </a:xfrm>
          <a:prstGeom prst="rect">
            <a:avLst/>
          </a:prstGeom>
          <a:noFill/>
          <a:ln w="9525">
            <a:noFill/>
            <a:miter lim="800000"/>
            <a:headEnd/>
            <a:tailEnd/>
          </a:ln>
        </p:spPr>
      </p:pic>
      <p:pic>
        <p:nvPicPr>
          <p:cNvPr id="52227" name="Picture 4" descr="illustration09"/>
          <p:cNvPicPr>
            <a:picLocks noChangeAspect="1" noChangeArrowheads="1"/>
          </p:cNvPicPr>
          <p:nvPr/>
        </p:nvPicPr>
        <p:blipFill>
          <a:blip r:embed="rId4"/>
          <a:srcRect/>
          <a:stretch>
            <a:fillRect/>
          </a:stretch>
        </p:blipFill>
        <p:spPr bwMode="auto">
          <a:xfrm>
            <a:off x="973138" y="5576888"/>
            <a:ext cx="7553325" cy="428625"/>
          </a:xfrm>
          <a:prstGeom prst="rect">
            <a:avLst/>
          </a:prstGeom>
          <a:noFill/>
          <a:ln w="9525">
            <a:noFill/>
            <a:miter lim="800000"/>
            <a:headEnd/>
            <a:tailEnd/>
          </a:ln>
        </p:spPr>
      </p:pic>
      <p:sp>
        <p:nvSpPr>
          <p:cNvPr id="38917" name="Text Box 5"/>
          <p:cNvSpPr txBox="1">
            <a:spLocks noChangeArrowheads="1"/>
          </p:cNvSpPr>
          <p:nvPr/>
        </p:nvSpPr>
        <p:spPr bwMode="auto">
          <a:xfrm>
            <a:off x="282575" y="4608513"/>
            <a:ext cx="558800" cy="366712"/>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fr-FR"/>
              <a:t>TSI</a:t>
            </a:r>
          </a:p>
        </p:txBody>
      </p:sp>
      <p:pic>
        <p:nvPicPr>
          <p:cNvPr id="52229" name="Picture 7" descr="PSI-SII01"/>
          <p:cNvPicPr>
            <a:picLocks noChangeAspect="1" noChangeArrowheads="1"/>
          </p:cNvPicPr>
          <p:nvPr/>
        </p:nvPicPr>
        <p:blipFill>
          <a:blip r:embed="rId5"/>
          <a:srcRect/>
          <a:stretch>
            <a:fillRect/>
          </a:stretch>
        </p:blipFill>
        <p:spPr bwMode="auto">
          <a:xfrm>
            <a:off x="995363" y="2898775"/>
            <a:ext cx="7408862" cy="1162050"/>
          </a:xfrm>
          <a:prstGeom prst="rect">
            <a:avLst/>
          </a:prstGeom>
          <a:noFill/>
          <a:ln w="9525">
            <a:noFill/>
            <a:miter lim="800000"/>
            <a:headEnd/>
            <a:tailEnd/>
          </a:ln>
        </p:spPr>
      </p:pic>
      <p:sp>
        <p:nvSpPr>
          <p:cNvPr id="2" name="Text Box 5"/>
          <p:cNvSpPr txBox="1">
            <a:spLocks noChangeArrowheads="1"/>
          </p:cNvSpPr>
          <p:nvPr/>
        </p:nvSpPr>
        <p:spPr bwMode="auto">
          <a:xfrm>
            <a:off x="312738" y="3086100"/>
            <a:ext cx="558800" cy="3667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fr-FR"/>
              <a:t>PSI</a:t>
            </a:r>
          </a:p>
        </p:txBody>
      </p:sp>
      <p:pic>
        <p:nvPicPr>
          <p:cNvPr id="52231" name="Picture 9" descr="limite prg-CPGE02"/>
          <p:cNvPicPr>
            <a:picLocks noChangeAspect="1" noChangeArrowheads="1"/>
          </p:cNvPicPr>
          <p:nvPr/>
        </p:nvPicPr>
        <p:blipFill>
          <a:blip r:embed="rId6"/>
          <a:srcRect/>
          <a:stretch>
            <a:fillRect/>
          </a:stretch>
        </p:blipFill>
        <p:spPr bwMode="auto">
          <a:xfrm>
            <a:off x="1012825" y="1006475"/>
            <a:ext cx="7380288" cy="1533525"/>
          </a:xfrm>
          <a:prstGeom prst="rect">
            <a:avLst/>
          </a:prstGeom>
          <a:noFill/>
          <a:ln w="9525">
            <a:noFill/>
            <a:miter lim="800000"/>
            <a:headEnd/>
            <a:tailEnd/>
          </a:ln>
        </p:spPr>
      </p:pic>
      <p:sp>
        <p:nvSpPr>
          <p:cNvPr id="3" name="Text Box 5"/>
          <p:cNvSpPr txBox="1">
            <a:spLocks noChangeArrowheads="1"/>
          </p:cNvSpPr>
          <p:nvPr/>
        </p:nvSpPr>
        <p:spPr bwMode="auto">
          <a:xfrm>
            <a:off x="282575" y="1401763"/>
            <a:ext cx="558800" cy="366712"/>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fr-FR"/>
              <a:t>PT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3" name="Group 93"/>
          <p:cNvGrpSpPr>
            <a:grpSpLocks/>
          </p:cNvGrpSpPr>
          <p:nvPr/>
        </p:nvGrpSpPr>
        <p:grpSpPr bwMode="auto">
          <a:xfrm>
            <a:off x="4618038" y="1162050"/>
            <a:ext cx="4119562" cy="1787525"/>
            <a:chOff x="2909" y="732"/>
            <a:chExt cx="2595" cy="1126"/>
          </a:xfrm>
        </p:grpSpPr>
        <p:sp>
          <p:nvSpPr>
            <p:cNvPr id="54318" name="Rectangle 42"/>
            <p:cNvSpPr>
              <a:spLocks noChangeArrowheads="1"/>
            </p:cNvSpPr>
            <p:nvPr/>
          </p:nvSpPr>
          <p:spPr bwMode="auto">
            <a:xfrm>
              <a:off x="2909" y="732"/>
              <a:ext cx="2595" cy="1126"/>
            </a:xfrm>
            <a:prstGeom prst="rect">
              <a:avLst/>
            </a:prstGeom>
            <a:solidFill>
              <a:schemeClr val="bg1"/>
            </a:solidFill>
            <a:ln w="19050">
              <a:noFill/>
              <a:miter lim="800000"/>
              <a:headEnd/>
              <a:tailEnd/>
            </a:ln>
          </p:spPr>
          <p:txBody>
            <a:bodyPr wrap="none" anchor="ctr"/>
            <a:lstStyle/>
            <a:p>
              <a:endParaRPr lang="fr-FR"/>
            </a:p>
          </p:txBody>
        </p:sp>
        <p:sp>
          <p:nvSpPr>
            <p:cNvPr id="54319" name="Line 4"/>
            <p:cNvSpPr>
              <a:spLocks noChangeShapeType="1"/>
            </p:cNvSpPr>
            <p:nvPr/>
          </p:nvSpPr>
          <p:spPr bwMode="auto">
            <a:xfrm>
              <a:off x="4083" y="1077"/>
              <a:ext cx="618" cy="1"/>
            </a:xfrm>
            <a:prstGeom prst="line">
              <a:avLst/>
            </a:prstGeom>
            <a:noFill/>
            <a:ln w="25400">
              <a:solidFill>
                <a:schemeClr val="tx1"/>
              </a:solidFill>
              <a:round/>
              <a:headEnd/>
              <a:tailEnd/>
            </a:ln>
          </p:spPr>
          <p:txBody>
            <a:bodyPr/>
            <a:lstStyle/>
            <a:p>
              <a:endParaRPr lang="fr-FR"/>
            </a:p>
          </p:txBody>
        </p:sp>
        <p:sp>
          <p:nvSpPr>
            <p:cNvPr id="57346" name="Oval 2"/>
            <p:cNvSpPr>
              <a:spLocks noChangeArrowheads="1"/>
            </p:cNvSpPr>
            <p:nvPr/>
          </p:nvSpPr>
          <p:spPr bwMode="auto">
            <a:xfrm>
              <a:off x="3238" y="1173"/>
              <a:ext cx="312" cy="307"/>
            </a:xfrm>
            <a:prstGeom prst="ellipse">
              <a:avLst/>
            </a:prstGeom>
            <a:solidFill>
              <a:schemeClr val="bg1"/>
            </a:solidFill>
            <a:ln w="12700">
              <a:solidFill>
                <a:schemeClr val="tx1"/>
              </a:solidFill>
              <a:round/>
              <a:headEnd/>
              <a:tailEnd/>
            </a:ln>
            <a:effectLst>
              <a:prstShdw prst="shdw17" dist="17961" dir="2700000">
                <a:schemeClr val="tx1">
                  <a:gamma/>
                  <a:shade val="60000"/>
                  <a:invGamma/>
                </a:schemeClr>
              </a:prstShdw>
            </a:effectLst>
          </p:spPr>
          <p:txBody>
            <a:bodyPr wrap="none" anchor="ctr"/>
            <a:lstStyle/>
            <a:p>
              <a:pPr>
                <a:defRPr/>
              </a:pPr>
              <a:endParaRPr lang="fr-FR"/>
            </a:p>
          </p:txBody>
        </p:sp>
        <p:sp>
          <p:nvSpPr>
            <p:cNvPr id="54321" name="Line 7"/>
            <p:cNvSpPr>
              <a:spLocks noChangeShapeType="1"/>
            </p:cNvSpPr>
            <p:nvPr/>
          </p:nvSpPr>
          <p:spPr bwMode="auto">
            <a:xfrm flipV="1">
              <a:off x="3199" y="1173"/>
              <a:ext cx="1" cy="287"/>
            </a:xfrm>
            <a:prstGeom prst="line">
              <a:avLst/>
            </a:prstGeom>
            <a:noFill/>
            <a:ln w="19050">
              <a:solidFill>
                <a:schemeClr val="tx1"/>
              </a:solidFill>
              <a:round/>
              <a:headEnd/>
              <a:tailEnd type="triangle" w="med" len="med"/>
            </a:ln>
          </p:spPr>
          <p:txBody>
            <a:bodyPr/>
            <a:lstStyle/>
            <a:p>
              <a:endParaRPr lang="fr-FR"/>
            </a:p>
          </p:txBody>
        </p:sp>
        <p:sp>
          <p:nvSpPr>
            <p:cNvPr id="54322" name="Line 8"/>
            <p:cNvSpPr>
              <a:spLocks noChangeShapeType="1"/>
            </p:cNvSpPr>
            <p:nvPr/>
          </p:nvSpPr>
          <p:spPr bwMode="auto">
            <a:xfrm>
              <a:off x="3511" y="1091"/>
              <a:ext cx="176" cy="1"/>
            </a:xfrm>
            <a:prstGeom prst="line">
              <a:avLst/>
            </a:prstGeom>
            <a:noFill/>
            <a:ln w="22225">
              <a:solidFill>
                <a:srgbClr val="FF0000"/>
              </a:solidFill>
              <a:round/>
              <a:headEnd/>
              <a:tailEnd type="triangle" w="med" len="med"/>
            </a:ln>
            <a:effectLst>
              <a:prstShdw prst="shdw17" dist="17961" dir="2700000">
                <a:srgbClr val="990000"/>
              </a:prstShdw>
            </a:effectLst>
          </p:spPr>
          <p:txBody>
            <a:bodyPr/>
            <a:lstStyle/>
            <a:p>
              <a:endParaRPr lang="fr-FR"/>
            </a:p>
          </p:txBody>
        </p:sp>
        <p:sp>
          <p:nvSpPr>
            <p:cNvPr id="3" name="Text Box 9"/>
            <p:cNvSpPr txBox="1">
              <a:spLocks noChangeArrowheads="1"/>
            </p:cNvSpPr>
            <p:nvPr/>
          </p:nvSpPr>
          <p:spPr bwMode="auto">
            <a:xfrm>
              <a:off x="3016" y="1241"/>
              <a:ext cx="170" cy="231"/>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fr-FR"/>
                <a:t>U</a:t>
              </a:r>
            </a:p>
          </p:txBody>
        </p:sp>
        <p:sp>
          <p:nvSpPr>
            <p:cNvPr id="4" name="Text Box 10"/>
            <p:cNvSpPr txBox="1">
              <a:spLocks noChangeArrowheads="1"/>
            </p:cNvSpPr>
            <p:nvPr/>
          </p:nvSpPr>
          <p:spPr bwMode="auto">
            <a:xfrm>
              <a:off x="4123" y="804"/>
              <a:ext cx="169" cy="231"/>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fr-FR">
                  <a:solidFill>
                    <a:srgbClr val="FF3300"/>
                  </a:solidFill>
                </a:rPr>
                <a:t>I</a:t>
              </a:r>
            </a:p>
          </p:txBody>
        </p:sp>
        <p:grpSp>
          <p:nvGrpSpPr>
            <p:cNvPr id="54325" name="Group 32"/>
            <p:cNvGrpSpPr>
              <a:grpSpLocks/>
            </p:cNvGrpSpPr>
            <p:nvPr/>
          </p:nvGrpSpPr>
          <p:grpSpPr bwMode="auto">
            <a:xfrm>
              <a:off x="3374" y="1091"/>
              <a:ext cx="319" cy="478"/>
              <a:chOff x="856" y="952"/>
              <a:chExt cx="1360" cy="544"/>
            </a:xfrm>
          </p:grpSpPr>
          <p:sp>
            <p:nvSpPr>
              <p:cNvPr id="54344" name="Line 28"/>
              <p:cNvSpPr>
                <a:spLocks noChangeShapeType="1"/>
              </p:cNvSpPr>
              <p:nvPr/>
            </p:nvSpPr>
            <p:spPr bwMode="auto">
              <a:xfrm>
                <a:off x="863" y="952"/>
                <a:ext cx="0" cy="544"/>
              </a:xfrm>
              <a:prstGeom prst="line">
                <a:avLst/>
              </a:prstGeom>
              <a:noFill/>
              <a:ln w="25400">
                <a:solidFill>
                  <a:schemeClr val="tx1"/>
                </a:solidFill>
                <a:round/>
                <a:headEnd/>
                <a:tailEnd/>
              </a:ln>
            </p:spPr>
            <p:txBody>
              <a:bodyPr/>
              <a:lstStyle/>
              <a:p>
                <a:endParaRPr lang="fr-FR"/>
              </a:p>
            </p:txBody>
          </p:sp>
          <p:sp>
            <p:nvSpPr>
              <p:cNvPr id="54345" name="Line 29"/>
              <p:cNvSpPr>
                <a:spLocks noChangeShapeType="1"/>
              </p:cNvSpPr>
              <p:nvPr/>
            </p:nvSpPr>
            <p:spPr bwMode="auto">
              <a:xfrm>
                <a:off x="864" y="952"/>
                <a:ext cx="1352" cy="0"/>
              </a:xfrm>
              <a:prstGeom prst="line">
                <a:avLst/>
              </a:prstGeom>
              <a:noFill/>
              <a:ln w="25400">
                <a:solidFill>
                  <a:schemeClr val="tx1"/>
                </a:solidFill>
                <a:round/>
                <a:headEnd/>
                <a:tailEnd/>
              </a:ln>
            </p:spPr>
            <p:txBody>
              <a:bodyPr/>
              <a:lstStyle/>
              <a:p>
                <a:endParaRPr lang="fr-FR"/>
              </a:p>
            </p:txBody>
          </p:sp>
          <p:sp>
            <p:nvSpPr>
              <p:cNvPr id="54346" name="Line 30"/>
              <p:cNvSpPr>
                <a:spLocks noChangeShapeType="1"/>
              </p:cNvSpPr>
              <p:nvPr/>
            </p:nvSpPr>
            <p:spPr bwMode="auto">
              <a:xfrm>
                <a:off x="856" y="1488"/>
                <a:ext cx="1360" cy="0"/>
              </a:xfrm>
              <a:prstGeom prst="line">
                <a:avLst/>
              </a:prstGeom>
              <a:noFill/>
              <a:ln w="25400">
                <a:solidFill>
                  <a:schemeClr val="tx1"/>
                </a:solidFill>
                <a:round/>
                <a:headEnd/>
                <a:tailEnd/>
              </a:ln>
            </p:spPr>
            <p:txBody>
              <a:bodyPr/>
              <a:lstStyle/>
              <a:p>
                <a:endParaRPr lang="fr-FR"/>
              </a:p>
            </p:txBody>
          </p:sp>
        </p:grpSp>
        <p:sp>
          <p:nvSpPr>
            <p:cNvPr id="54326" name="Rectangle 33"/>
            <p:cNvSpPr>
              <a:spLocks noChangeArrowheads="1"/>
            </p:cNvSpPr>
            <p:nvPr/>
          </p:nvSpPr>
          <p:spPr bwMode="auto">
            <a:xfrm>
              <a:off x="3505" y="1036"/>
              <a:ext cx="214" cy="96"/>
            </a:xfrm>
            <a:prstGeom prst="rect">
              <a:avLst/>
            </a:prstGeom>
            <a:solidFill>
              <a:schemeClr val="bg1"/>
            </a:solidFill>
            <a:ln w="25400">
              <a:solidFill>
                <a:schemeClr val="tx1"/>
              </a:solidFill>
              <a:miter lim="800000"/>
              <a:headEnd/>
              <a:tailEnd/>
            </a:ln>
          </p:spPr>
          <p:txBody>
            <a:bodyPr wrap="none" anchor="ctr"/>
            <a:lstStyle/>
            <a:p>
              <a:endParaRPr lang="fr-FR"/>
            </a:p>
          </p:txBody>
        </p:sp>
        <p:grpSp>
          <p:nvGrpSpPr>
            <p:cNvPr id="54327" name="Group 15"/>
            <p:cNvGrpSpPr>
              <a:grpSpLocks/>
            </p:cNvGrpSpPr>
            <p:nvPr/>
          </p:nvGrpSpPr>
          <p:grpSpPr bwMode="auto">
            <a:xfrm>
              <a:off x="3729" y="1012"/>
              <a:ext cx="374" cy="188"/>
              <a:chOff x="1580" y="1172"/>
              <a:chExt cx="636" cy="220"/>
            </a:xfrm>
          </p:grpSpPr>
          <p:sp>
            <p:nvSpPr>
              <p:cNvPr id="54337" name="Oval 35"/>
              <p:cNvSpPr>
                <a:spLocks noChangeArrowheads="1"/>
              </p:cNvSpPr>
              <p:nvPr/>
            </p:nvSpPr>
            <p:spPr bwMode="auto">
              <a:xfrm>
                <a:off x="1679" y="1172"/>
                <a:ext cx="109" cy="190"/>
              </a:xfrm>
              <a:prstGeom prst="ellipse">
                <a:avLst/>
              </a:prstGeom>
              <a:noFill/>
              <a:ln w="25400">
                <a:solidFill>
                  <a:schemeClr val="tx1"/>
                </a:solidFill>
                <a:round/>
                <a:headEnd/>
                <a:tailEnd/>
              </a:ln>
            </p:spPr>
            <p:txBody>
              <a:bodyPr wrap="none" anchor="ctr"/>
              <a:lstStyle/>
              <a:p>
                <a:endParaRPr lang="fr-FR"/>
              </a:p>
            </p:txBody>
          </p:sp>
          <p:sp>
            <p:nvSpPr>
              <p:cNvPr id="54338" name="Oval 36"/>
              <p:cNvSpPr>
                <a:spLocks noChangeArrowheads="1"/>
              </p:cNvSpPr>
              <p:nvPr/>
            </p:nvSpPr>
            <p:spPr bwMode="auto">
              <a:xfrm>
                <a:off x="1788" y="1172"/>
                <a:ext cx="110" cy="190"/>
              </a:xfrm>
              <a:prstGeom prst="ellipse">
                <a:avLst/>
              </a:prstGeom>
              <a:noFill/>
              <a:ln w="25400">
                <a:solidFill>
                  <a:schemeClr val="tx1"/>
                </a:solidFill>
                <a:round/>
                <a:headEnd/>
                <a:tailEnd/>
              </a:ln>
            </p:spPr>
            <p:txBody>
              <a:bodyPr wrap="none" anchor="ctr"/>
              <a:lstStyle/>
              <a:p>
                <a:endParaRPr lang="fr-FR"/>
              </a:p>
            </p:txBody>
          </p:sp>
          <p:sp>
            <p:nvSpPr>
              <p:cNvPr id="54339" name="Oval 37"/>
              <p:cNvSpPr>
                <a:spLocks noChangeArrowheads="1"/>
              </p:cNvSpPr>
              <p:nvPr/>
            </p:nvSpPr>
            <p:spPr bwMode="auto">
              <a:xfrm>
                <a:off x="1902" y="1172"/>
                <a:ext cx="110" cy="190"/>
              </a:xfrm>
              <a:prstGeom prst="ellipse">
                <a:avLst/>
              </a:prstGeom>
              <a:noFill/>
              <a:ln w="25400">
                <a:solidFill>
                  <a:schemeClr val="tx1"/>
                </a:solidFill>
                <a:round/>
                <a:headEnd/>
                <a:tailEnd/>
              </a:ln>
            </p:spPr>
            <p:txBody>
              <a:bodyPr wrap="none" anchor="ctr"/>
              <a:lstStyle/>
              <a:p>
                <a:endParaRPr lang="fr-FR"/>
              </a:p>
            </p:txBody>
          </p:sp>
          <p:sp>
            <p:nvSpPr>
              <p:cNvPr id="54340" name="Oval 38"/>
              <p:cNvSpPr>
                <a:spLocks noChangeArrowheads="1"/>
              </p:cNvSpPr>
              <p:nvPr/>
            </p:nvSpPr>
            <p:spPr bwMode="auto">
              <a:xfrm>
                <a:off x="2014" y="1172"/>
                <a:ext cx="109" cy="190"/>
              </a:xfrm>
              <a:prstGeom prst="ellipse">
                <a:avLst/>
              </a:prstGeom>
              <a:noFill/>
              <a:ln w="25400">
                <a:solidFill>
                  <a:schemeClr val="tx1"/>
                </a:solidFill>
                <a:round/>
                <a:headEnd/>
                <a:tailEnd/>
              </a:ln>
            </p:spPr>
            <p:txBody>
              <a:bodyPr wrap="none" anchor="ctr"/>
              <a:lstStyle/>
              <a:p>
                <a:endParaRPr lang="fr-FR"/>
              </a:p>
            </p:txBody>
          </p:sp>
          <p:sp>
            <p:nvSpPr>
              <p:cNvPr id="54341" name="Rectangle 39"/>
              <p:cNvSpPr>
                <a:spLocks noChangeArrowheads="1"/>
              </p:cNvSpPr>
              <p:nvPr/>
            </p:nvSpPr>
            <p:spPr bwMode="auto">
              <a:xfrm>
                <a:off x="1663" y="1257"/>
                <a:ext cx="484" cy="135"/>
              </a:xfrm>
              <a:prstGeom prst="rect">
                <a:avLst/>
              </a:prstGeom>
              <a:solidFill>
                <a:schemeClr val="bg1"/>
              </a:solidFill>
              <a:ln w="19050">
                <a:noFill/>
                <a:miter lim="800000"/>
                <a:headEnd/>
                <a:tailEnd/>
              </a:ln>
            </p:spPr>
            <p:txBody>
              <a:bodyPr wrap="none" anchor="ctr"/>
              <a:lstStyle/>
              <a:p>
                <a:endParaRPr lang="fr-FR"/>
              </a:p>
            </p:txBody>
          </p:sp>
          <p:sp>
            <p:nvSpPr>
              <p:cNvPr id="54342" name="Line 21"/>
              <p:cNvSpPr>
                <a:spLocks noChangeShapeType="1"/>
              </p:cNvSpPr>
              <p:nvPr/>
            </p:nvSpPr>
            <p:spPr bwMode="auto">
              <a:xfrm flipH="1">
                <a:off x="1580" y="1252"/>
                <a:ext cx="100" cy="0"/>
              </a:xfrm>
              <a:prstGeom prst="line">
                <a:avLst/>
              </a:prstGeom>
              <a:noFill/>
              <a:ln w="25400">
                <a:solidFill>
                  <a:schemeClr val="tx1"/>
                </a:solidFill>
                <a:round/>
                <a:headEnd/>
                <a:tailEnd/>
              </a:ln>
            </p:spPr>
            <p:txBody>
              <a:bodyPr/>
              <a:lstStyle/>
              <a:p>
                <a:endParaRPr lang="fr-FR"/>
              </a:p>
            </p:txBody>
          </p:sp>
          <p:sp>
            <p:nvSpPr>
              <p:cNvPr id="54343" name="Line 22"/>
              <p:cNvSpPr>
                <a:spLocks noChangeShapeType="1"/>
              </p:cNvSpPr>
              <p:nvPr/>
            </p:nvSpPr>
            <p:spPr bwMode="auto">
              <a:xfrm flipH="1">
                <a:off x="2116" y="1252"/>
                <a:ext cx="100" cy="0"/>
              </a:xfrm>
              <a:prstGeom prst="line">
                <a:avLst/>
              </a:prstGeom>
              <a:noFill/>
              <a:ln w="25400">
                <a:solidFill>
                  <a:schemeClr val="tx1"/>
                </a:solidFill>
                <a:round/>
                <a:headEnd/>
                <a:tailEnd/>
              </a:ln>
            </p:spPr>
            <p:txBody>
              <a:bodyPr/>
              <a:lstStyle/>
              <a:p>
                <a:endParaRPr lang="fr-FR"/>
              </a:p>
            </p:txBody>
          </p:sp>
        </p:grpSp>
        <p:sp>
          <p:nvSpPr>
            <p:cNvPr id="54328" name="Line 23"/>
            <p:cNvSpPr>
              <a:spLocks noChangeShapeType="1"/>
            </p:cNvSpPr>
            <p:nvPr/>
          </p:nvSpPr>
          <p:spPr bwMode="auto">
            <a:xfrm>
              <a:off x="3667" y="1562"/>
              <a:ext cx="936" cy="1"/>
            </a:xfrm>
            <a:prstGeom prst="line">
              <a:avLst/>
            </a:prstGeom>
            <a:noFill/>
            <a:ln w="25400">
              <a:solidFill>
                <a:schemeClr val="tx1"/>
              </a:solidFill>
              <a:round/>
              <a:headEnd/>
              <a:tailEnd/>
            </a:ln>
          </p:spPr>
          <p:txBody>
            <a:bodyPr/>
            <a:lstStyle/>
            <a:p>
              <a:endParaRPr lang="fr-FR"/>
            </a:p>
          </p:txBody>
        </p:sp>
        <p:sp>
          <p:nvSpPr>
            <p:cNvPr id="54329" name="Line 18"/>
            <p:cNvSpPr>
              <a:spLocks noChangeShapeType="1"/>
            </p:cNvSpPr>
            <p:nvPr/>
          </p:nvSpPr>
          <p:spPr bwMode="auto">
            <a:xfrm>
              <a:off x="4096" y="1078"/>
              <a:ext cx="175" cy="1"/>
            </a:xfrm>
            <a:prstGeom prst="line">
              <a:avLst/>
            </a:prstGeom>
            <a:noFill/>
            <a:ln w="31750">
              <a:solidFill>
                <a:srgbClr val="FF0000"/>
              </a:solidFill>
              <a:round/>
              <a:headEnd/>
              <a:tailEnd type="triangle" w="med" len="med"/>
            </a:ln>
          </p:spPr>
          <p:txBody>
            <a:bodyPr/>
            <a:lstStyle/>
            <a:p>
              <a:endParaRPr lang="fr-FR"/>
            </a:p>
          </p:txBody>
        </p:sp>
        <p:sp>
          <p:nvSpPr>
            <p:cNvPr id="5" name="Text Box 9"/>
            <p:cNvSpPr txBox="1">
              <a:spLocks noChangeArrowheads="1"/>
            </p:cNvSpPr>
            <p:nvPr/>
          </p:nvSpPr>
          <p:spPr bwMode="auto">
            <a:xfrm>
              <a:off x="3511" y="858"/>
              <a:ext cx="169" cy="231"/>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fr-FR"/>
                <a:t>R</a:t>
              </a:r>
            </a:p>
          </p:txBody>
        </p:sp>
        <p:sp>
          <p:nvSpPr>
            <p:cNvPr id="57359" name="Rectangle 15"/>
            <p:cNvSpPr>
              <a:spLocks noChangeArrowheads="1"/>
            </p:cNvSpPr>
            <p:nvPr/>
          </p:nvSpPr>
          <p:spPr bwMode="auto">
            <a:xfrm>
              <a:off x="4331" y="974"/>
              <a:ext cx="1072" cy="642"/>
            </a:xfrm>
            <a:prstGeom prst="rect">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wrap="none" anchor="ctr"/>
            <a:lstStyle/>
            <a:p>
              <a:pPr>
                <a:defRPr/>
              </a:pPr>
              <a:endParaRPr lang="fr-FR"/>
            </a:p>
          </p:txBody>
        </p:sp>
        <p:sp>
          <p:nvSpPr>
            <p:cNvPr id="6" name="Text Box 16"/>
            <p:cNvSpPr txBox="1">
              <a:spLocks noChangeArrowheads="1"/>
            </p:cNvSpPr>
            <p:nvPr/>
          </p:nvSpPr>
          <p:spPr bwMode="auto">
            <a:xfrm>
              <a:off x="4453" y="1038"/>
              <a:ext cx="984" cy="577"/>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fr-FR">
                  <a:solidFill>
                    <a:schemeClr val="bg1"/>
                  </a:solidFill>
                </a:rPr>
                <a:t>Circuit électrique   Non linéaire</a:t>
              </a:r>
            </a:p>
          </p:txBody>
        </p:sp>
        <p:sp>
          <p:nvSpPr>
            <p:cNvPr id="7" name="Text Box 9"/>
            <p:cNvSpPr txBox="1">
              <a:spLocks noChangeArrowheads="1"/>
            </p:cNvSpPr>
            <p:nvPr/>
          </p:nvSpPr>
          <p:spPr bwMode="auto">
            <a:xfrm>
              <a:off x="4152" y="1214"/>
              <a:ext cx="169" cy="231"/>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fr-FR"/>
                <a:t>V</a:t>
              </a:r>
            </a:p>
          </p:txBody>
        </p:sp>
        <p:sp>
          <p:nvSpPr>
            <p:cNvPr id="54334" name="Line 7"/>
            <p:cNvSpPr>
              <a:spLocks noChangeShapeType="1"/>
            </p:cNvSpPr>
            <p:nvPr/>
          </p:nvSpPr>
          <p:spPr bwMode="auto">
            <a:xfrm flipV="1">
              <a:off x="4370" y="1145"/>
              <a:ext cx="1" cy="287"/>
            </a:xfrm>
            <a:prstGeom prst="line">
              <a:avLst/>
            </a:prstGeom>
            <a:noFill/>
            <a:ln w="19050">
              <a:solidFill>
                <a:schemeClr val="tx1"/>
              </a:solidFill>
              <a:round/>
              <a:headEnd/>
              <a:tailEnd type="triangle" w="med" len="med"/>
            </a:ln>
          </p:spPr>
          <p:txBody>
            <a:bodyPr/>
            <a:lstStyle/>
            <a:p>
              <a:endParaRPr lang="fr-FR"/>
            </a:p>
          </p:txBody>
        </p:sp>
        <p:sp>
          <p:nvSpPr>
            <p:cNvPr id="54335" name="Rectangle 31"/>
            <p:cNvSpPr>
              <a:spLocks noChangeArrowheads="1"/>
            </p:cNvSpPr>
            <p:nvPr/>
          </p:nvSpPr>
          <p:spPr bwMode="auto">
            <a:xfrm>
              <a:off x="3005" y="811"/>
              <a:ext cx="1138" cy="813"/>
            </a:xfrm>
            <a:prstGeom prst="rect">
              <a:avLst/>
            </a:prstGeom>
            <a:noFill/>
            <a:ln w="25400">
              <a:solidFill>
                <a:schemeClr val="tx1"/>
              </a:solidFill>
              <a:prstDash val="sysDot"/>
              <a:miter lim="800000"/>
              <a:headEnd/>
              <a:tailEnd/>
            </a:ln>
          </p:spPr>
          <p:txBody>
            <a:bodyPr wrap="none" anchor="ctr"/>
            <a:lstStyle/>
            <a:p>
              <a:endParaRPr lang="fr-FR"/>
            </a:p>
          </p:txBody>
        </p:sp>
        <p:sp>
          <p:nvSpPr>
            <p:cNvPr id="9" name="Text Box 16"/>
            <p:cNvSpPr txBox="1">
              <a:spLocks noChangeArrowheads="1"/>
            </p:cNvSpPr>
            <p:nvPr/>
          </p:nvSpPr>
          <p:spPr bwMode="auto">
            <a:xfrm>
              <a:off x="3110" y="1603"/>
              <a:ext cx="996" cy="212"/>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fr-FR" sz="1600"/>
                <a:t>Source</a:t>
              </a:r>
              <a:r>
                <a:rPr lang="fr-FR" sz="1600">
                  <a:solidFill>
                    <a:schemeClr val="bg1"/>
                  </a:solidFill>
                </a:rPr>
                <a:t> </a:t>
              </a:r>
              <a:r>
                <a:rPr lang="fr-FR" sz="1600"/>
                <a:t>réelle</a:t>
              </a:r>
            </a:p>
          </p:txBody>
        </p:sp>
      </p:grpSp>
      <p:sp>
        <p:nvSpPr>
          <p:cNvPr id="54274" name="ZoneTexte 7"/>
          <p:cNvSpPr txBox="1">
            <a:spLocks noChangeArrowheads="1"/>
          </p:cNvSpPr>
          <p:nvPr/>
        </p:nvSpPr>
        <p:spPr bwMode="auto">
          <a:xfrm>
            <a:off x="454025" y="279400"/>
            <a:ext cx="8305800" cy="434975"/>
          </a:xfrm>
          <a:prstGeom prst="rect">
            <a:avLst/>
          </a:prstGeom>
          <a:noFill/>
          <a:ln w="9525">
            <a:noFill/>
            <a:miter lim="800000"/>
            <a:headEnd/>
            <a:tailEnd/>
          </a:ln>
        </p:spPr>
        <p:txBody>
          <a:bodyPr>
            <a:spAutoFit/>
          </a:bodyPr>
          <a:lstStyle/>
          <a:p>
            <a:pPr algn="ctr">
              <a:lnSpc>
                <a:spcPct val="125000"/>
              </a:lnSpc>
            </a:pPr>
            <a:r>
              <a:rPr lang="fr-FR" b="1">
                <a:solidFill>
                  <a:srgbClr val="0000FF"/>
                </a:solidFill>
              </a:rPr>
              <a:t>Modèle non linéaire : PT -  </a:t>
            </a:r>
            <a:r>
              <a:rPr lang="fr-FR" b="1">
                <a:solidFill>
                  <a:srgbClr val="FF9900"/>
                </a:solidFill>
              </a:rPr>
              <a:t>limite programme, PSI et TSI - </a:t>
            </a:r>
            <a:r>
              <a:rPr lang="fr-FR" b="1">
                <a:solidFill>
                  <a:schemeClr val="hlink"/>
                </a:solidFill>
              </a:rPr>
              <a:t>S3</a:t>
            </a:r>
          </a:p>
        </p:txBody>
      </p:sp>
      <p:sp>
        <p:nvSpPr>
          <p:cNvPr id="54275" name="Rectangle 42"/>
          <p:cNvSpPr>
            <a:spLocks noChangeArrowheads="1"/>
          </p:cNvSpPr>
          <p:nvPr/>
        </p:nvSpPr>
        <p:spPr bwMode="auto">
          <a:xfrm>
            <a:off x="185738" y="1069975"/>
            <a:ext cx="3128962" cy="1927225"/>
          </a:xfrm>
          <a:prstGeom prst="rect">
            <a:avLst/>
          </a:prstGeom>
          <a:solidFill>
            <a:schemeClr val="bg1"/>
          </a:solidFill>
          <a:ln w="19050">
            <a:noFill/>
            <a:miter lim="800000"/>
            <a:headEnd/>
            <a:tailEnd/>
          </a:ln>
        </p:spPr>
        <p:txBody>
          <a:bodyPr wrap="none" anchor="ctr"/>
          <a:lstStyle/>
          <a:p>
            <a:endParaRPr lang="fr-FR"/>
          </a:p>
        </p:txBody>
      </p:sp>
      <p:sp>
        <p:nvSpPr>
          <p:cNvPr id="57353" name="Text Box 9"/>
          <p:cNvSpPr txBox="1">
            <a:spLocks noChangeArrowheads="1"/>
          </p:cNvSpPr>
          <p:nvPr/>
        </p:nvSpPr>
        <p:spPr bwMode="auto">
          <a:xfrm>
            <a:off x="500063" y="1703388"/>
            <a:ext cx="519112" cy="366712"/>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fr-FR"/>
              <a:t>U1</a:t>
            </a:r>
          </a:p>
        </p:txBody>
      </p:sp>
      <p:grpSp>
        <p:nvGrpSpPr>
          <p:cNvPr id="54277" name="Group 91"/>
          <p:cNvGrpSpPr>
            <a:grpSpLocks/>
          </p:cNvGrpSpPr>
          <p:nvPr/>
        </p:nvGrpSpPr>
        <p:grpSpPr bwMode="auto">
          <a:xfrm>
            <a:off x="365125" y="946150"/>
            <a:ext cx="2822575" cy="2143125"/>
            <a:chOff x="478" y="572"/>
            <a:chExt cx="2058" cy="1350"/>
          </a:xfrm>
        </p:grpSpPr>
        <p:sp>
          <p:nvSpPr>
            <p:cNvPr id="54297" name="Rectangle 37"/>
            <p:cNvSpPr>
              <a:spLocks noChangeArrowheads="1"/>
            </p:cNvSpPr>
            <p:nvPr/>
          </p:nvSpPr>
          <p:spPr bwMode="auto">
            <a:xfrm>
              <a:off x="1610" y="845"/>
              <a:ext cx="825" cy="666"/>
            </a:xfrm>
            <a:prstGeom prst="rect">
              <a:avLst/>
            </a:prstGeom>
            <a:noFill/>
            <a:ln w="25400">
              <a:solidFill>
                <a:schemeClr val="tx1"/>
              </a:solidFill>
              <a:miter lim="800000"/>
              <a:headEnd/>
              <a:tailEnd/>
            </a:ln>
          </p:spPr>
          <p:txBody>
            <a:bodyPr wrap="none" lIns="90000" tIns="46800" rIns="90000" bIns="46800" anchor="ctr"/>
            <a:lstStyle/>
            <a:p>
              <a:endParaRPr lang="fr-FR"/>
            </a:p>
          </p:txBody>
        </p:sp>
        <p:sp>
          <p:nvSpPr>
            <p:cNvPr id="54298" name="Oval 36"/>
            <p:cNvSpPr>
              <a:spLocks noChangeArrowheads="1"/>
            </p:cNvSpPr>
            <p:nvPr/>
          </p:nvSpPr>
          <p:spPr bwMode="auto">
            <a:xfrm>
              <a:off x="1262" y="982"/>
              <a:ext cx="413" cy="402"/>
            </a:xfrm>
            <a:prstGeom prst="ellipse">
              <a:avLst/>
            </a:prstGeom>
            <a:solidFill>
              <a:schemeClr val="bg1"/>
            </a:solidFill>
            <a:ln w="25400">
              <a:solidFill>
                <a:schemeClr val="tx1"/>
              </a:solidFill>
              <a:round/>
              <a:headEnd/>
              <a:tailEnd/>
            </a:ln>
          </p:spPr>
          <p:txBody>
            <a:bodyPr wrap="none" lIns="90000" tIns="46800" rIns="90000" bIns="46800" anchor="ctr"/>
            <a:lstStyle/>
            <a:p>
              <a:endParaRPr lang="fr-FR"/>
            </a:p>
          </p:txBody>
        </p:sp>
        <p:sp>
          <p:nvSpPr>
            <p:cNvPr id="54299" name="Oval 35"/>
            <p:cNvSpPr>
              <a:spLocks noChangeArrowheads="1"/>
            </p:cNvSpPr>
            <p:nvPr/>
          </p:nvSpPr>
          <p:spPr bwMode="auto">
            <a:xfrm>
              <a:off x="1006" y="982"/>
              <a:ext cx="430" cy="402"/>
            </a:xfrm>
            <a:prstGeom prst="ellipse">
              <a:avLst/>
            </a:prstGeom>
            <a:noFill/>
            <a:ln w="25400">
              <a:solidFill>
                <a:schemeClr val="tx1"/>
              </a:solidFill>
              <a:round/>
              <a:headEnd/>
              <a:tailEnd/>
            </a:ln>
          </p:spPr>
          <p:txBody>
            <a:bodyPr wrap="none" lIns="90000" tIns="46800" rIns="90000" bIns="46800" anchor="ctr"/>
            <a:lstStyle/>
            <a:p>
              <a:endParaRPr lang="fr-FR"/>
            </a:p>
          </p:txBody>
        </p:sp>
        <p:sp>
          <p:nvSpPr>
            <p:cNvPr id="54300" name="Rectangle 39"/>
            <p:cNvSpPr>
              <a:spLocks noChangeArrowheads="1"/>
            </p:cNvSpPr>
            <p:nvPr/>
          </p:nvSpPr>
          <p:spPr bwMode="auto">
            <a:xfrm>
              <a:off x="2344" y="991"/>
              <a:ext cx="192" cy="411"/>
            </a:xfrm>
            <a:prstGeom prst="rect">
              <a:avLst/>
            </a:prstGeom>
            <a:solidFill>
              <a:schemeClr val="bg1"/>
            </a:solidFill>
            <a:ln w="25400">
              <a:solidFill>
                <a:schemeClr val="tx1"/>
              </a:solidFill>
              <a:miter lim="800000"/>
              <a:headEnd/>
              <a:tailEnd/>
            </a:ln>
          </p:spPr>
          <p:txBody>
            <a:bodyPr wrap="none" lIns="90000" tIns="46800" rIns="90000" bIns="46800" anchor="ctr"/>
            <a:lstStyle/>
            <a:p>
              <a:endParaRPr lang="fr-FR"/>
            </a:p>
          </p:txBody>
        </p:sp>
        <p:grpSp>
          <p:nvGrpSpPr>
            <p:cNvPr id="54301" name="Group 42"/>
            <p:cNvGrpSpPr>
              <a:grpSpLocks/>
            </p:cNvGrpSpPr>
            <p:nvPr/>
          </p:nvGrpSpPr>
          <p:grpSpPr bwMode="auto">
            <a:xfrm>
              <a:off x="574" y="909"/>
              <a:ext cx="496" cy="119"/>
              <a:chOff x="3456" y="1070"/>
              <a:chExt cx="494" cy="119"/>
            </a:xfrm>
          </p:grpSpPr>
          <p:sp>
            <p:nvSpPr>
              <p:cNvPr id="54316" name="Line 40"/>
              <p:cNvSpPr>
                <a:spLocks noChangeShapeType="1"/>
              </p:cNvSpPr>
              <p:nvPr/>
            </p:nvSpPr>
            <p:spPr bwMode="auto">
              <a:xfrm>
                <a:off x="3456" y="1070"/>
                <a:ext cx="384" cy="0"/>
              </a:xfrm>
              <a:prstGeom prst="line">
                <a:avLst/>
              </a:prstGeom>
              <a:noFill/>
              <a:ln w="25400">
                <a:solidFill>
                  <a:schemeClr val="tx1"/>
                </a:solidFill>
                <a:round/>
                <a:headEnd/>
                <a:tailEnd/>
              </a:ln>
            </p:spPr>
            <p:txBody>
              <a:bodyPr lIns="90000" tIns="46800" rIns="90000" bIns="46800"/>
              <a:lstStyle/>
              <a:p>
                <a:endParaRPr lang="fr-FR"/>
              </a:p>
            </p:txBody>
          </p:sp>
          <p:sp>
            <p:nvSpPr>
              <p:cNvPr id="54317" name="Line 41"/>
              <p:cNvSpPr>
                <a:spLocks noChangeShapeType="1"/>
              </p:cNvSpPr>
              <p:nvPr/>
            </p:nvSpPr>
            <p:spPr bwMode="auto">
              <a:xfrm>
                <a:off x="3840" y="1070"/>
                <a:ext cx="110" cy="119"/>
              </a:xfrm>
              <a:prstGeom prst="line">
                <a:avLst/>
              </a:prstGeom>
              <a:noFill/>
              <a:ln w="25400">
                <a:solidFill>
                  <a:schemeClr val="tx1"/>
                </a:solidFill>
                <a:round/>
                <a:headEnd/>
                <a:tailEnd/>
              </a:ln>
            </p:spPr>
            <p:txBody>
              <a:bodyPr lIns="90000" tIns="46800" rIns="90000" bIns="46800"/>
              <a:lstStyle/>
              <a:p>
                <a:endParaRPr lang="fr-FR"/>
              </a:p>
            </p:txBody>
          </p:sp>
        </p:grpSp>
        <p:grpSp>
          <p:nvGrpSpPr>
            <p:cNvPr id="54302" name="Group 43"/>
            <p:cNvGrpSpPr>
              <a:grpSpLocks/>
            </p:cNvGrpSpPr>
            <p:nvPr/>
          </p:nvGrpSpPr>
          <p:grpSpPr bwMode="auto">
            <a:xfrm flipV="1">
              <a:off x="583" y="1341"/>
              <a:ext cx="496" cy="119"/>
              <a:chOff x="3456" y="1070"/>
              <a:chExt cx="494" cy="119"/>
            </a:xfrm>
          </p:grpSpPr>
          <p:sp>
            <p:nvSpPr>
              <p:cNvPr id="54314" name="Line 44"/>
              <p:cNvSpPr>
                <a:spLocks noChangeShapeType="1"/>
              </p:cNvSpPr>
              <p:nvPr/>
            </p:nvSpPr>
            <p:spPr bwMode="auto">
              <a:xfrm>
                <a:off x="3456" y="1070"/>
                <a:ext cx="384" cy="0"/>
              </a:xfrm>
              <a:prstGeom prst="line">
                <a:avLst/>
              </a:prstGeom>
              <a:noFill/>
              <a:ln w="25400">
                <a:solidFill>
                  <a:schemeClr val="tx1"/>
                </a:solidFill>
                <a:round/>
                <a:headEnd/>
                <a:tailEnd/>
              </a:ln>
            </p:spPr>
            <p:txBody>
              <a:bodyPr lIns="90000" tIns="46800" rIns="90000" bIns="46800"/>
              <a:lstStyle/>
              <a:p>
                <a:endParaRPr lang="fr-FR"/>
              </a:p>
            </p:txBody>
          </p:sp>
          <p:sp>
            <p:nvSpPr>
              <p:cNvPr id="54315" name="Line 45"/>
              <p:cNvSpPr>
                <a:spLocks noChangeShapeType="1"/>
              </p:cNvSpPr>
              <p:nvPr/>
            </p:nvSpPr>
            <p:spPr bwMode="auto">
              <a:xfrm>
                <a:off x="3840" y="1070"/>
                <a:ext cx="110" cy="119"/>
              </a:xfrm>
              <a:prstGeom prst="line">
                <a:avLst/>
              </a:prstGeom>
              <a:noFill/>
              <a:ln w="25400">
                <a:solidFill>
                  <a:schemeClr val="tx1"/>
                </a:solidFill>
                <a:round/>
                <a:headEnd/>
                <a:tailEnd/>
              </a:ln>
            </p:spPr>
            <p:txBody>
              <a:bodyPr lIns="90000" tIns="46800" rIns="90000" bIns="46800"/>
              <a:lstStyle/>
              <a:p>
                <a:endParaRPr lang="fr-FR"/>
              </a:p>
            </p:txBody>
          </p:sp>
        </p:grpSp>
        <p:sp>
          <p:nvSpPr>
            <p:cNvPr id="54303" name="Line 7"/>
            <p:cNvSpPr>
              <a:spLocks noChangeShapeType="1"/>
            </p:cNvSpPr>
            <p:nvPr/>
          </p:nvSpPr>
          <p:spPr bwMode="auto">
            <a:xfrm flipV="1">
              <a:off x="600" y="1041"/>
              <a:ext cx="1" cy="287"/>
            </a:xfrm>
            <a:prstGeom prst="line">
              <a:avLst/>
            </a:prstGeom>
            <a:noFill/>
            <a:ln w="19050">
              <a:solidFill>
                <a:schemeClr val="tx1"/>
              </a:solidFill>
              <a:round/>
              <a:headEnd/>
              <a:tailEnd type="triangle" w="med" len="med"/>
            </a:ln>
          </p:spPr>
          <p:txBody>
            <a:bodyPr/>
            <a:lstStyle/>
            <a:p>
              <a:endParaRPr lang="fr-FR"/>
            </a:p>
          </p:txBody>
        </p:sp>
        <p:sp>
          <p:nvSpPr>
            <p:cNvPr id="54304" name="Line 7"/>
            <p:cNvSpPr>
              <a:spLocks noChangeShapeType="1"/>
            </p:cNvSpPr>
            <p:nvPr/>
          </p:nvSpPr>
          <p:spPr bwMode="auto">
            <a:xfrm flipV="1">
              <a:off x="1801" y="1041"/>
              <a:ext cx="1" cy="287"/>
            </a:xfrm>
            <a:prstGeom prst="line">
              <a:avLst/>
            </a:prstGeom>
            <a:noFill/>
            <a:ln w="19050">
              <a:solidFill>
                <a:schemeClr val="tx1"/>
              </a:solidFill>
              <a:round/>
              <a:headEnd/>
              <a:tailEnd type="triangle" w="med" len="med"/>
            </a:ln>
          </p:spPr>
          <p:txBody>
            <a:bodyPr/>
            <a:lstStyle/>
            <a:p>
              <a:endParaRPr lang="fr-FR"/>
            </a:p>
          </p:txBody>
        </p:sp>
        <p:sp>
          <p:nvSpPr>
            <p:cNvPr id="11" name="Text Box 9"/>
            <p:cNvSpPr txBox="1">
              <a:spLocks noChangeArrowheads="1"/>
            </p:cNvSpPr>
            <p:nvPr/>
          </p:nvSpPr>
          <p:spPr bwMode="auto">
            <a:xfrm>
              <a:off x="1873" y="1082"/>
              <a:ext cx="329" cy="404"/>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fr-FR"/>
                <a:t>U2</a:t>
              </a:r>
            </a:p>
          </p:txBody>
        </p:sp>
        <p:sp>
          <p:nvSpPr>
            <p:cNvPr id="12" name="Text Box 9"/>
            <p:cNvSpPr txBox="1">
              <a:spLocks noChangeArrowheads="1"/>
            </p:cNvSpPr>
            <p:nvPr/>
          </p:nvSpPr>
          <p:spPr bwMode="auto">
            <a:xfrm>
              <a:off x="2342" y="1073"/>
              <a:ext cx="170" cy="231"/>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fr-FR"/>
                <a:t>Z</a:t>
              </a:r>
            </a:p>
          </p:txBody>
        </p:sp>
        <p:sp>
          <p:nvSpPr>
            <p:cNvPr id="57354" name="Text Box 10"/>
            <p:cNvSpPr txBox="1">
              <a:spLocks noChangeArrowheads="1"/>
            </p:cNvSpPr>
            <p:nvPr/>
          </p:nvSpPr>
          <p:spPr bwMode="auto">
            <a:xfrm>
              <a:off x="692" y="627"/>
              <a:ext cx="289" cy="231"/>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fr-FR">
                  <a:solidFill>
                    <a:srgbClr val="FF3300"/>
                  </a:solidFill>
                </a:rPr>
                <a:t>I1</a:t>
              </a:r>
            </a:p>
          </p:txBody>
        </p:sp>
        <p:sp>
          <p:nvSpPr>
            <p:cNvPr id="54308" name="Line 18"/>
            <p:cNvSpPr>
              <a:spLocks noChangeShapeType="1"/>
            </p:cNvSpPr>
            <p:nvPr/>
          </p:nvSpPr>
          <p:spPr bwMode="auto">
            <a:xfrm>
              <a:off x="665" y="901"/>
              <a:ext cx="175" cy="1"/>
            </a:xfrm>
            <a:prstGeom prst="line">
              <a:avLst/>
            </a:prstGeom>
            <a:noFill/>
            <a:ln w="31750">
              <a:solidFill>
                <a:srgbClr val="FF0000"/>
              </a:solidFill>
              <a:round/>
              <a:headEnd/>
              <a:tailEnd type="triangle" w="med" len="med"/>
            </a:ln>
          </p:spPr>
          <p:txBody>
            <a:bodyPr/>
            <a:lstStyle/>
            <a:p>
              <a:endParaRPr lang="fr-FR"/>
            </a:p>
          </p:txBody>
        </p:sp>
        <p:sp>
          <p:nvSpPr>
            <p:cNvPr id="13" name="Text Box 10"/>
            <p:cNvSpPr txBox="1">
              <a:spLocks noChangeArrowheads="1"/>
            </p:cNvSpPr>
            <p:nvPr/>
          </p:nvSpPr>
          <p:spPr bwMode="auto">
            <a:xfrm>
              <a:off x="1774" y="572"/>
              <a:ext cx="390" cy="231"/>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fr-FR">
                  <a:solidFill>
                    <a:srgbClr val="FF3300"/>
                  </a:solidFill>
                </a:rPr>
                <a:t>I2</a:t>
              </a:r>
            </a:p>
          </p:txBody>
        </p:sp>
        <p:sp>
          <p:nvSpPr>
            <p:cNvPr id="54310" name="Line 18"/>
            <p:cNvSpPr>
              <a:spLocks noChangeShapeType="1"/>
            </p:cNvSpPr>
            <p:nvPr/>
          </p:nvSpPr>
          <p:spPr bwMode="auto">
            <a:xfrm>
              <a:off x="1747" y="846"/>
              <a:ext cx="176" cy="1"/>
            </a:xfrm>
            <a:prstGeom prst="line">
              <a:avLst/>
            </a:prstGeom>
            <a:noFill/>
            <a:ln w="31750">
              <a:solidFill>
                <a:srgbClr val="FF0000"/>
              </a:solidFill>
              <a:round/>
              <a:headEnd/>
              <a:tailEnd type="triangle" w="med" len="med"/>
            </a:ln>
          </p:spPr>
          <p:txBody>
            <a:bodyPr/>
            <a:lstStyle/>
            <a:p>
              <a:endParaRPr lang="fr-FR"/>
            </a:p>
          </p:txBody>
        </p:sp>
        <p:grpSp>
          <p:nvGrpSpPr>
            <p:cNvPr id="54311" name="Group 64"/>
            <p:cNvGrpSpPr>
              <a:grpSpLocks/>
            </p:cNvGrpSpPr>
            <p:nvPr/>
          </p:nvGrpSpPr>
          <p:grpSpPr bwMode="auto">
            <a:xfrm>
              <a:off x="478" y="1537"/>
              <a:ext cx="1939" cy="385"/>
              <a:chOff x="2990" y="1641"/>
              <a:chExt cx="1939" cy="385"/>
            </a:xfrm>
          </p:grpSpPr>
          <p:sp>
            <p:nvSpPr>
              <p:cNvPr id="14" name="Text Box 16"/>
              <p:cNvSpPr txBox="1">
                <a:spLocks noChangeArrowheads="1"/>
              </p:cNvSpPr>
              <p:nvPr/>
            </p:nvSpPr>
            <p:spPr bwMode="auto">
              <a:xfrm>
                <a:off x="2990" y="1660"/>
                <a:ext cx="767" cy="366"/>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fr-FR" sz="1600"/>
                  <a:t>Réseau EDF</a:t>
                </a:r>
              </a:p>
            </p:txBody>
          </p:sp>
          <p:sp>
            <p:nvSpPr>
              <p:cNvPr id="15" name="Text Box 16"/>
              <p:cNvSpPr txBox="1">
                <a:spLocks noChangeArrowheads="1"/>
              </p:cNvSpPr>
              <p:nvPr/>
            </p:nvSpPr>
            <p:spPr bwMode="auto">
              <a:xfrm>
                <a:off x="3768" y="1641"/>
                <a:ext cx="1161" cy="366"/>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fr-FR" sz="1600"/>
                  <a:t>Transformateur réel saturé</a:t>
                </a:r>
              </a:p>
            </p:txBody>
          </p:sp>
        </p:grpSp>
      </p:grpSp>
      <p:grpSp>
        <p:nvGrpSpPr>
          <p:cNvPr id="54278" name="Group 71"/>
          <p:cNvGrpSpPr>
            <a:grpSpLocks/>
          </p:cNvGrpSpPr>
          <p:nvPr/>
        </p:nvGrpSpPr>
        <p:grpSpPr bwMode="auto">
          <a:xfrm>
            <a:off x="431800" y="3859213"/>
            <a:ext cx="3184525" cy="2725737"/>
            <a:chOff x="272" y="2431"/>
            <a:chExt cx="2006" cy="1717"/>
          </a:xfrm>
        </p:grpSpPr>
        <p:pic>
          <p:nvPicPr>
            <p:cNvPr id="54293" name="Picture 57" descr="non-linéaire-transfo00"/>
            <p:cNvPicPr>
              <a:picLocks noChangeAspect="1" noChangeArrowheads="1"/>
            </p:cNvPicPr>
            <p:nvPr/>
          </p:nvPicPr>
          <p:blipFill>
            <a:blip r:embed="rId3">
              <a:lum bright="-20000" contrast="40000"/>
            </a:blip>
            <a:srcRect/>
            <a:stretch>
              <a:fillRect/>
            </a:stretch>
          </p:blipFill>
          <p:spPr bwMode="auto">
            <a:xfrm>
              <a:off x="272" y="2431"/>
              <a:ext cx="2006" cy="1717"/>
            </a:xfrm>
            <a:prstGeom prst="rect">
              <a:avLst/>
            </a:prstGeom>
            <a:noFill/>
            <a:ln w="9525">
              <a:noFill/>
              <a:miter lim="800000"/>
              <a:headEnd/>
              <a:tailEnd/>
            </a:ln>
          </p:spPr>
        </p:pic>
        <p:sp>
          <p:nvSpPr>
            <p:cNvPr id="54294" name="Text Box 58"/>
            <p:cNvSpPr txBox="1">
              <a:spLocks noChangeArrowheads="1"/>
            </p:cNvSpPr>
            <p:nvPr/>
          </p:nvSpPr>
          <p:spPr bwMode="auto">
            <a:xfrm>
              <a:off x="401" y="2448"/>
              <a:ext cx="163" cy="115"/>
            </a:xfrm>
            <a:prstGeom prst="rect">
              <a:avLst/>
            </a:prstGeom>
            <a:solidFill>
              <a:schemeClr val="bg1"/>
            </a:solidFill>
            <a:ln w="25400">
              <a:noFill/>
              <a:miter lim="800000"/>
              <a:headEnd/>
              <a:tailEnd/>
            </a:ln>
          </p:spPr>
          <p:txBody>
            <a:bodyPr lIns="0" tIns="0" rIns="0" bIns="0">
              <a:spAutoFit/>
            </a:bodyPr>
            <a:lstStyle/>
            <a:p>
              <a:pPr>
                <a:spcBef>
                  <a:spcPct val="50000"/>
                </a:spcBef>
              </a:pPr>
              <a:r>
                <a:rPr lang="fr-FR" sz="1200" b="1"/>
                <a:t>U1</a:t>
              </a:r>
            </a:p>
          </p:txBody>
        </p:sp>
        <p:sp>
          <p:nvSpPr>
            <p:cNvPr id="54295" name="Text Box 59"/>
            <p:cNvSpPr txBox="1">
              <a:spLocks noChangeArrowheads="1"/>
            </p:cNvSpPr>
            <p:nvPr/>
          </p:nvSpPr>
          <p:spPr bwMode="auto">
            <a:xfrm rot="5400000">
              <a:off x="2134" y="3366"/>
              <a:ext cx="102" cy="115"/>
            </a:xfrm>
            <a:prstGeom prst="rect">
              <a:avLst/>
            </a:prstGeom>
            <a:solidFill>
              <a:schemeClr val="bg1"/>
            </a:solidFill>
            <a:ln w="25400">
              <a:noFill/>
              <a:miter lim="800000"/>
              <a:headEnd/>
              <a:tailEnd/>
            </a:ln>
          </p:spPr>
          <p:txBody>
            <a:bodyPr lIns="0" tIns="0" rIns="0" bIns="0">
              <a:spAutoFit/>
            </a:bodyPr>
            <a:lstStyle/>
            <a:p>
              <a:pPr>
                <a:spcBef>
                  <a:spcPct val="50000"/>
                </a:spcBef>
              </a:pPr>
              <a:r>
                <a:rPr lang="fr-FR" sz="1200" b="1">
                  <a:solidFill>
                    <a:srgbClr val="FF3300"/>
                  </a:solidFill>
                </a:rPr>
                <a:t>I1</a:t>
              </a:r>
            </a:p>
          </p:txBody>
        </p:sp>
        <p:sp>
          <p:nvSpPr>
            <p:cNvPr id="54296" name="Text Box 60"/>
            <p:cNvSpPr txBox="1">
              <a:spLocks noChangeArrowheads="1"/>
            </p:cNvSpPr>
            <p:nvPr/>
          </p:nvSpPr>
          <p:spPr bwMode="auto">
            <a:xfrm rot="5400000">
              <a:off x="2140" y="3226"/>
              <a:ext cx="115" cy="104"/>
            </a:xfrm>
            <a:prstGeom prst="rect">
              <a:avLst/>
            </a:prstGeom>
            <a:solidFill>
              <a:schemeClr val="bg1"/>
            </a:solidFill>
            <a:ln w="25400">
              <a:noFill/>
              <a:miter lim="800000"/>
              <a:headEnd/>
              <a:tailEnd/>
            </a:ln>
          </p:spPr>
          <p:txBody>
            <a:bodyPr rot="10800000" vert="eaVert" lIns="0" tIns="0" rIns="0" bIns="0">
              <a:spAutoFit/>
            </a:bodyPr>
            <a:lstStyle/>
            <a:p>
              <a:pPr>
                <a:spcBef>
                  <a:spcPct val="50000"/>
                </a:spcBef>
              </a:pPr>
              <a:endParaRPr lang="fr-FR" sz="1200"/>
            </a:p>
          </p:txBody>
        </p:sp>
      </p:grpSp>
      <p:sp>
        <p:nvSpPr>
          <p:cNvPr id="57360" name="Text Box 16"/>
          <p:cNvSpPr txBox="1">
            <a:spLocks noChangeArrowheads="1"/>
          </p:cNvSpPr>
          <p:nvPr/>
        </p:nvSpPr>
        <p:spPr bwMode="auto">
          <a:xfrm>
            <a:off x="250825" y="3332163"/>
            <a:ext cx="3409950" cy="3365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fr-FR" sz="1600"/>
              <a:t>Tracé de U, de la loi H (B) et de I</a:t>
            </a:r>
          </a:p>
        </p:txBody>
      </p:sp>
      <p:sp>
        <p:nvSpPr>
          <p:cNvPr id="16" name="Text Box 16"/>
          <p:cNvSpPr txBox="1">
            <a:spLocks noChangeArrowheads="1"/>
          </p:cNvSpPr>
          <p:nvPr/>
        </p:nvSpPr>
        <p:spPr bwMode="auto">
          <a:xfrm>
            <a:off x="4378325" y="3205163"/>
            <a:ext cx="3905250" cy="58102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fr-FR" sz="1600"/>
              <a:t>Simulation du montage avec un modèle physique saturé</a:t>
            </a:r>
          </a:p>
        </p:txBody>
      </p:sp>
      <p:sp>
        <p:nvSpPr>
          <p:cNvPr id="54281" name="Text Box 70"/>
          <p:cNvSpPr txBox="1">
            <a:spLocks noChangeArrowheads="1"/>
          </p:cNvSpPr>
          <p:nvPr/>
        </p:nvSpPr>
        <p:spPr bwMode="auto">
          <a:xfrm rot="10800000" flipV="1">
            <a:off x="4362450" y="5175250"/>
            <a:ext cx="1431925" cy="182563"/>
          </a:xfrm>
          <a:prstGeom prst="rect">
            <a:avLst/>
          </a:prstGeom>
          <a:solidFill>
            <a:schemeClr val="bg1"/>
          </a:solidFill>
          <a:ln w="25400">
            <a:noFill/>
            <a:miter lim="800000"/>
            <a:headEnd/>
            <a:tailEnd/>
          </a:ln>
        </p:spPr>
        <p:txBody>
          <a:bodyPr lIns="0" tIns="0" rIns="0" bIns="0">
            <a:spAutoFit/>
          </a:bodyPr>
          <a:lstStyle/>
          <a:p>
            <a:pPr>
              <a:spcBef>
                <a:spcPct val="50000"/>
              </a:spcBef>
            </a:pPr>
            <a:r>
              <a:rPr lang="fr-FR" sz="1200" b="1">
                <a:solidFill>
                  <a:srgbClr val="FF3300"/>
                </a:solidFill>
              </a:rPr>
              <a:t>I1 simulé</a:t>
            </a:r>
          </a:p>
        </p:txBody>
      </p:sp>
      <p:pic>
        <p:nvPicPr>
          <p:cNvPr id="54282" name="Picture 72" descr="non-linéaire-transfo01"/>
          <p:cNvPicPr>
            <a:picLocks noChangeAspect="1" noChangeArrowheads="1"/>
          </p:cNvPicPr>
          <p:nvPr/>
        </p:nvPicPr>
        <p:blipFill>
          <a:blip r:embed="rId4">
            <a:lum bright="-40000" contrast="60000"/>
          </a:blip>
          <a:srcRect/>
          <a:stretch>
            <a:fillRect/>
          </a:stretch>
        </p:blipFill>
        <p:spPr bwMode="auto">
          <a:xfrm>
            <a:off x="4271963" y="3811588"/>
            <a:ext cx="4438650" cy="1219200"/>
          </a:xfrm>
          <a:prstGeom prst="rect">
            <a:avLst/>
          </a:prstGeom>
          <a:noFill/>
          <a:ln w="9525">
            <a:noFill/>
            <a:miter lim="800000"/>
            <a:headEnd/>
            <a:tailEnd/>
          </a:ln>
        </p:spPr>
      </p:pic>
      <p:grpSp>
        <p:nvGrpSpPr>
          <p:cNvPr id="54283" name="Group 90"/>
          <p:cNvGrpSpPr>
            <a:grpSpLocks/>
          </p:cNvGrpSpPr>
          <p:nvPr/>
        </p:nvGrpSpPr>
        <p:grpSpPr bwMode="auto">
          <a:xfrm>
            <a:off x="6159500" y="4000500"/>
            <a:ext cx="558800" cy="736600"/>
            <a:chOff x="4544" y="3352"/>
            <a:chExt cx="352" cy="464"/>
          </a:xfrm>
        </p:grpSpPr>
        <p:sp>
          <p:nvSpPr>
            <p:cNvPr id="54286" name="Rectangle 73"/>
            <p:cNvSpPr>
              <a:spLocks noChangeArrowheads="1"/>
            </p:cNvSpPr>
            <p:nvPr/>
          </p:nvSpPr>
          <p:spPr bwMode="auto">
            <a:xfrm>
              <a:off x="4544" y="3352"/>
              <a:ext cx="352" cy="464"/>
            </a:xfrm>
            <a:prstGeom prst="rect">
              <a:avLst/>
            </a:prstGeom>
            <a:solidFill>
              <a:schemeClr val="bg1"/>
            </a:solidFill>
            <a:ln w="19050">
              <a:solidFill>
                <a:srgbClr val="000080"/>
              </a:solidFill>
              <a:miter lim="800000"/>
              <a:headEnd/>
              <a:tailEnd/>
            </a:ln>
            <a:effectLst>
              <a:prstShdw prst="shdw17" dist="17961" dir="2700000">
                <a:srgbClr val="00004D"/>
              </a:prstShdw>
            </a:effectLst>
          </p:spPr>
          <p:txBody>
            <a:bodyPr wrap="none" lIns="90000" tIns="46800" rIns="90000" bIns="46800" anchor="ctr"/>
            <a:lstStyle/>
            <a:p>
              <a:endParaRPr lang="fr-FR"/>
            </a:p>
          </p:txBody>
        </p:sp>
        <p:grpSp>
          <p:nvGrpSpPr>
            <p:cNvPr id="54287" name="Group 88"/>
            <p:cNvGrpSpPr>
              <a:grpSpLocks/>
            </p:cNvGrpSpPr>
            <p:nvPr/>
          </p:nvGrpSpPr>
          <p:grpSpPr bwMode="auto">
            <a:xfrm>
              <a:off x="4568" y="3393"/>
              <a:ext cx="288" cy="366"/>
              <a:chOff x="4992" y="3305"/>
              <a:chExt cx="288" cy="366"/>
            </a:xfrm>
          </p:grpSpPr>
          <p:pic>
            <p:nvPicPr>
              <p:cNvPr id="54288" name="Picture 75" descr="non-linéaire-transfo07"/>
              <p:cNvPicPr>
                <a:picLocks noChangeAspect="1" noChangeArrowheads="1"/>
              </p:cNvPicPr>
              <p:nvPr/>
            </p:nvPicPr>
            <p:blipFill>
              <a:blip r:embed="rId5"/>
              <a:srcRect/>
              <a:stretch>
                <a:fillRect/>
              </a:stretch>
            </p:blipFill>
            <p:spPr bwMode="auto">
              <a:xfrm>
                <a:off x="5039" y="3305"/>
                <a:ext cx="210" cy="366"/>
              </a:xfrm>
              <a:prstGeom prst="rect">
                <a:avLst/>
              </a:prstGeom>
              <a:noFill/>
              <a:ln w="9525">
                <a:noFill/>
                <a:miter lim="800000"/>
                <a:headEnd/>
                <a:tailEnd/>
              </a:ln>
            </p:spPr>
          </p:pic>
          <p:grpSp>
            <p:nvGrpSpPr>
              <p:cNvPr id="54289" name="Group 87"/>
              <p:cNvGrpSpPr>
                <a:grpSpLocks/>
              </p:cNvGrpSpPr>
              <p:nvPr/>
            </p:nvGrpSpPr>
            <p:grpSpPr bwMode="auto">
              <a:xfrm>
                <a:off x="4992" y="3400"/>
                <a:ext cx="288" cy="208"/>
                <a:chOff x="5112" y="3600"/>
                <a:chExt cx="280" cy="368"/>
              </a:xfrm>
            </p:grpSpPr>
            <p:sp>
              <p:nvSpPr>
                <p:cNvPr id="54290" name="Line 83"/>
                <p:cNvSpPr>
                  <a:spLocks noChangeShapeType="1"/>
                </p:cNvSpPr>
                <p:nvPr/>
              </p:nvSpPr>
              <p:spPr bwMode="auto">
                <a:xfrm flipV="1">
                  <a:off x="5112" y="3880"/>
                  <a:ext cx="8" cy="88"/>
                </a:xfrm>
                <a:prstGeom prst="line">
                  <a:avLst/>
                </a:prstGeom>
                <a:noFill/>
                <a:ln w="25400">
                  <a:solidFill>
                    <a:srgbClr val="003366"/>
                  </a:solidFill>
                  <a:round/>
                  <a:headEnd/>
                  <a:tailEnd/>
                </a:ln>
              </p:spPr>
              <p:txBody>
                <a:bodyPr lIns="90000" tIns="46800" rIns="90000" bIns="46800"/>
                <a:lstStyle/>
                <a:p>
                  <a:endParaRPr lang="fr-FR"/>
                </a:p>
              </p:txBody>
            </p:sp>
            <p:sp>
              <p:nvSpPr>
                <p:cNvPr id="54291" name="Line 84"/>
                <p:cNvSpPr>
                  <a:spLocks noChangeShapeType="1"/>
                </p:cNvSpPr>
                <p:nvPr/>
              </p:nvSpPr>
              <p:spPr bwMode="auto">
                <a:xfrm flipV="1">
                  <a:off x="5128" y="3704"/>
                  <a:ext cx="264" cy="184"/>
                </a:xfrm>
                <a:prstGeom prst="line">
                  <a:avLst/>
                </a:prstGeom>
                <a:noFill/>
                <a:ln w="25400">
                  <a:solidFill>
                    <a:srgbClr val="003366"/>
                  </a:solidFill>
                  <a:round/>
                  <a:headEnd/>
                  <a:tailEnd/>
                </a:ln>
              </p:spPr>
              <p:txBody>
                <a:bodyPr lIns="90000" tIns="46800" rIns="90000" bIns="46800"/>
                <a:lstStyle/>
                <a:p>
                  <a:endParaRPr lang="fr-FR"/>
                </a:p>
              </p:txBody>
            </p:sp>
            <p:sp>
              <p:nvSpPr>
                <p:cNvPr id="54292" name="Line 85"/>
                <p:cNvSpPr>
                  <a:spLocks noChangeShapeType="1"/>
                </p:cNvSpPr>
                <p:nvPr/>
              </p:nvSpPr>
              <p:spPr bwMode="auto">
                <a:xfrm flipH="1" flipV="1">
                  <a:off x="5392" y="3600"/>
                  <a:ext cx="0" cy="104"/>
                </a:xfrm>
                <a:prstGeom prst="line">
                  <a:avLst/>
                </a:prstGeom>
                <a:noFill/>
                <a:ln w="25400">
                  <a:solidFill>
                    <a:srgbClr val="003366"/>
                  </a:solidFill>
                  <a:round/>
                  <a:headEnd/>
                  <a:tailEnd/>
                </a:ln>
              </p:spPr>
              <p:txBody>
                <a:bodyPr lIns="90000" tIns="46800" rIns="90000" bIns="46800"/>
                <a:lstStyle/>
                <a:p>
                  <a:endParaRPr lang="fr-FR"/>
                </a:p>
              </p:txBody>
            </p:sp>
          </p:grpSp>
        </p:grpSp>
      </p:grpSp>
      <p:sp>
        <p:nvSpPr>
          <p:cNvPr id="54284" name="AutoShape 92"/>
          <p:cNvSpPr>
            <a:spLocks noChangeArrowheads="1"/>
          </p:cNvSpPr>
          <p:nvPr/>
        </p:nvSpPr>
        <p:spPr bwMode="auto">
          <a:xfrm>
            <a:off x="3594100" y="1955800"/>
            <a:ext cx="673100" cy="342900"/>
          </a:xfrm>
          <a:prstGeom prst="rightArrow">
            <a:avLst>
              <a:gd name="adj1" fmla="val 50000"/>
              <a:gd name="adj2" fmla="val 49074"/>
            </a:avLst>
          </a:prstGeom>
          <a:noFill/>
          <a:ln w="25400">
            <a:solidFill>
              <a:schemeClr val="tx1"/>
            </a:solidFill>
            <a:miter lim="800000"/>
            <a:headEnd/>
            <a:tailEnd/>
          </a:ln>
        </p:spPr>
        <p:txBody>
          <a:bodyPr wrap="none" lIns="90000" tIns="46800" rIns="90000" bIns="46800" anchor="ctr"/>
          <a:lstStyle/>
          <a:p>
            <a:endParaRPr lang="fr-FR"/>
          </a:p>
        </p:txBody>
      </p:sp>
      <p:pic>
        <p:nvPicPr>
          <p:cNvPr id="54285" name="Picture 77" descr="nonlinéaire01"/>
          <p:cNvPicPr>
            <a:picLocks noChangeAspect="1" noChangeArrowheads="1"/>
          </p:cNvPicPr>
          <p:nvPr/>
        </p:nvPicPr>
        <p:blipFill>
          <a:blip r:embed="rId6">
            <a:lum bright="-60000" contrast="76000"/>
          </a:blip>
          <a:srcRect/>
          <a:stretch>
            <a:fillRect/>
          </a:stretch>
        </p:blipFill>
        <p:spPr bwMode="auto">
          <a:xfrm>
            <a:off x="5226050" y="5189538"/>
            <a:ext cx="2154238" cy="1163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32" descr="nonlinéaire01"/>
          <p:cNvPicPr>
            <a:picLocks noChangeAspect="1" noChangeArrowheads="1"/>
          </p:cNvPicPr>
          <p:nvPr/>
        </p:nvPicPr>
        <p:blipFill>
          <a:blip r:embed="rId3">
            <a:lum bright="-60000" contrast="76000"/>
          </a:blip>
          <a:srcRect/>
          <a:stretch>
            <a:fillRect/>
          </a:stretch>
        </p:blipFill>
        <p:spPr bwMode="auto">
          <a:xfrm>
            <a:off x="425450" y="1252538"/>
            <a:ext cx="3211513" cy="1735137"/>
          </a:xfrm>
          <a:prstGeom prst="rect">
            <a:avLst/>
          </a:prstGeom>
          <a:noFill/>
          <a:ln w="9525">
            <a:noFill/>
            <a:miter lim="800000"/>
            <a:headEnd/>
            <a:tailEnd/>
          </a:ln>
        </p:spPr>
      </p:pic>
      <p:sp>
        <p:nvSpPr>
          <p:cNvPr id="56322" name="ZoneTexte 7"/>
          <p:cNvSpPr txBox="1">
            <a:spLocks noChangeArrowheads="1"/>
          </p:cNvSpPr>
          <p:nvPr/>
        </p:nvSpPr>
        <p:spPr bwMode="auto">
          <a:xfrm>
            <a:off x="454025" y="279400"/>
            <a:ext cx="8305800" cy="434975"/>
          </a:xfrm>
          <a:prstGeom prst="rect">
            <a:avLst/>
          </a:prstGeom>
          <a:noFill/>
          <a:ln w="9525">
            <a:noFill/>
            <a:miter lim="800000"/>
            <a:headEnd/>
            <a:tailEnd/>
          </a:ln>
        </p:spPr>
        <p:txBody>
          <a:bodyPr>
            <a:spAutoFit/>
          </a:bodyPr>
          <a:lstStyle/>
          <a:p>
            <a:pPr algn="ctr">
              <a:lnSpc>
                <a:spcPct val="125000"/>
              </a:lnSpc>
            </a:pPr>
            <a:r>
              <a:rPr lang="fr-FR" b="1">
                <a:solidFill>
                  <a:srgbClr val="0000FF"/>
                </a:solidFill>
              </a:rPr>
              <a:t>Notion de source : modélisation, semestre 2</a:t>
            </a:r>
          </a:p>
        </p:txBody>
      </p:sp>
      <p:grpSp>
        <p:nvGrpSpPr>
          <p:cNvPr id="56323" name="Group 10"/>
          <p:cNvGrpSpPr>
            <a:grpSpLocks/>
          </p:cNvGrpSpPr>
          <p:nvPr/>
        </p:nvGrpSpPr>
        <p:grpSpPr bwMode="auto">
          <a:xfrm>
            <a:off x="6211888" y="900113"/>
            <a:ext cx="2511425" cy="2314575"/>
            <a:chOff x="2273" y="703"/>
            <a:chExt cx="2590" cy="1874"/>
          </a:xfrm>
        </p:grpSpPr>
        <p:pic>
          <p:nvPicPr>
            <p:cNvPr id="56348" name="Picture 7" descr="non-linéaire-transfo07"/>
            <p:cNvPicPr>
              <a:picLocks noChangeAspect="1" noChangeArrowheads="1"/>
            </p:cNvPicPr>
            <p:nvPr/>
          </p:nvPicPr>
          <p:blipFill>
            <a:blip r:embed="rId4"/>
            <a:srcRect t="92400" b="903"/>
            <a:stretch>
              <a:fillRect/>
            </a:stretch>
          </p:blipFill>
          <p:spPr bwMode="auto">
            <a:xfrm>
              <a:off x="2273" y="2399"/>
              <a:ext cx="2590" cy="178"/>
            </a:xfrm>
            <a:prstGeom prst="rect">
              <a:avLst/>
            </a:prstGeom>
            <a:noFill/>
            <a:ln w="9525">
              <a:noFill/>
              <a:miter lim="800000"/>
              <a:headEnd/>
              <a:tailEnd/>
            </a:ln>
          </p:spPr>
        </p:pic>
        <p:pic>
          <p:nvPicPr>
            <p:cNvPr id="56349" name="Picture 9" descr="non-linéaire-transfo07"/>
            <p:cNvPicPr>
              <a:picLocks noChangeAspect="1" noChangeArrowheads="1"/>
            </p:cNvPicPr>
            <p:nvPr/>
          </p:nvPicPr>
          <p:blipFill>
            <a:blip r:embed="rId4">
              <a:lum bright="-56000" contrast="74000"/>
            </a:blip>
            <a:srcRect b="35834"/>
            <a:stretch>
              <a:fillRect/>
            </a:stretch>
          </p:blipFill>
          <p:spPr bwMode="auto">
            <a:xfrm>
              <a:off x="2273" y="703"/>
              <a:ext cx="2590" cy="1706"/>
            </a:xfrm>
            <a:prstGeom prst="rect">
              <a:avLst/>
            </a:prstGeom>
            <a:noFill/>
            <a:ln w="9525">
              <a:noFill/>
              <a:miter lim="800000"/>
              <a:headEnd/>
              <a:tailEnd/>
            </a:ln>
          </p:spPr>
        </p:pic>
      </p:grpSp>
      <p:sp>
        <p:nvSpPr>
          <p:cNvPr id="56324" name="Text Box 4"/>
          <p:cNvSpPr txBox="1">
            <a:spLocks noChangeArrowheads="1"/>
          </p:cNvSpPr>
          <p:nvPr/>
        </p:nvSpPr>
        <p:spPr bwMode="auto">
          <a:xfrm rot="10800000" flipV="1">
            <a:off x="487363" y="1263650"/>
            <a:ext cx="682625" cy="182563"/>
          </a:xfrm>
          <a:prstGeom prst="rect">
            <a:avLst/>
          </a:prstGeom>
          <a:solidFill>
            <a:schemeClr val="bg1"/>
          </a:solidFill>
          <a:ln w="25400">
            <a:noFill/>
            <a:miter lim="800000"/>
            <a:headEnd/>
            <a:tailEnd/>
          </a:ln>
        </p:spPr>
        <p:txBody>
          <a:bodyPr lIns="0" tIns="0" rIns="0" bIns="0">
            <a:spAutoFit/>
          </a:bodyPr>
          <a:lstStyle/>
          <a:p>
            <a:pPr>
              <a:spcBef>
                <a:spcPct val="50000"/>
              </a:spcBef>
            </a:pPr>
            <a:r>
              <a:rPr lang="fr-FR" sz="1200" b="1">
                <a:solidFill>
                  <a:srgbClr val="FF3300"/>
                </a:solidFill>
              </a:rPr>
              <a:t>I1 simulé</a:t>
            </a:r>
          </a:p>
        </p:txBody>
      </p:sp>
      <p:sp>
        <p:nvSpPr>
          <p:cNvPr id="56325" name="AutoShape 11"/>
          <p:cNvSpPr>
            <a:spLocks noChangeArrowheads="1"/>
          </p:cNvSpPr>
          <p:nvPr/>
        </p:nvSpPr>
        <p:spPr bwMode="auto">
          <a:xfrm>
            <a:off x="3771900" y="1181100"/>
            <a:ext cx="2171700" cy="1930400"/>
          </a:xfrm>
          <a:prstGeom prst="rightArrow">
            <a:avLst>
              <a:gd name="adj1" fmla="val 60361"/>
              <a:gd name="adj2" fmla="val 26807"/>
            </a:avLst>
          </a:prstGeom>
          <a:solidFill>
            <a:srgbClr val="FFCCFF"/>
          </a:solidFill>
          <a:ln w="25400">
            <a:solidFill>
              <a:schemeClr val="tx1"/>
            </a:solidFill>
            <a:miter lim="800000"/>
            <a:headEnd/>
            <a:tailEnd/>
          </a:ln>
        </p:spPr>
        <p:txBody>
          <a:bodyPr wrap="none" lIns="90000" tIns="46800" rIns="90000" bIns="46800" anchor="ctr"/>
          <a:lstStyle/>
          <a:p>
            <a:endParaRPr lang="fr-FR"/>
          </a:p>
        </p:txBody>
      </p:sp>
      <p:sp>
        <p:nvSpPr>
          <p:cNvPr id="48140" name="Text Box 12"/>
          <p:cNvSpPr txBox="1">
            <a:spLocks noChangeArrowheads="1"/>
          </p:cNvSpPr>
          <p:nvPr/>
        </p:nvSpPr>
        <p:spPr bwMode="auto">
          <a:xfrm>
            <a:off x="3822700" y="1701800"/>
            <a:ext cx="1981200" cy="912813"/>
          </a:xfrm>
          <a:prstGeom prst="rect">
            <a:avLst/>
          </a:prstGeom>
          <a:noFill/>
          <a:ln w="25400">
            <a:noFill/>
            <a:miter lim="800000"/>
            <a:headEnd/>
            <a:tailEnd/>
          </a:ln>
          <a:effectLst>
            <a:prstShdw prst="shdw17" dist="17961" dir="2700000">
              <a:schemeClr val="bg1">
                <a:gamma/>
                <a:shade val="60000"/>
                <a:invGamma/>
              </a:schemeClr>
            </a:prstShdw>
          </a:effectLst>
        </p:spPr>
        <p:txBody>
          <a:bodyPr lIns="0" tIns="0" rIns="0" bIns="0">
            <a:spAutoFit/>
          </a:bodyPr>
          <a:lstStyle/>
          <a:p>
            <a:pPr>
              <a:spcBef>
                <a:spcPct val="50000"/>
              </a:spcBef>
              <a:defRPr/>
            </a:pPr>
            <a:r>
              <a:rPr lang="fr-FR" sz="1200" b="1"/>
              <a:t>Décomposition harmonique en un fondamental et un harmonique de rang 2 , 3,…n</a:t>
            </a:r>
          </a:p>
        </p:txBody>
      </p:sp>
      <p:grpSp>
        <p:nvGrpSpPr>
          <p:cNvPr id="56327" name="Group 13"/>
          <p:cNvGrpSpPr>
            <a:grpSpLocks/>
          </p:cNvGrpSpPr>
          <p:nvPr/>
        </p:nvGrpSpPr>
        <p:grpSpPr bwMode="auto">
          <a:xfrm>
            <a:off x="319088" y="4024313"/>
            <a:ext cx="2092325" cy="2517775"/>
            <a:chOff x="2273" y="703"/>
            <a:chExt cx="2590" cy="1874"/>
          </a:xfrm>
        </p:grpSpPr>
        <p:pic>
          <p:nvPicPr>
            <p:cNvPr id="56346" name="Picture 14" descr="non-linéaire-transfo07"/>
            <p:cNvPicPr>
              <a:picLocks noChangeAspect="1" noChangeArrowheads="1"/>
            </p:cNvPicPr>
            <p:nvPr/>
          </p:nvPicPr>
          <p:blipFill>
            <a:blip r:embed="rId4"/>
            <a:srcRect t="92400" b="903"/>
            <a:stretch>
              <a:fillRect/>
            </a:stretch>
          </p:blipFill>
          <p:spPr bwMode="auto">
            <a:xfrm>
              <a:off x="2273" y="2399"/>
              <a:ext cx="2590" cy="178"/>
            </a:xfrm>
            <a:prstGeom prst="rect">
              <a:avLst/>
            </a:prstGeom>
            <a:noFill/>
            <a:ln w="9525">
              <a:noFill/>
              <a:miter lim="800000"/>
              <a:headEnd/>
              <a:tailEnd/>
            </a:ln>
          </p:spPr>
        </p:pic>
        <p:pic>
          <p:nvPicPr>
            <p:cNvPr id="56347" name="Picture 15" descr="non-linéaire-transfo07"/>
            <p:cNvPicPr>
              <a:picLocks noChangeAspect="1" noChangeArrowheads="1"/>
            </p:cNvPicPr>
            <p:nvPr/>
          </p:nvPicPr>
          <p:blipFill>
            <a:blip r:embed="rId4">
              <a:lum bright="-56000" contrast="74000"/>
            </a:blip>
            <a:srcRect b="35834"/>
            <a:stretch>
              <a:fillRect/>
            </a:stretch>
          </p:blipFill>
          <p:spPr bwMode="auto">
            <a:xfrm>
              <a:off x="2273" y="703"/>
              <a:ext cx="2590" cy="1706"/>
            </a:xfrm>
            <a:prstGeom prst="rect">
              <a:avLst/>
            </a:prstGeom>
            <a:noFill/>
            <a:ln w="9525">
              <a:noFill/>
              <a:miter lim="800000"/>
              <a:headEnd/>
              <a:tailEnd/>
            </a:ln>
          </p:spPr>
        </p:pic>
      </p:grpSp>
      <p:sp>
        <p:nvSpPr>
          <p:cNvPr id="48144" name="Text Box 16"/>
          <p:cNvSpPr txBox="1">
            <a:spLocks noChangeArrowheads="1"/>
          </p:cNvSpPr>
          <p:nvPr/>
        </p:nvSpPr>
        <p:spPr bwMode="auto">
          <a:xfrm>
            <a:off x="279400" y="762000"/>
            <a:ext cx="5676900" cy="371475"/>
          </a:xfrm>
          <a:prstGeom prst="rect">
            <a:avLst/>
          </a:prstGeom>
          <a:noFill/>
          <a:ln w="25400">
            <a:noFill/>
            <a:miter lim="800000"/>
            <a:headEnd/>
            <a:tailEnd/>
          </a:ln>
          <a:effectLst>
            <a:prstShdw prst="shdw17" dist="17961" dir="2700000">
              <a:schemeClr val="bg1">
                <a:gamma/>
                <a:shade val="60000"/>
                <a:invGamma/>
              </a:schemeClr>
            </a:prstShdw>
          </a:effectLst>
        </p:spPr>
        <p:txBody>
          <a:bodyPr lIns="90000" tIns="46800" rIns="90000" bIns="46800">
            <a:spAutoFit/>
          </a:bodyPr>
          <a:lstStyle/>
          <a:p>
            <a:pPr>
              <a:spcBef>
                <a:spcPct val="50000"/>
              </a:spcBef>
              <a:defRPr/>
            </a:pPr>
            <a:r>
              <a:rPr lang="fr-FR" dirty="0"/>
              <a:t>Le courant est composé de plusieurs harmoniques</a:t>
            </a:r>
          </a:p>
        </p:txBody>
      </p:sp>
      <p:sp>
        <p:nvSpPr>
          <p:cNvPr id="48145" name="Text Box 17"/>
          <p:cNvSpPr txBox="1">
            <a:spLocks noChangeArrowheads="1"/>
          </p:cNvSpPr>
          <p:nvPr/>
        </p:nvSpPr>
        <p:spPr bwMode="auto">
          <a:xfrm>
            <a:off x="152400" y="3251200"/>
            <a:ext cx="8763000" cy="649288"/>
          </a:xfrm>
          <a:prstGeom prst="rect">
            <a:avLst/>
          </a:prstGeom>
          <a:noFill/>
          <a:ln w="25400">
            <a:noFill/>
            <a:miter lim="800000"/>
            <a:headEnd/>
            <a:tailEnd/>
          </a:ln>
          <a:effectLst>
            <a:prstShdw prst="shdw17" dist="17961" dir="2700000">
              <a:schemeClr val="bg1">
                <a:gamma/>
                <a:shade val="60000"/>
                <a:invGamma/>
              </a:schemeClr>
            </a:prstShdw>
          </a:effectLst>
        </p:spPr>
        <p:txBody>
          <a:bodyPr lIns="90000" tIns="46800" rIns="90000" bIns="46800">
            <a:spAutoFit/>
          </a:bodyPr>
          <a:lstStyle/>
          <a:p>
            <a:pPr>
              <a:spcBef>
                <a:spcPct val="50000"/>
              </a:spcBef>
              <a:defRPr/>
            </a:pPr>
            <a:r>
              <a:rPr lang="fr-FR" sz="1200" dirty="0"/>
              <a:t>Seuls les rangs 1 et 2 sont représentés, mais le courant présente d’autres harmoniques. Chaque harmonique crée une puissance instantanée non nulle, qui majore le dimensionnement du système, seul le fondamental de courant produit une valeur moyenne de puissance non nulle, les autres rangs sont inutiles et majorent le dimensionnement du système.</a:t>
            </a:r>
          </a:p>
        </p:txBody>
      </p:sp>
      <p:sp>
        <p:nvSpPr>
          <p:cNvPr id="56330" name="Text Box 18"/>
          <p:cNvSpPr txBox="1">
            <a:spLocks noChangeArrowheads="1"/>
          </p:cNvSpPr>
          <p:nvPr/>
        </p:nvSpPr>
        <p:spPr bwMode="auto">
          <a:xfrm rot="10800000" flipV="1">
            <a:off x="6278563" y="869950"/>
            <a:ext cx="1406525" cy="182563"/>
          </a:xfrm>
          <a:prstGeom prst="rect">
            <a:avLst/>
          </a:prstGeom>
          <a:solidFill>
            <a:schemeClr val="bg1"/>
          </a:solidFill>
          <a:ln w="25400">
            <a:noFill/>
            <a:miter lim="800000"/>
            <a:headEnd/>
            <a:tailEnd/>
          </a:ln>
        </p:spPr>
        <p:txBody>
          <a:bodyPr lIns="0" tIns="0" rIns="0" bIns="0">
            <a:spAutoFit/>
          </a:bodyPr>
          <a:lstStyle/>
          <a:p>
            <a:pPr>
              <a:spcBef>
                <a:spcPct val="50000"/>
              </a:spcBef>
            </a:pPr>
            <a:r>
              <a:rPr lang="fr-FR" sz="1200" b="1">
                <a:solidFill>
                  <a:srgbClr val="FF3300"/>
                </a:solidFill>
              </a:rPr>
              <a:t>I1 fondamental</a:t>
            </a:r>
          </a:p>
        </p:txBody>
      </p:sp>
      <p:sp>
        <p:nvSpPr>
          <p:cNvPr id="56331" name="Text Box 19"/>
          <p:cNvSpPr txBox="1">
            <a:spLocks noChangeArrowheads="1"/>
          </p:cNvSpPr>
          <p:nvPr/>
        </p:nvSpPr>
        <p:spPr bwMode="auto">
          <a:xfrm rot="10800000" flipV="1">
            <a:off x="6265863" y="1987550"/>
            <a:ext cx="1939925" cy="182563"/>
          </a:xfrm>
          <a:prstGeom prst="rect">
            <a:avLst/>
          </a:prstGeom>
          <a:solidFill>
            <a:schemeClr val="bg1"/>
          </a:solidFill>
          <a:ln w="25400">
            <a:noFill/>
            <a:miter lim="800000"/>
            <a:headEnd/>
            <a:tailEnd/>
          </a:ln>
        </p:spPr>
        <p:txBody>
          <a:bodyPr lIns="0" tIns="0" rIns="0" bIns="0">
            <a:spAutoFit/>
          </a:bodyPr>
          <a:lstStyle/>
          <a:p>
            <a:pPr>
              <a:spcBef>
                <a:spcPct val="50000"/>
              </a:spcBef>
            </a:pPr>
            <a:r>
              <a:rPr lang="fr-FR" sz="1200" b="1">
                <a:solidFill>
                  <a:srgbClr val="FF3300"/>
                </a:solidFill>
              </a:rPr>
              <a:t>I1 harmonique rang 2</a:t>
            </a:r>
          </a:p>
        </p:txBody>
      </p:sp>
      <p:sp>
        <p:nvSpPr>
          <p:cNvPr id="56332" name="Text Box 20"/>
          <p:cNvSpPr txBox="1">
            <a:spLocks noChangeArrowheads="1"/>
          </p:cNvSpPr>
          <p:nvPr/>
        </p:nvSpPr>
        <p:spPr bwMode="auto">
          <a:xfrm rot="10800000" flipV="1">
            <a:off x="385763" y="3994150"/>
            <a:ext cx="1406525" cy="182563"/>
          </a:xfrm>
          <a:prstGeom prst="rect">
            <a:avLst/>
          </a:prstGeom>
          <a:solidFill>
            <a:schemeClr val="bg1"/>
          </a:solidFill>
          <a:ln w="25400">
            <a:noFill/>
            <a:miter lim="800000"/>
            <a:headEnd/>
            <a:tailEnd/>
          </a:ln>
        </p:spPr>
        <p:txBody>
          <a:bodyPr lIns="0" tIns="0" rIns="0" bIns="0">
            <a:spAutoFit/>
          </a:bodyPr>
          <a:lstStyle/>
          <a:p>
            <a:pPr>
              <a:spcBef>
                <a:spcPct val="50000"/>
              </a:spcBef>
            </a:pPr>
            <a:r>
              <a:rPr lang="fr-FR" sz="1200" b="1">
                <a:solidFill>
                  <a:srgbClr val="FF3300"/>
                </a:solidFill>
              </a:rPr>
              <a:t>I11 fondamental</a:t>
            </a:r>
          </a:p>
        </p:txBody>
      </p:sp>
      <p:sp>
        <p:nvSpPr>
          <p:cNvPr id="56333" name="Text Box 21"/>
          <p:cNvSpPr txBox="1">
            <a:spLocks noChangeArrowheads="1"/>
          </p:cNvSpPr>
          <p:nvPr/>
        </p:nvSpPr>
        <p:spPr bwMode="auto">
          <a:xfrm rot="10800000" flipV="1">
            <a:off x="385763" y="5124450"/>
            <a:ext cx="1939925" cy="182563"/>
          </a:xfrm>
          <a:prstGeom prst="rect">
            <a:avLst/>
          </a:prstGeom>
          <a:solidFill>
            <a:schemeClr val="bg1"/>
          </a:solidFill>
          <a:ln w="25400">
            <a:noFill/>
            <a:miter lim="800000"/>
            <a:headEnd/>
            <a:tailEnd/>
          </a:ln>
        </p:spPr>
        <p:txBody>
          <a:bodyPr lIns="0" tIns="0" rIns="0" bIns="0">
            <a:spAutoFit/>
          </a:bodyPr>
          <a:lstStyle/>
          <a:p>
            <a:pPr>
              <a:spcBef>
                <a:spcPct val="50000"/>
              </a:spcBef>
            </a:pPr>
            <a:r>
              <a:rPr lang="fr-FR" sz="1200" b="1">
                <a:solidFill>
                  <a:srgbClr val="FF3300"/>
                </a:solidFill>
              </a:rPr>
              <a:t>I12 harmonique rang 2</a:t>
            </a:r>
          </a:p>
        </p:txBody>
      </p:sp>
      <p:sp>
        <p:nvSpPr>
          <p:cNvPr id="48153" name="Text Box 25"/>
          <p:cNvSpPr txBox="1">
            <a:spLocks noChangeArrowheads="1"/>
          </p:cNvSpPr>
          <p:nvPr/>
        </p:nvSpPr>
        <p:spPr bwMode="auto">
          <a:xfrm>
            <a:off x="7162800" y="4305300"/>
            <a:ext cx="1778000" cy="638175"/>
          </a:xfrm>
          <a:prstGeom prst="rect">
            <a:avLst/>
          </a:prstGeom>
          <a:noFill/>
          <a:ln w="25400">
            <a:noFill/>
            <a:miter lim="800000"/>
            <a:headEnd/>
            <a:tailEnd/>
          </a:ln>
          <a:effectLst>
            <a:prstShdw prst="shdw17" dist="17961" dir="2700000">
              <a:schemeClr val="bg1">
                <a:gamma/>
                <a:shade val="60000"/>
                <a:invGamma/>
              </a:schemeClr>
            </a:prstShdw>
          </a:effectLst>
        </p:spPr>
        <p:txBody>
          <a:bodyPr lIns="0" tIns="0" rIns="0" bIns="0">
            <a:spAutoFit/>
          </a:bodyPr>
          <a:lstStyle/>
          <a:p>
            <a:pPr>
              <a:spcBef>
                <a:spcPct val="50000"/>
              </a:spcBef>
              <a:defRPr/>
            </a:pPr>
            <a:r>
              <a:rPr lang="fr-FR" sz="1400" b="1"/>
              <a:t>Puissance moyenne P1 non nulle crée par le rang 1</a:t>
            </a:r>
          </a:p>
        </p:txBody>
      </p:sp>
      <p:grpSp>
        <p:nvGrpSpPr>
          <p:cNvPr id="56335" name="Group 31"/>
          <p:cNvGrpSpPr>
            <a:grpSpLocks/>
          </p:cNvGrpSpPr>
          <p:nvPr/>
        </p:nvGrpSpPr>
        <p:grpSpPr bwMode="auto">
          <a:xfrm>
            <a:off x="4103688" y="3971925"/>
            <a:ext cx="2841625" cy="2455863"/>
            <a:chOff x="2569" y="2502"/>
            <a:chExt cx="2190" cy="1547"/>
          </a:xfrm>
        </p:grpSpPr>
        <p:pic>
          <p:nvPicPr>
            <p:cNvPr id="56344" name="Picture 22" descr="non-linéaire-transfo07"/>
            <p:cNvPicPr>
              <a:picLocks noChangeAspect="1" noChangeArrowheads="1"/>
            </p:cNvPicPr>
            <p:nvPr/>
          </p:nvPicPr>
          <p:blipFill>
            <a:blip r:embed="rId5">
              <a:lum bright="-40000" contrast="60000"/>
            </a:blip>
            <a:srcRect t="63475"/>
            <a:stretch>
              <a:fillRect/>
            </a:stretch>
          </p:blipFill>
          <p:spPr bwMode="auto">
            <a:xfrm>
              <a:off x="2569" y="2502"/>
              <a:ext cx="2190" cy="835"/>
            </a:xfrm>
            <a:prstGeom prst="rect">
              <a:avLst/>
            </a:prstGeom>
            <a:noFill/>
            <a:ln w="9525">
              <a:noFill/>
              <a:miter lim="800000"/>
              <a:headEnd/>
              <a:tailEnd/>
            </a:ln>
          </p:spPr>
        </p:pic>
        <p:pic>
          <p:nvPicPr>
            <p:cNvPr id="56345" name="Picture 27" descr="non-linéaire-transfo07"/>
            <p:cNvPicPr>
              <a:picLocks noChangeAspect="1" noChangeArrowheads="1"/>
            </p:cNvPicPr>
            <p:nvPr/>
          </p:nvPicPr>
          <p:blipFill>
            <a:blip r:embed="rId4">
              <a:lum bright="-40000" contrast="60000"/>
            </a:blip>
            <a:srcRect t="66547"/>
            <a:stretch>
              <a:fillRect/>
            </a:stretch>
          </p:blipFill>
          <p:spPr bwMode="auto">
            <a:xfrm>
              <a:off x="2569" y="3400"/>
              <a:ext cx="2190" cy="649"/>
            </a:xfrm>
            <a:prstGeom prst="rect">
              <a:avLst/>
            </a:prstGeom>
            <a:noFill/>
            <a:ln w="9525">
              <a:noFill/>
              <a:miter lim="800000"/>
              <a:headEnd/>
              <a:tailEnd/>
            </a:ln>
          </p:spPr>
        </p:pic>
      </p:grpSp>
      <p:sp>
        <p:nvSpPr>
          <p:cNvPr id="48156" name="Text Box 28"/>
          <p:cNvSpPr txBox="1">
            <a:spLocks noChangeArrowheads="1"/>
          </p:cNvSpPr>
          <p:nvPr/>
        </p:nvSpPr>
        <p:spPr bwMode="auto">
          <a:xfrm>
            <a:off x="2679700" y="4216400"/>
            <a:ext cx="1981200" cy="212725"/>
          </a:xfrm>
          <a:prstGeom prst="rect">
            <a:avLst/>
          </a:prstGeom>
          <a:noFill/>
          <a:ln w="25400">
            <a:noFill/>
            <a:miter lim="800000"/>
            <a:headEnd/>
            <a:tailEnd/>
          </a:ln>
          <a:effectLst>
            <a:prstShdw prst="shdw17" dist="17961" dir="2700000">
              <a:schemeClr val="bg1">
                <a:gamma/>
                <a:shade val="60000"/>
                <a:invGamma/>
              </a:schemeClr>
            </a:prstShdw>
          </a:effectLst>
        </p:spPr>
        <p:txBody>
          <a:bodyPr lIns="0" tIns="0" rIns="0" bIns="0">
            <a:spAutoFit/>
          </a:bodyPr>
          <a:lstStyle/>
          <a:p>
            <a:pPr>
              <a:spcBef>
                <a:spcPct val="50000"/>
              </a:spcBef>
              <a:defRPr/>
            </a:pPr>
            <a:r>
              <a:rPr lang="fr-FR" sz="1400" b="1"/>
              <a:t>P1(t) = V</a:t>
            </a:r>
            <a:r>
              <a:rPr lang="fr-FR" sz="1400" b="1">
                <a:sym typeface="Symbol" pitchFamily="18" charset="2"/>
              </a:rPr>
              <a:t> I11</a:t>
            </a:r>
          </a:p>
        </p:txBody>
      </p:sp>
      <p:sp>
        <p:nvSpPr>
          <p:cNvPr id="48158" name="Text Box 30"/>
          <p:cNvSpPr txBox="1">
            <a:spLocks noChangeArrowheads="1"/>
          </p:cNvSpPr>
          <p:nvPr/>
        </p:nvSpPr>
        <p:spPr bwMode="auto">
          <a:xfrm>
            <a:off x="2679700" y="5499100"/>
            <a:ext cx="1981200" cy="212725"/>
          </a:xfrm>
          <a:prstGeom prst="rect">
            <a:avLst/>
          </a:prstGeom>
          <a:noFill/>
          <a:ln w="25400">
            <a:noFill/>
            <a:miter lim="800000"/>
            <a:headEnd/>
            <a:tailEnd/>
          </a:ln>
          <a:effectLst>
            <a:prstShdw prst="shdw17" dist="17961" dir="2700000">
              <a:schemeClr val="bg1">
                <a:gamma/>
                <a:shade val="60000"/>
                <a:invGamma/>
              </a:schemeClr>
            </a:prstShdw>
          </a:effectLst>
        </p:spPr>
        <p:txBody>
          <a:bodyPr lIns="0" tIns="0" rIns="0" bIns="0">
            <a:spAutoFit/>
          </a:bodyPr>
          <a:lstStyle/>
          <a:p>
            <a:pPr>
              <a:spcBef>
                <a:spcPct val="50000"/>
              </a:spcBef>
              <a:defRPr/>
            </a:pPr>
            <a:r>
              <a:rPr lang="fr-FR" sz="1400" b="1"/>
              <a:t>P2(t) =V</a:t>
            </a:r>
            <a:r>
              <a:rPr lang="fr-FR" sz="1400" b="1">
                <a:sym typeface="Symbol" pitchFamily="18" charset="2"/>
              </a:rPr>
              <a:t> I12</a:t>
            </a:r>
          </a:p>
        </p:txBody>
      </p:sp>
      <p:sp>
        <p:nvSpPr>
          <p:cNvPr id="56338" name="Text Box 23"/>
          <p:cNvSpPr txBox="1">
            <a:spLocks noChangeArrowheads="1"/>
          </p:cNvSpPr>
          <p:nvPr/>
        </p:nvSpPr>
        <p:spPr bwMode="auto">
          <a:xfrm rot="10800000" flipV="1">
            <a:off x="4141788" y="3989388"/>
            <a:ext cx="3390900" cy="168275"/>
          </a:xfrm>
          <a:prstGeom prst="rect">
            <a:avLst/>
          </a:prstGeom>
          <a:solidFill>
            <a:schemeClr val="bg1"/>
          </a:solidFill>
          <a:ln w="25400">
            <a:noFill/>
            <a:miter lim="800000"/>
            <a:headEnd/>
            <a:tailEnd/>
          </a:ln>
        </p:spPr>
        <p:txBody>
          <a:bodyPr lIns="0" tIns="0" rIns="0" bIns="0">
            <a:spAutoFit/>
          </a:bodyPr>
          <a:lstStyle/>
          <a:p>
            <a:pPr>
              <a:spcBef>
                <a:spcPct val="50000"/>
              </a:spcBef>
            </a:pPr>
            <a:r>
              <a:rPr lang="fr-FR" sz="1100" b="1">
                <a:solidFill>
                  <a:srgbClr val="FF3300"/>
                </a:solidFill>
              </a:rPr>
              <a:t>Puissance instantanée crée par le fondamental</a:t>
            </a:r>
          </a:p>
        </p:txBody>
      </p:sp>
      <p:sp>
        <p:nvSpPr>
          <p:cNvPr id="56339" name="Text Box 32"/>
          <p:cNvSpPr txBox="1">
            <a:spLocks noChangeArrowheads="1"/>
          </p:cNvSpPr>
          <p:nvPr/>
        </p:nvSpPr>
        <p:spPr bwMode="auto">
          <a:xfrm rot="10800000" flipV="1">
            <a:off x="4154488" y="5297488"/>
            <a:ext cx="3390900" cy="168275"/>
          </a:xfrm>
          <a:prstGeom prst="rect">
            <a:avLst/>
          </a:prstGeom>
          <a:solidFill>
            <a:schemeClr val="bg1"/>
          </a:solidFill>
          <a:ln w="25400">
            <a:noFill/>
            <a:miter lim="800000"/>
            <a:headEnd/>
            <a:tailEnd/>
          </a:ln>
        </p:spPr>
        <p:txBody>
          <a:bodyPr lIns="0" tIns="0" rIns="0" bIns="0">
            <a:spAutoFit/>
          </a:bodyPr>
          <a:lstStyle/>
          <a:p>
            <a:pPr>
              <a:spcBef>
                <a:spcPct val="50000"/>
              </a:spcBef>
            </a:pPr>
            <a:r>
              <a:rPr lang="fr-FR" sz="1100" b="1">
                <a:solidFill>
                  <a:srgbClr val="FF3300"/>
                </a:solidFill>
              </a:rPr>
              <a:t>Puissance instantanée crée par le rang 2</a:t>
            </a:r>
          </a:p>
        </p:txBody>
      </p:sp>
      <p:sp>
        <p:nvSpPr>
          <p:cNvPr id="56340" name="Line 24"/>
          <p:cNvSpPr>
            <a:spLocks noChangeShapeType="1"/>
          </p:cNvSpPr>
          <p:nvPr/>
        </p:nvSpPr>
        <p:spPr bwMode="auto">
          <a:xfrm>
            <a:off x="4203700" y="4546600"/>
            <a:ext cx="2717800" cy="0"/>
          </a:xfrm>
          <a:prstGeom prst="line">
            <a:avLst/>
          </a:prstGeom>
          <a:noFill/>
          <a:ln w="25400">
            <a:solidFill>
              <a:srgbClr val="FF0000"/>
            </a:solidFill>
            <a:round/>
            <a:headEnd/>
            <a:tailEnd/>
          </a:ln>
        </p:spPr>
        <p:txBody>
          <a:bodyPr lIns="90000" tIns="46800" rIns="90000" bIns="46800"/>
          <a:lstStyle/>
          <a:p>
            <a:endParaRPr lang="fr-FR"/>
          </a:p>
        </p:txBody>
      </p:sp>
      <p:sp>
        <p:nvSpPr>
          <p:cNvPr id="48161" name="Text Box 33"/>
          <p:cNvSpPr txBox="1">
            <a:spLocks noChangeArrowheads="1"/>
          </p:cNvSpPr>
          <p:nvPr/>
        </p:nvSpPr>
        <p:spPr bwMode="auto">
          <a:xfrm>
            <a:off x="7150100" y="5511800"/>
            <a:ext cx="1778000" cy="638175"/>
          </a:xfrm>
          <a:prstGeom prst="rect">
            <a:avLst/>
          </a:prstGeom>
          <a:noFill/>
          <a:ln w="25400">
            <a:noFill/>
            <a:miter lim="800000"/>
            <a:headEnd/>
            <a:tailEnd/>
          </a:ln>
          <a:effectLst>
            <a:prstShdw prst="shdw17" dist="17961" dir="2700000">
              <a:schemeClr val="bg1">
                <a:gamma/>
                <a:shade val="60000"/>
                <a:invGamma/>
              </a:schemeClr>
            </a:prstShdw>
          </a:effectLst>
        </p:spPr>
        <p:txBody>
          <a:bodyPr lIns="0" tIns="0" rIns="0" bIns="0">
            <a:spAutoFit/>
          </a:bodyPr>
          <a:lstStyle/>
          <a:p>
            <a:pPr>
              <a:spcBef>
                <a:spcPct val="50000"/>
              </a:spcBef>
              <a:defRPr/>
            </a:pPr>
            <a:r>
              <a:rPr lang="fr-FR" sz="1400" b="1"/>
              <a:t>Puissance moyenne P2 nulle crée par le rang 2</a:t>
            </a:r>
          </a:p>
        </p:txBody>
      </p:sp>
      <p:sp>
        <p:nvSpPr>
          <p:cNvPr id="56342" name="Line 34"/>
          <p:cNvSpPr>
            <a:spLocks noChangeShapeType="1"/>
          </p:cNvSpPr>
          <p:nvPr/>
        </p:nvSpPr>
        <p:spPr bwMode="auto">
          <a:xfrm>
            <a:off x="4191000" y="5829300"/>
            <a:ext cx="2857500" cy="0"/>
          </a:xfrm>
          <a:prstGeom prst="line">
            <a:avLst/>
          </a:prstGeom>
          <a:noFill/>
          <a:ln w="25400">
            <a:solidFill>
              <a:srgbClr val="FF0000"/>
            </a:solidFill>
            <a:round/>
            <a:headEnd/>
            <a:tailEnd/>
          </a:ln>
        </p:spPr>
        <p:txBody>
          <a:bodyPr lIns="90000" tIns="46800" rIns="90000" bIns="46800"/>
          <a:lstStyle/>
          <a:p>
            <a:endParaRPr lang="fr-FR"/>
          </a:p>
        </p:txBody>
      </p:sp>
      <p:sp>
        <p:nvSpPr>
          <p:cNvPr id="56343" name="Line 36"/>
          <p:cNvSpPr>
            <a:spLocks noChangeShapeType="1"/>
          </p:cNvSpPr>
          <p:nvPr/>
        </p:nvSpPr>
        <p:spPr bwMode="auto">
          <a:xfrm flipV="1">
            <a:off x="4191000" y="4800600"/>
            <a:ext cx="2743200" cy="12700"/>
          </a:xfrm>
          <a:prstGeom prst="line">
            <a:avLst/>
          </a:prstGeom>
          <a:noFill/>
          <a:ln w="25400">
            <a:solidFill>
              <a:schemeClr val="tx1"/>
            </a:solidFill>
            <a:round/>
            <a:headEnd/>
            <a:tailEnd/>
          </a:ln>
        </p:spPr>
        <p:txBody>
          <a:bodyPr lIns="90000" tIns="46800" rIns="90000" bIns="46800"/>
          <a:lstStyle/>
          <a:p>
            <a:endParaRPr lang="fr-F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ZoneTexte 7"/>
          <p:cNvSpPr txBox="1">
            <a:spLocks noChangeArrowheads="1"/>
          </p:cNvSpPr>
          <p:nvPr/>
        </p:nvSpPr>
        <p:spPr bwMode="auto">
          <a:xfrm>
            <a:off x="533400" y="0"/>
            <a:ext cx="8305800" cy="777875"/>
          </a:xfrm>
          <a:prstGeom prst="rect">
            <a:avLst/>
          </a:prstGeom>
          <a:noFill/>
          <a:ln w="9525">
            <a:noFill/>
            <a:miter lim="800000"/>
            <a:headEnd/>
            <a:tailEnd/>
          </a:ln>
        </p:spPr>
        <p:txBody>
          <a:bodyPr>
            <a:spAutoFit/>
          </a:bodyPr>
          <a:lstStyle/>
          <a:p>
            <a:pPr algn="ctr">
              <a:lnSpc>
                <a:spcPct val="125000"/>
              </a:lnSpc>
            </a:pPr>
            <a:r>
              <a:rPr lang="fr-FR" b="1">
                <a:solidFill>
                  <a:srgbClr val="0000FF"/>
                </a:solidFill>
              </a:rPr>
              <a:t>Moduler l’énergie PCSI-MPSI-TSI-PTSI semestre 2</a:t>
            </a:r>
          </a:p>
          <a:p>
            <a:pPr algn="ctr">
              <a:lnSpc>
                <a:spcPct val="125000"/>
              </a:lnSpc>
            </a:pPr>
            <a:r>
              <a:rPr lang="fr-FR" b="1">
                <a:solidFill>
                  <a:srgbClr val="0000FF"/>
                </a:solidFill>
              </a:rPr>
              <a:t>Les interrupteurs statiques PTSI-TSI semestre 2</a:t>
            </a:r>
          </a:p>
        </p:txBody>
      </p:sp>
      <p:sp>
        <p:nvSpPr>
          <p:cNvPr id="58370" name="Rectangle 7"/>
          <p:cNvSpPr>
            <a:spLocks noChangeArrowheads="1"/>
          </p:cNvSpPr>
          <p:nvPr/>
        </p:nvSpPr>
        <p:spPr bwMode="auto">
          <a:xfrm>
            <a:off x="585788" y="1189038"/>
            <a:ext cx="3300412" cy="1955800"/>
          </a:xfrm>
          <a:prstGeom prst="rect">
            <a:avLst/>
          </a:prstGeom>
          <a:noFill/>
          <a:ln w="9525">
            <a:noFill/>
            <a:prstDash val="sysDot"/>
            <a:miter lim="800000"/>
            <a:headEnd/>
            <a:tailEnd/>
          </a:ln>
          <a:effectLst>
            <a:prstShdw prst="shdw17" dist="17961" dir="2700000">
              <a:srgbClr val="2F4D71"/>
            </a:prstShdw>
          </a:effectLst>
        </p:spPr>
        <p:txBody>
          <a:bodyPr lIns="0" tIns="0" rIns="0" bIns="0">
            <a:spAutoFit/>
          </a:bodyPr>
          <a:lstStyle/>
          <a:p>
            <a:pPr algn="just"/>
            <a:r>
              <a:rPr lang="fr-FR" sz="1600" b="1"/>
              <a:t>Le modulateur contrôle le transfert d’énergie entre deux sources. Il faut commencer par qualifier les réversibilités en tension et courant en étant soigneux sur les conventions. Elles sont choisies arbitrairement puis ne changent plus.</a:t>
            </a:r>
          </a:p>
        </p:txBody>
      </p:sp>
      <p:grpSp>
        <p:nvGrpSpPr>
          <p:cNvPr id="58371" name="Group 46"/>
          <p:cNvGrpSpPr>
            <a:grpSpLocks/>
          </p:cNvGrpSpPr>
          <p:nvPr/>
        </p:nvGrpSpPr>
        <p:grpSpPr bwMode="auto">
          <a:xfrm>
            <a:off x="431800" y="3476625"/>
            <a:ext cx="3773488" cy="1450975"/>
            <a:chOff x="300" y="2270"/>
            <a:chExt cx="2377" cy="914"/>
          </a:xfrm>
        </p:grpSpPr>
        <p:sp>
          <p:nvSpPr>
            <p:cNvPr id="58392" name="Rectangle 23"/>
            <p:cNvSpPr>
              <a:spLocks noChangeArrowheads="1"/>
            </p:cNvSpPr>
            <p:nvPr/>
          </p:nvSpPr>
          <p:spPr bwMode="auto">
            <a:xfrm>
              <a:off x="1848" y="2512"/>
              <a:ext cx="640" cy="592"/>
            </a:xfrm>
            <a:prstGeom prst="rect">
              <a:avLst/>
            </a:prstGeom>
            <a:noFill/>
            <a:ln w="19050" algn="ctr">
              <a:solidFill>
                <a:schemeClr val="tx1"/>
              </a:solidFill>
              <a:miter lim="800000"/>
              <a:headEnd/>
              <a:tailEnd/>
            </a:ln>
          </p:spPr>
          <p:txBody>
            <a:bodyPr wrap="none" anchor="ctr"/>
            <a:lstStyle/>
            <a:p>
              <a:endParaRPr lang="fr-FR"/>
            </a:p>
          </p:txBody>
        </p:sp>
        <p:sp>
          <p:nvSpPr>
            <p:cNvPr id="58393" name="Text Box 9"/>
            <p:cNvSpPr txBox="1">
              <a:spLocks noChangeArrowheads="1"/>
            </p:cNvSpPr>
            <p:nvPr/>
          </p:nvSpPr>
          <p:spPr bwMode="auto">
            <a:xfrm>
              <a:off x="710" y="2703"/>
              <a:ext cx="208" cy="231"/>
            </a:xfrm>
            <a:prstGeom prst="rect">
              <a:avLst/>
            </a:prstGeom>
            <a:noFill/>
            <a:ln w="9525">
              <a:noFill/>
              <a:miter lim="800000"/>
              <a:headEnd/>
              <a:tailEnd/>
            </a:ln>
          </p:spPr>
          <p:txBody>
            <a:bodyPr>
              <a:spAutoFit/>
            </a:bodyPr>
            <a:lstStyle/>
            <a:p>
              <a:pPr>
                <a:spcBef>
                  <a:spcPct val="50000"/>
                </a:spcBef>
              </a:pPr>
              <a:r>
                <a:rPr lang="fr-FR">
                  <a:solidFill>
                    <a:srgbClr val="FF3300"/>
                  </a:solidFill>
                </a:rPr>
                <a:t>U</a:t>
              </a:r>
            </a:p>
          </p:txBody>
        </p:sp>
        <p:sp>
          <p:nvSpPr>
            <p:cNvPr id="58394" name="Line 7"/>
            <p:cNvSpPr>
              <a:spLocks noChangeShapeType="1"/>
            </p:cNvSpPr>
            <p:nvPr/>
          </p:nvSpPr>
          <p:spPr bwMode="auto">
            <a:xfrm flipV="1">
              <a:off x="934" y="2623"/>
              <a:ext cx="0" cy="336"/>
            </a:xfrm>
            <a:prstGeom prst="line">
              <a:avLst/>
            </a:prstGeom>
            <a:noFill/>
            <a:ln w="19050">
              <a:solidFill>
                <a:srgbClr val="FF3300"/>
              </a:solidFill>
              <a:round/>
              <a:headEnd/>
              <a:tailEnd type="triangle" w="lg" len="lg"/>
            </a:ln>
          </p:spPr>
          <p:txBody>
            <a:bodyPr/>
            <a:lstStyle/>
            <a:p>
              <a:endParaRPr lang="fr-FR"/>
            </a:p>
          </p:txBody>
        </p:sp>
        <p:sp>
          <p:nvSpPr>
            <p:cNvPr id="58395" name="Rectangle 16"/>
            <p:cNvSpPr>
              <a:spLocks noChangeArrowheads="1"/>
            </p:cNvSpPr>
            <p:nvPr/>
          </p:nvSpPr>
          <p:spPr bwMode="auto">
            <a:xfrm>
              <a:off x="492" y="2552"/>
              <a:ext cx="800" cy="528"/>
            </a:xfrm>
            <a:prstGeom prst="rect">
              <a:avLst/>
            </a:prstGeom>
            <a:noFill/>
            <a:ln w="19050">
              <a:solidFill>
                <a:schemeClr val="tx1"/>
              </a:solidFill>
              <a:miter lim="800000"/>
              <a:headEnd/>
              <a:tailEnd/>
            </a:ln>
          </p:spPr>
          <p:txBody>
            <a:bodyPr wrap="none" anchor="ctr"/>
            <a:lstStyle/>
            <a:p>
              <a:endParaRPr lang="fr-FR"/>
            </a:p>
          </p:txBody>
        </p:sp>
        <p:sp>
          <p:nvSpPr>
            <p:cNvPr id="58396" name="Rectangle 17"/>
            <p:cNvSpPr>
              <a:spLocks noChangeArrowheads="1"/>
            </p:cNvSpPr>
            <p:nvPr/>
          </p:nvSpPr>
          <p:spPr bwMode="auto">
            <a:xfrm>
              <a:off x="980" y="2432"/>
              <a:ext cx="1008" cy="752"/>
            </a:xfrm>
            <a:prstGeom prst="rect">
              <a:avLst/>
            </a:prstGeom>
            <a:solidFill>
              <a:schemeClr val="accent1"/>
            </a:solidFill>
            <a:ln w="9525">
              <a:noFill/>
              <a:miter lim="800000"/>
              <a:headEnd/>
              <a:tailEnd/>
            </a:ln>
          </p:spPr>
          <p:txBody>
            <a:bodyPr wrap="none" anchor="ctr"/>
            <a:lstStyle/>
            <a:p>
              <a:endParaRPr lang="fr-FR"/>
            </a:p>
          </p:txBody>
        </p:sp>
        <p:sp>
          <p:nvSpPr>
            <p:cNvPr id="58397" name="Text Box 18"/>
            <p:cNvSpPr txBox="1">
              <a:spLocks noChangeArrowheads="1"/>
            </p:cNvSpPr>
            <p:nvPr/>
          </p:nvSpPr>
          <p:spPr bwMode="auto">
            <a:xfrm>
              <a:off x="1020" y="2720"/>
              <a:ext cx="880" cy="192"/>
            </a:xfrm>
            <a:prstGeom prst="rect">
              <a:avLst/>
            </a:prstGeom>
            <a:noFill/>
            <a:ln w="9525">
              <a:noFill/>
              <a:miter lim="800000"/>
              <a:headEnd/>
              <a:tailEnd/>
            </a:ln>
          </p:spPr>
          <p:txBody>
            <a:bodyPr>
              <a:spAutoFit/>
            </a:bodyPr>
            <a:lstStyle/>
            <a:p>
              <a:pPr>
                <a:spcBef>
                  <a:spcPct val="50000"/>
                </a:spcBef>
              </a:pPr>
              <a:r>
                <a:rPr lang="fr-FR" sz="1400" b="1">
                  <a:solidFill>
                    <a:schemeClr val="bg1"/>
                  </a:solidFill>
                </a:rPr>
                <a:t>Convertisseur</a:t>
              </a:r>
            </a:p>
          </p:txBody>
        </p:sp>
        <p:sp>
          <p:nvSpPr>
            <p:cNvPr id="58398" name="Line 20"/>
            <p:cNvSpPr>
              <a:spLocks noChangeShapeType="1"/>
            </p:cNvSpPr>
            <p:nvPr/>
          </p:nvSpPr>
          <p:spPr bwMode="auto">
            <a:xfrm>
              <a:off x="636" y="2552"/>
              <a:ext cx="216" cy="0"/>
            </a:xfrm>
            <a:prstGeom prst="line">
              <a:avLst/>
            </a:prstGeom>
            <a:noFill/>
            <a:ln w="22225">
              <a:solidFill>
                <a:srgbClr val="FF0000"/>
              </a:solidFill>
              <a:round/>
              <a:headEnd/>
              <a:tailEnd type="triangle" w="lg" len="lg"/>
            </a:ln>
          </p:spPr>
          <p:txBody>
            <a:bodyPr/>
            <a:lstStyle/>
            <a:p>
              <a:endParaRPr lang="fr-FR"/>
            </a:p>
          </p:txBody>
        </p:sp>
        <p:sp>
          <p:nvSpPr>
            <p:cNvPr id="58399" name="Text Box 22"/>
            <p:cNvSpPr txBox="1">
              <a:spLocks noChangeArrowheads="1"/>
            </p:cNvSpPr>
            <p:nvPr/>
          </p:nvSpPr>
          <p:spPr bwMode="auto">
            <a:xfrm>
              <a:off x="652" y="2302"/>
              <a:ext cx="208" cy="231"/>
            </a:xfrm>
            <a:prstGeom prst="rect">
              <a:avLst/>
            </a:prstGeom>
            <a:noFill/>
            <a:ln w="9525">
              <a:noFill/>
              <a:miter lim="800000"/>
              <a:headEnd/>
              <a:tailEnd/>
            </a:ln>
          </p:spPr>
          <p:txBody>
            <a:bodyPr>
              <a:spAutoFit/>
            </a:bodyPr>
            <a:lstStyle/>
            <a:p>
              <a:pPr>
                <a:spcBef>
                  <a:spcPct val="50000"/>
                </a:spcBef>
              </a:pPr>
              <a:r>
                <a:rPr lang="fr-FR">
                  <a:solidFill>
                    <a:srgbClr val="FF3300"/>
                  </a:solidFill>
                </a:rPr>
                <a:t>I</a:t>
              </a:r>
            </a:p>
          </p:txBody>
        </p:sp>
        <p:sp>
          <p:nvSpPr>
            <p:cNvPr id="58400" name="Oval 15"/>
            <p:cNvSpPr>
              <a:spLocks noChangeArrowheads="1"/>
            </p:cNvSpPr>
            <p:nvPr/>
          </p:nvSpPr>
          <p:spPr bwMode="auto">
            <a:xfrm>
              <a:off x="300" y="2648"/>
              <a:ext cx="384" cy="360"/>
            </a:xfrm>
            <a:prstGeom prst="ellipse">
              <a:avLst/>
            </a:prstGeom>
            <a:solidFill>
              <a:schemeClr val="bg1"/>
            </a:solidFill>
            <a:ln w="12700">
              <a:solidFill>
                <a:schemeClr val="tx1"/>
              </a:solidFill>
              <a:round/>
              <a:headEnd/>
              <a:tailEnd/>
            </a:ln>
          </p:spPr>
          <p:txBody>
            <a:bodyPr wrap="none" anchor="ctr"/>
            <a:lstStyle/>
            <a:p>
              <a:endParaRPr lang="fr-FR"/>
            </a:p>
          </p:txBody>
        </p:sp>
        <p:sp>
          <p:nvSpPr>
            <p:cNvPr id="58401" name="Line 26"/>
            <p:cNvSpPr>
              <a:spLocks noChangeShapeType="1"/>
            </p:cNvSpPr>
            <p:nvPr/>
          </p:nvSpPr>
          <p:spPr bwMode="auto">
            <a:xfrm flipV="1">
              <a:off x="492" y="2568"/>
              <a:ext cx="1" cy="503"/>
            </a:xfrm>
            <a:prstGeom prst="line">
              <a:avLst/>
            </a:prstGeom>
            <a:noFill/>
            <a:ln w="9525">
              <a:solidFill>
                <a:schemeClr val="tx1"/>
              </a:solidFill>
              <a:round/>
              <a:headEnd/>
              <a:tailEnd/>
            </a:ln>
          </p:spPr>
          <p:txBody>
            <a:bodyPr/>
            <a:lstStyle/>
            <a:p>
              <a:endParaRPr lang="fr-FR"/>
            </a:p>
          </p:txBody>
        </p:sp>
        <p:sp>
          <p:nvSpPr>
            <p:cNvPr id="58402" name="Text Box 9"/>
            <p:cNvSpPr txBox="1">
              <a:spLocks noChangeArrowheads="1"/>
            </p:cNvSpPr>
            <p:nvPr/>
          </p:nvSpPr>
          <p:spPr bwMode="auto">
            <a:xfrm>
              <a:off x="2007" y="2712"/>
              <a:ext cx="208" cy="231"/>
            </a:xfrm>
            <a:prstGeom prst="rect">
              <a:avLst/>
            </a:prstGeom>
            <a:noFill/>
            <a:ln w="9525">
              <a:noFill/>
              <a:miter lim="800000"/>
              <a:headEnd/>
              <a:tailEnd/>
            </a:ln>
          </p:spPr>
          <p:txBody>
            <a:bodyPr>
              <a:spAutoFit/>
            </a:bodyPr>
            <a:lstStyle/>
            <a:p>
              <a:pPr>
                <a:spcBef>
                  <a:spcPct val="50000"/>
                </a:spcBef>
              </a:pPr>
              <a:r>
                <a:rPr lang="fr-FR"/>
                <a:t>V</a:t>
              </a:r>
            </a:p>
          </p:txBody>
        </p:sp>
        <p:sp>
          <p:nvSpPr>
            <p:cNvPr id="58403" name="Line 7"/>
            <p:cNvSpPr>
              <a:spLocks noChangeShapeType="1"/>
            </p:cNvSpPr>
            <p:nvPr/>
          </p:nvSpPr>
          <p:spPr bwMode="auto">
            <a:xfrm flipV="1">
              <a:off x="2231" y="2648"/>
              <a:ext cx="0" cy="336"/>
            </a:xfrm>
            <a:prstGeom prst="line">
              <a:avLst/>
            </a:prstGeom>
            <a:noFill/>
            <a:ln w="19050">
              <a:solidFill>
                <a:schemeClr val="tx2"/>
              </a:solidFill>
              <a:round/>
              <a:headEnd/>
              <a:tailEnd type="triangle" w="lg" len="lg"/>
            </a:ln>
          </p:spPr>
          <p:txBody>
            <a:bodyPr/>
            <a:lstStyle/>
            <a:p>
              <a:endParaRPr lang="fr-FR"/>
            </a:p>
          </p:txBody>
        </p:sp>
        <p:sp>
          <p:nvSpPr>
            <p:cNvPr id="58404" name="Line 20"/>
            <p:cNvSpPr>
              <a:spLocks noChangeShapeType="1"/>
            </p:cNvSpPr>
            <p:nvPr/>
          </p:nvSpPr>
          <p:spPr bwMode="auto">
            <a:xfrm>
              <a:off x="2133" y="2513"/>
              <a:ext cx="216" cy="0"/>
            </a:xfrm>
            <a:prstGeom prst="line">
              <a:avLst/>
            </a:prstGeom>
            <a:noFill/>
            <a:ln w="22225">
              <a:solidFill>
                <a:schemeClr val="tx2"/>
              </a:solidFill>
              <a:round/>
              <a:headEnd/>
              <a:tailEnd type="triangle" w="lg" len="lg"/>
            </a:ln>
          </p:spPr>
          <p:txBody>
            <a:bodyPr/>
            <a:lstStyle/>
            <a:p>
              <a:endParaRPr lang="fr-FR"/>
            </a:p>
          </p:txBody>
        </p:sp>
        <p:sp>
          <p:nvSpPr>
            <p:cNvPr id="58405" name="Oval 15"/>
            <p:cNvSpPr>
              <a:spLocks noChangeArrowheads="1"/>
            </p:cNvSpPr>
            <p:nvPr/>
          </p:nvSpPr>
          <p:spPr bwMode="auto">
            <a:xfrm>
              <a:off x="2293" y="2673"/>
              <a:ext cx="384" cy="360"/>
            </a:xfrm>
            <a:prstGeom prst="ellipse">
              <a:avLst/>
            </a:prstGeom>
            <a:solidFill>
              <a:schemeClr val="bg1"/>
            </a:solidFill>
            <a:ln w="12700">
              <a:solidFill>
                <a:schemeClr val="tx1"/>
              </a:solidFill>
              <a:round/>
              <a:headEnd/>
              <a:tailEnd/>
            </a:ln>
          </p:spPr>
          <p:txBody>
            <a:bodyPr wrap="none" anchor="ctr"/>
            <a:lstStyle/>
            <a:p>
              <a:endParaRPr lang="fr-FR"/>
            </a:p>
          </p:txBody>
        </p:sp>
        <p:sp>
          <p:nvSpPr>
            <p:cNvPr id="58406" name="Line 26"/>
            <p:cNvSpPr>
              <a:spLocks noChangeShapeType="1"/>
            </p:cNvSpPr>
            <p:nvPr/>
          </p:nvSpPr>
          <p:spPr bwMode="auto">
            <a:xfrm flipH="1">
              <a:off x="2310" y="2848"/>
              <a:ext cx="327" cy="1"/>
            </a:xfrm>
            <a:prstGeom prst="line">
              <a:avLst/>
            </a:prstGeom>
            <a:noFill/>
            <a:ln w="9525">
              <a:solidFill>
                <a:schemeClr val="tx1"/>
              </a:solidFill>
              <a:round/>
              <a:headEnd/>
              <a:tailEnd/>
            </a:ln>
          </p:spPr>
          <p:txBody>
            <a:bodyPr/>
            <a:lstStyle/>
            <a:p>
              <a:endParaRPr lang="fr-FR"/>
            </a:p>
          </p:txBody>
        </p:sp>
        <p:sp>
          <p:nvSpPr>
            <p:cNvPr id="58407" name="Text Box 22"/>
            <p:cNvSpPr txBox="1">
              <a:spLocks noChangeArrowheads="1"/>
            </p:cNvSpPr>
            <p:nvPr/>
          </p:nvSpPr>
          <p:spPr bwMode="auto">
            <a:xfrm>
              <a:off x="2132" y="2270"/>
              <a:ext cx="208" cy="231"/>
            </a:xfrm>
            <a:prstGeom prst="rect">
              <a:avLst/>
            </a:prstGeom>
            <a:noFill/>
            <a:ln w="9525">
              <a:noFill/>
              <a:miter lim="800000"/>
              <a:headEnd/>
              <a:tailEnd/>
            </a:ln>
          </p:spPr>
          <p:txBody>
            <a:bodyPr>
              <a:spAutoFit/>
            </a:bodyPr>
            <a:lstStyle/>
            <a:p>
              <a:pPr>
                <a:spcBef>
                  <a:spcPct val="50000"/>
                </a:spcBef>
              </a:pPr>
              <a:r>
                <a:rPr lang="fr-FR">
                  <a:solidFill>
                    <a:schemeClr val="tx2"/>
                  </a:solidFill>
                </a:rPr>
                <a:t>J</a:t>
              </a:r>
            </a:p>
          </p:txBody>
        </p:sp>
      </p:grpSp>
      <p:sp>
        <p:nvSpPr>
          <p:cNvPr id="58372" name="Line 25"/>
          <p:cNvSpPr>
            <a:spLocks noChangeShapeType="1"/>
          </p:cNvSpPr>
          <p:nvPr/>
        </p:nvSpPr>
        <p:spPr bwMode="auto">
          <a:xfrm flipV="1">
            <a:off x="5842000" y="1536700"/>
            <a:ext cx="0" cy="1574800"/>
          </a:xfrm>
          <a:prstGeom prst="line">
            <a:avLst/>
          </a:prstGeom>
          <a:noFill/>
          <a:ln w="19050">
            <a:solidFill>
              <a:schemeClr val="tx1"/>
            </a:solidFill>
            <a:round/>
            <a:headEnd/>
            <a:tailEnd type="triangle" w="lg" len="lg"/>
          </a:ln>
        </p:spPr>
        <p:txBody>
          <a:bodyPr/>
          <a:lstStyle/>
          <a:p>
            <a:endParaRPr lang="fr-FR"/>
          </a:p>
        </p:txBody>
      </p:sp>
      <p:sp>
        <p:nvSpPr>
          <p:cNvPr id="58373" name="Line 26"/>
          <p:cNvSpPr>
            <a:spLocks noChangeShapeType="1"/>
          </p:cNvSpPr>
          <p:nvPr/>
        </p:nvSpPr>
        <p:spPr bwMode="auto">
          <a:xfrm>
            <a:off x="5029200" y="2349500"/>
            <a:ext cx="1701800" cy="0"/>
          </a:xfrm>
          <a:prstGeom prst="line">
            <a:avLst/>
          </a:prstGeom>
          <a:noFill/>
          <a:ln w="19050">
            <a:solidFill>
              <a:schemeClr val="tx1"/>
            </a:solidFill>
            <a:round/>
            <a:headEnd/>
            <a:tailEnd type="triangle" w="lg" len="lg"/>
          </a:ln>
        </p:spPr>
        <p:txBody>
          <a:bodyPr/>
          <a:lstStyle/>
          <a:p>
            <a:endParaRPr lang="fr-FR"/>
          </a:p>
        </p:txBody>
      </p:sp>
      <p:sp>
        <p:nvSpPr>
          <p:cNvPr id="58374" name="Text Box 18"/>
          <p:cNvSpPr txBox="1">
            <a:spLocks noChangeArrowheads="1"/>
          </p:cNvSpPr>
          <p:nvPr/>
        </p:nvSpPr>
        <p:spPr bwMode="auto">
          <a:xfrm>
            <a:off x="5835650" y="1536700"/>
            <a:ext cx="1181100" cy="730250"/>
          </a:xfrm>
          <a:prstGeom prst="rect">
            <a:avLst/>
          </a:prstGeom>
          <a:noFill/>
          <a:ln w="9525">
            <a:noFill/>
            <a:miter lim="800000"/>
            <a:headEnd/>
            <a:tailEnd/>
          </a:ln>
        </p:spPr>
        <p:txBody>
          <a:bodyPr>
            <a:spAutoFit/>
          </a:bodyPr>
          <a:lstStyle/>
          <a:p>
            <a:pPr>
              <a:spcBef>
                <a:spcPct val="50000"/>
              </a:spcBef>
            </a:pPr>
            <a:r>
              <a:rPr lang="fr-FR" sz="1400" b="1">
                <a:solidFill>
                  <a:srgbClr val="FF3300"/>
                </a:solidFill>
              </a:rPr>
              <a:t>U et I &gt;0 quadrant générateur</a:t>
            </a:r>
          </a:p>
        </p:txBody>
      </p:sp>
      <p:sp>
        <p:nvSpPr>
          <p:cNvPr id="54300" name="Rectangle 28"/>
          <p:cNvSpPr>
            <a:spLocks noChangeArrowheads="1"/>
          </p:cNvSpPr>
          <p:nvPr/>
        </p:nvSpPr>
        <p:spPr bwMode="auto">
          <a:xfrm>
            <a:off x="7146925" y="1862138"/>
            <a:ext cx="1692275" cy="825500"/>
          </a:xfrm>
          <a:prstGeom prst="rect">
            <a:avLst/>
          </a:prstGeom>
          <a:noFill/>
          <a:ln w="25400">
            <a:noFill/>
            <a:miter lim="800000"/>
            <a:headEnd/>
            <a:tailEnd/>
          </a:ln>
          <a:effectLst>
            <a:prstShdw prst="shdw17" dist="17961" dir="2700000">
              <a:schemeClr val="bg1">
                <a:gamma/>
                <a:shade val="60000"/>
                <a:invGamma/>
              </a:schemeClr>
            </a:prstShdw>
          </a:effectLst>
        </p:spPr>
        <p:txBody>
          <a:bodyPr lIns="90000" tIns="46800" rIns="90000" bIns="46800">
            <a:spAutoFit/>
          </a:bodyPr>
          <a:lstStyle/>
          <a:p>
            <a:pPr>
              <a:defRPr/>
            </a:pPr>
            <a:r>
              <a:rPr lang="fr-FR" sz="1600" b="1">
                <a:solidFill>
                  <a:srgbClr val="FF3300"/>
                </a:solidFill>
              </a:rPr>
              <a:t>Source tension convention générateur</a:t>
            </a:r>
          </a:p>
        </p:txBody>
      </p:sp>
      <p:sp>
        <p:nvSpPr>
          <p:cNvPr id="54301" name="Rectangle 29"/>
          <p:cNvSpPr>
            <a:spLocks noChangeArrowheads="1"/>
          </p:cNvSpPr>
          <p:nvPr/>
        </p:nvSpPr>
        <p:spPr bwMode="auto">
          <a:xfrm>
            <a:off x="5905500" y="1270000"/>
            <a:ext cx="346075" cy="366713"/>
          </a:xfrm>
          <a:prstGeom prst="rect">
            <a:avLst/>
          </a:prstGeom>
          <a:noFill/>
          <a:ln w="25400">
            <a:noFill/>
            <a:miter lim="800000"/>
            <a:headEnd/>
            <a:tailEnd/>
          </a:ln>
          <a:effectLst>
            <a:prstShdw prst="shdw17" dist="17961" dir="2700000">
              <a:schemeClr val="bg1">
                <a:gamma/>
                <a:shade val="60000"/>
                <a:invGamma/>
              </a:schemeClr>
            </a:prstShdw>
          </a:effectLst>
        </p:spPr>
        <p:txBody>
          <a:bodyPr wrap="none" lIns="90000" tIns="46800" rIns="90000" bIns="46800">
            <a:spAutoFit/>
          </a:bodyPr>
          <a:lstStyle/>
          <a:p>
            <a:pPr>
              <a:defRPr/>
            </a:pPr>
            <a:r>
              <a:rPr lang="fr-FR">
                <a:solidFill>
                  <a:srgbClr val="FF3300"/>
                </a:solidFill>
              </a:rPr>
              <a:t>U</a:t>
            </a:r>
          </a:p>
        </p:txBody>
      </p:sp>
      <p:sp>
        <p:nvSpPr>
          <p:cNvPr id="58377" name="Text Box 22"/>
          <p:cNvSpPr txBox="1">
            <a:spLocks noChangeArrowheads="1"/>
          </p:cNvSpPr>
          <p:nvPr/>
        </p:nvSpPr>
        <p:spPr bwMode="auto">
          <a:xfrm>
            <a:off x="6902450" y="2155825"/>
            <a:ext cx="330200" cy="366713"/>
          </a:xfrm>
          <a:prstGeom prst="rect">
            <a:avLst/>
          </a:prstGeom>
          <a:noFill/>
          <a:ln w="9525">
            <a:noFill/>
            <a:miter lim="800000"/>
            <a:headEnd/>
            <a:tailEnd/>
          </a:ln>
        </p:spPr>
        <p:txBody>
          <a:bodyPr>
            <a:spAutoFit/>
          </a:bodyPr>
          <a:lstStyle/>
          <a:p>
            <a:pPr>
              <a:spcBef>
                <a:spcPct val="50000"/>
              </a:spcBef>
            </a:pPr>
            <a:r>
              <a:rPr lang="fr-FR">
                <a:solidFill>
                  <a:srgbClr val="FF3300"/>
                </a:solidFill>
              </a:rPr>
              <a:t>I</a:t>
            </a:r>
          </a:p>
        </p:txBody>
      </p:sp>
      <p:sp>
        <p:nvSpPr>
          <p:cNvPr id="58378" name="Text Box 18"/>
          <p:cNvSpPr txBox="1">
            <a:spLocks noChangeArrowheads="1"/>
          </p:cNvSpPr>
          <p:nvPr/>
        </p:nvSpPr>
        <p:spPr bwMode="auto">
          <a:xfrm>
            <a:off x="4832350" y="2425700"/>
            <a:ext cx="990600" cy="638175"/>
          </a:xfrm>
          <a:prstGeom prst="rect">
            <a:avLst/>
          </a:prstGeom>
          <a:noFill/>
          <a:ln w="9525">
            <a:noFill/>
            <a:miter lim="800000"/>
            <a:headEnd/>
            <a:tailEnd/>
          </a:ln>
        </p:spPr>
        <p:txBody>
          <a:bodyPr lIns="0" tIns="0" rIns="0" bIns="0">
            <a:spAutoFit/>
          </a:bodyPr>
          <a:lstStyle/>
          <a:p>
            <a:pPr>
              <a:spcBef>
                <a:spcPct val="50000"/>
              </a:spcBef>
            </a:pPr>
            <a:r>
              <a:rPr lang="fr-FR" sz="1400" b="1">
                <a:solidFill>
                  <a:srgbClr val="FF3300"/>
                </a:solidFill>
              </a:rPr>
              <a:t>U et I &lt; 0 quadrant générateur</a:t>
            </a:r>
          </a:p>
        </p:txBody>
      </p:sp>
      <p:sp>
        <p:nvSpPr>
          <p:cNvPr id="58379" name="Text Box 18"/>
          <p:cNvSpPr txBox="1">
            <a:spLocks noChangeArrowheads="1"/>
          </p:cNvSpPr>
          <p:nvPr/>
        </p:nvSpPr>
        <p:spPr bwMode="auto">
          <a:xfrm>
            <a:off x="5937250" y="2413000"/>
            <a:ext cx="1181100" cy="730250"/>
          </a:xfrm>
          <a:prstGeom prst="rect">
            <a:avLst/>
          </a:prstGeom>
          <a:noFill/>
          <a:ln w="9525">
            <a:noFill/>
            <a:miter lim="800000"/>
            <a:headEnd/>
            <a:tailEnd/>
          </a:ln>
        </p:spPr>
        <p:txBody>
          <a:bodyPr>
            <a:spAutoFit/>
          </a:bodyPr>
          <a:lstStyle/>
          <a:p>
            <a:pPr>
              <a:spcBef>
                <a:spcPct val="50000"/>
              </a:spcBef>
            </a:pPr>
            <a:r>
              <a:rPr lang="fr-FR" sz="1400" b="1"/>
              <a:t>U &lt; 0 et I &gt;0 quadrant récepteur</a:t>
            </a:r>
          </a:p>
        </p:txBody>
      </p:sp>
      <p:sp>
        <p:nvSpPr>
          <p:cNvPr id="58380" name="Text Box 18"/>
          <p:cNvSpPr txBox="1">
            <a:spLocks noChangeArrowheads="1"/>
          </p:cNvSpPr>
          <p:nvPr/>
        </p:nvSpPr>
        <p:spPr bwMode="auto">
          <a:xfrm>
            <a:off x="4718050" y="1612900"/>
            <a:ext cx="1181100" cy="730250"/>
          </a:xfrm>
          <a:prstGeom prst="rect">
            <a:avLst/>
          </a:prstGeom>
          <a:noFill/>
          <a:ln w="9525">
            <a:noFill/>
            <a:miter lim="800000"/>
            <a:headEnd/>
            <a:tailEnd/>
          </a:ln>
        </p:spPr>
        <p:txBody>
          <a:bodyPr>
            <a:spAutoFit/>
          </a:bodyPr>
          <a:lstStyle/>
          <a:p>
            <a:pPr>
              <a:spcBef>
                <a:spcPct val="50000"/>
              </a:spcBef>
            </a:pPr>
            <a:r>
              <a:rPr lang="fr-FR" sz="1400" b="1"/>
              <a:t>U &gt;0 et  I&lt; 0 quadrant récepteur</a:t>
            </a:r>
          </a:p>
        </p:txBody>
      </p:sp>
      <p:grpSp>
        <p:nvGrpSpPr>
          <p:cNvPr id="58381" name="Group 45"/>
          <p:cNvGrpSpPr>
            <a:grpSpLocks/>
          </p:cNvGrpSpPr>
          <p:nvPr/>
        </p:nvGrpSpPr>
        <p:grpSpPr bwMode="auto">
          <a:xfrm>
            <a:off x="4718050" y="3748088"/>
            <a:ext cx="2514600" cy="2132012"/>
            <a:chOff x="-300" y="2977"/>
            <a:chExt cx="1584" cy="1343"/>
          </a:xfrm>
        </p:grpSpPr>
        <p:sp>
          <p:nvSpPr>
            <p:cNvPr id="58383" name="Line 34"/>
            <p:cNvSpPr>
              <a:spLocks noChangeShapeType="1"/>
            </p:cNvSpPr>
            <p:nvPr/>
          </p:nvSpPr>
          <p:spPr bwMode="auto">
            <a:xfrm flipV="1">
              <a:off x="408" y="3308"/>
              <a:ext cx="0" cy="992"/>
            </a:xfrm>
            <a:prstGeom prst="line">
              <a:avLst/>
            </a:prstGeom>
            <a:noFill/>
            <a:ln w="19050">
              <a:solidFill>
                <a:schemeClr val="tx1"/>
              </a:solidFill>
              <a:round/>
              <a:headEnd/>
              <a:tailEnd type="triangle" w="lg" len="lg"/>
            </a:ln>
          </p:spPr>
          <p:txBody>
            <a:bodyPr/>
            <a:lstStyle/>
            <a:p>
              <a:endParaRPr lang="fr-FR"/>
            </a:p>
          </p:txBody>
        </p:sp>
        <p:sp>
          <p:nvSpPr>
            <p:cNvPr id="58384" name="Line 35"/>
            <p:cNvSpPr>
              <a:spLocks noChangeShapeType="1"/>
            </p:cNvSpPr>
            <p:nvPr/>
          </p:nvSpPr>
          <p:spPr bwMode="auto">
            <a:xfrm>
              <a:off x="-104" y="3820"/>
              <a:ext cx="1072" cy="0"/>
            </a:xfrm>
            <a:prstGeom prst="line">
              <a:avLst/>
            </a:prstGeom>
            <a:noFill/>
            <a:ln w="19050">
              <a:solidFill>
                <a:schemeClr val="tx1"/>
              </a:solidFill>
              <a:round/>
              <a:headEnd/>
              <a:tailEnd type="triangle" w="lg" len="lg"/>
            </a:ln>
          </p:spPr>
          <p:txBody>
            <a:bodyPr/>
            <a:lstStyle/>
            <a:p>
              <a:endParaRPr lang="fr-FR"/>
            </a:p>
          </p:txBody>
        </p:sp>
        <p:sp>
          <p:nvSpPr>
            <p:cNvPr id="58385" name="Text Box 18"/>
            <p:cNvSpPr txBox="1">
              <a:spLocks noChangeArrowheads="1"/>
            </p:cNvSpPr>
            <p:nvPr/>
          </p:nvSpPr>
          <p:spPr bwMode="auto">
            <a:xfrm>
              <a:off x="452" y="3308"/>
              <a:ext cx="744" cy="460"/>
            </a:xfrm>
            <a:prstGeom prst="rect">
              <a:avLst/>
            </a:prstGeom>
            <a:noFill/>
            <a:ln w="9525">
              <a:noFill/>
              <a:miter lim="800000"/>
              <a:headEnd/>
              <a:tailEnd/>
            </a:ln>
          </p:spPr>
          <p:txBody>
            <a:bodyPr>
              <a:spAutoFit/>
            </a:bodyPr>
            <a:lstStyle/>
            <a:p>
              <a:pPr>
                <a:spcBef>
                  <a:spcPct val="50000"/>
                </a:spcBef>
              </a:pPr>
              <a:r>
                <a:rPr lang="fr-FR" sz="1400" b="1">
                  <a:solidFill>
                    <a:schemeClr val="accent1"/>
                  </a:solidFill>
                </a:rPr>
                <a:t>U et I &gt;0 quadrant récepteur</a:t>
              </a:r>
            </a:p>
          </p:txBody>
        </p:sp>
        <p:sp>
          <p:nvSpPr>
            <p:cNvPr id="54309" name="Rectangle 37"/>
            <p:cNvSpPr>
              <a:spLocks noChangeArrowheads="1"/>
            </p:cNvSpPr>
            <p:nvPr/>
          </p:nvSpPr>
          <p:spPr bwMode="auto">
            <a:xfrm>
              <a:off x="-73" y="2977"/>
              <a:ext cx="1170" cy="231"/>
            </a:xfrm>
            <a:prstGeom prst="rect">
              <a:avLst/>
            </a:prstGeom>
            <a:noFill/>
            <a:ln w="25400">
              <a:noFill/>
              <a:miter lim="800000"/>
              <a:headEnd/>
              <a:tailEnd/>
            </a:ln>
            <a:effectLst>
              <a:prstShdw prst="shdw17" dist="17961" dir="2700000">
                <a:schemeClr val="bg1">
                  <a:gamma/>
                  <a:shade val="60000"/>
                  <a:invGamma/>
                </a:schemeClr>
              </a:prstShdw>
            </a:effectLst>
          </p:spPr>
          <p:txBody>
            <a:bodyPr wrap="none" lIns="90000" tIns="46800" rIns="90000" bIns="46800">
              <a:spAutoFit/>
            </a:bodyPr>
            <a:lstStyle/>
            <a:p>
              <a:pPr>
                <a:defRPr/>
              </a:pPr>
              <a:r>
                <a:rPr lang="fr-FR" b="1">
                  <a:solidFill>
                    <a:schemeClr val="accent1"/>
                  </a:solidFill>
                </a:rPr>
                <a:t>Source courant</a:t>
              </a:r>
            </a:p>
          </p:txBody>
        </p:sp>
        <p:sp>
          <p:nvSpPr>
            <p:cNvPr id="54310" name="Rectangle 38"/>
            <p:cNvSpPr>
              <a:spLocks noChangeArrowheads="1"/>
            </p:cNvSpPr>
            <p:nvPr/>
          </p:nvSpPr>
          <p:spPr bwMode="auto">
            <a:xfrm>
              <a:off x="456" y="3140"/>
              <a:ext cx="210" cy="231"/>
            </a:xfrm>
            <a:prstGeom prst="rect">
              <a:avLst/>
            </a:prstGeom>
            <a:noFill/>
            <a:ln w="25400">
              <a:noFill/>
              <a:miter lim="800000"/>
              <a:headEnd/>
              <a:tailEnd/>
            </a:ln>
            <a:effectLst>
              <a:prstShdw prst="shdw17" dist="17961" dir="2700000">
                <a:schemeClr val="bg1">
                  <a:gamma/>
                  <a:shade val="60000"/>
                  <a:invGamma/>
                </a:schemeClr>
              </a:prstShdw>
            </a:effectLst>
          </p:spPr>
          <p:txBody>
            <a:bodyPr wrap="none" lIns="90000" tIns="46800" rIns="90000" bIns="46800">
              <a:spAutoFit/>
            </a:bodyPr>
            <a:lstStyle/>
            <a:p>
              <a:pPr>
                <a:defRPr/>
              </a:pPr>
              <a:r>
                <a:rPr lang="fr-FR">
                  <a:solidFill>
                    <a:schemeClr val="accent1"/>
                  </a:solidFill>
                </a:rPr>
                <a:t>V</a:t>
              </a:r>
            </a:p>
          </p:txBody>
        </p:sp>
        <p:sp>
          <p:nvSpPr>
            <p:cNvPr id="58388" name="Text Box 22"/>
            <p:cNvSpPr txBox="1">
              <a:spLocks noChangeArrowheads="1"/>
            </p:cNvSpPr>
            <p:nvPr/>
          </p:nvSpPr>
          <p:spPr bwMode="auto">
            <a:xfrm>
              <a:off x="1076" y="3698"/>
              <a:ext cx="208" cy="231"/>
            </a:xfrm>
            <a:prstGeom prst="rect">
              <a:avLst/>
            </a:prstGeom>
            <a:noFill/>
            <a:ln w="9525">
              <a:noFill/>
              <a:miter lim="800000"/>
              <a:headEnd/>
              <a:tailEnd/>
            </a:ln>
          </p:spPr>
          <p:txBody>
            <a:bodyPr>
              <a:spAutoFit/>
            </a:bodyPr>
            <a:lstStyle/>
            <a:p>
              <a:pPr>
                <a:spcBef>
                  <a:spcPct val="50000"/>
                </a:spcBef>
              </a:pPr>
              <a:r>
                <a:rPr lang="fr-FR">
                  <a:solidFill>
                    <a:schemeClr val="accent1"/>
                  </a:solidFill>
                </a:rPr>
                <a:t>I</a:t>
              </a:r>
            </a:p>
          </p:txBody>
        </p:sp>
        <p:sp>
          <p:nvSpPr>
            <p:cNvPr id="58389" name="Text Box 18"/>
            <p:cNvSpPr txBox="1">
              <a:spLocks noChangeArrowheads="1"/>
            </p:cNvSpPr>
            <p:nvPr/>
          </p:nvSpPr>
          <p:spPr bwMode="auto">
            <a:xfrm>
              <a:off x="-228" y="3868"/>
              <a:ext cx="624" cy="402"/>
            </a:xfrm>
            <a:prstGeom prst="rect">
              <a:avLst/>
            </a:prstGeom>
            <a:noFill/>
            <a:ln w="9525">
              <a:noFill/>
              <a:miter lim="800000"/>
              <a:headEnd/>
              <a:tailEnd/>
            </a:ln>
          </p:spPr>
          <p:txBody>
            <a:bodyPr lIns="0" tIns="0" rIns="0" bIns="0">
              <a:spAutoFit/>
            </a:bodyPr>
            <a:lstStyle/>
            <a:p>
              <a:pPr>
                <a:spcBef>
                  <a:spcPct val="50000"/>
                </a:spcBef>
              </a:pPr>
              <a:r>
                <a:rPr lang="fr-FR" sz="1400" b="1">
                  <a:solidFill>
                    <a:schemeClr val="accent1"/>
                  </a:solidFill>
                </a:rPr>
                <a:t>U et I &lt; 0 quadrant récepteurs</a:t>
              </a:r>
            </a:p>
          </p:txBody>
        </p:sp>
        <p:sp>
          <p:nvSpPr>
            <p:cNvPr id="58390" name="Text Box 18"/>
            <p:cNvSpPr txBox="1">
              <a:spLocks noChangeArrowheads="1"/>
            </p:cNvSpPr>
            <p:nvPr/>
          </p:nvSpPr>
          <p:spPr bwMode="auto">
            <a:xfrm>
              <a:off x="468" y="3860"/>
              <a:ext cx="744" cy="460"/>
            </a:xfrm>
            <a:prstGeom prst="rect">
              <a:avLst/>
            </a:prstGeom>
            <a:noFill/>
            <a:ln w="9525">
              <a:noFill/>
              <a:miter lim="800000"/>
              <a:headEnd/>
              <a:tailEnd/>
            </a:ln>
          </p:spPr>
          <p:txBody>
            <a:bodyPr>
              <a:spAutoFit/>
            </a:bodyPr>
            <a:lstStyle/>
            <a:p>
              <a:pPr>
                <a:spcBef>
                  <a:spcPct val="50000"/>
                </a:spcBef>
              </a:pPr>
              <a:r>
                <a:rPr lang="fr-FR" sz="1400" b="1"/>
                <a:t>U &lt; 0 et I &gt;0 quadrant générateur</a:t>
              </a:r>
            </a:p>
          </p:txBody>
        </p:sp>
        <p:sp>
          <p:nvSpPr>
            <p:cNvPr id="58391" name="Text Box 18"/>
            <p:cNvSpPr txBox="1">
              <a:spLocks noChangeArrowheads="1"/>
            </p:cNvSpPr>
            <p:nvPr/>
          </p:nvSpPr>
          <p:spPr bwMode="auto">
            <a:xfrm>
              <a:off x="-300" y="3356"/>
              <a:ext cx="744" cy="460"/>
            </a:xfrm>
            <a:prstGeom prst="rect">
              <a:avLst/>
            </a:prstGeom>
            <a:noFill/>
            <a:ln w="9525">
              <a:noFill/>
              <a:miter lim="800000"/>
              <a:headEnd/>
              <a:tailEnd/>
            </a:ln>
          </p:spPr>
          <p:txBody>
            <a:bodyPr>
              <a:spAutoFit/>
            </a:bodyPr>
            <a:lstStyle/>
            <a:p>
              <a:pPr>
                <a:spcBef>
                  <a:spcPct val="50000"/>
                </a:spcBef>
              </a:pPr>
              <a:r>
                <a:rPr lang="fr-FR" sz="1400" b="1"/>
                <a:t>U &gt;0 et  I&lt; 0 quadrant générateur</a:t>
              </a:r>
            </a:p>
          </p:txBody>
        </p:sp>
      </p:grpSp>
      <p:sp>
        <p:nvSpPr>
          <p:cNvPr id="54315" name="Rectangle 43"/>
          <p:cNvSpPr>
            <a:spLocks noChangeArrowheads="1"/>
          </p:cNvSpPr>
          <p:nvPr/>
        </p:nvSpPr>
        <p:spPr bwMode="auto">
          <a:xfrm>
            <a:off x="7199313" y="4541838"/>
            <a:ext cx="1933575" cy="825500"/>
          </a:xfrm>
          <a:prstGeom prst="rect">
            <a:avLst/>
          </a:prstGeom>
          <a:noFill/>
          <a:ln w="25400">
            <a:noFill/>
            <a:miter lim="800000"/>
            <a:headEnd/>
            <a:tailEnd/>
          </a:ln>
          <a:effectLst>
            <a:prstShdw prst="shdw17" dist="17961" dir="2700000">
              <a:schemeClr val="bg1">
                <a:gamma/>
                <a:shade val="60000"/>
                <a:invGamma/>
              </a:schemeClr>
            </a:prstShdw>
          </a:effectLst>
        </p:spPr>
        <p:txBody>
          <a:bodyPr lIns="90000" tIns="46800" rIns="90000" bIns="46800">
            <a:spAutoFit/>
          </a:bodyPr>
          <a:lstStyle/>
          <a:p>
            <a:pPr>
              <a:defRPr/>
            </a:pPr>
            <a:r>
              <a:rPr lang="fr-FR" sz="1600" b="1">
                <a:solidFill>
                  <a:schemeClr val="accent1"/>
                </a:solidFill>
              </a:rPr>
              <a:t>Source courant convention récepteur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ZoneTexte 7"/>
          <p:cNvSpPr txBox="1">
            <a:spLocks noChangeArrowheads="1"/>
          </p:cNvSpPr>
          <p:nvPr/>
        </p:nvSpPr>
        <p:spPr bwMode="auto">
          <a:xfrm>
            <a:off x="327025" y="228600"/>
            <a:ext cx="8305800" cy="434975"/>
          </a:xfrm>
          <a:prstGeom prst="rect">
            <a:avLst/>
          </a:prstGeom>
          <a:noFill/>
          <a:ln w="9525">
            <a:noFill/>
            <a:miter lim="800000"/>
            <a:headEnd/>
            <a:tailEnd/>
          </a:ln>
        </p:spPr>
        <p:txBody>
          <a:bodyPr>
            <a:spAutoFit/>
          </a:bodyPr>
          <a:lstStyle/>
          <a:p>
            <a:pPr algn="ctr">
              <a:lnSpc>
                <a:spcPct val="125000"/>
              </a:lnSpc>
            </a:pPr>
            <a:r>
              <a:rPr lang="fr-FR" b="1">
                <a:solidFill>
                  <a:srgbClr val="0000FF"/>
                </a:solidFill>
                <a:cs typeface="Arial" charset="0"/>
              </a:rPr>
              <a:t>Le positionnement de l’ingénieur</a:t>
            </a:r>
          </a:p>
        </p:txBody>
      </p:sp>
      <p:sp>
        <p:nvSpPr>
          <p:cNvPr id="23554" name="Rectangle 9"/>
          <p:cNvSpPr>
            <a:spLocks noChangeArrowheads="1"/>
          </p:cNvSpPr>
          <p:nvPr/>
        </p:nvSpPr>
        <p:spPr bwMode="auto">
          <a:xfrm>
            <a:off x="771525" y="947738"/>
            <a:ext cx="7956550" cy="1465262"/>
          </a:xfrm>
          <a:prstGeom prst="rect">
            <a:avLst/>
          </a:prstGeom>
          <a:noFill/>
          <a:ln w="9525">
            <a:noFill/>
            <a:miter lim="800000"/>
            <a:headEnd/>
            <a:tailEnd/>
          </a:ln>
        </p:spPr>
        <p:txBody>
          <a:bodyPr>
            <a:spAutoFit/>
          </a:bodyPr>
          <a:lstStyle/>
          <a:p>
            <a:r>
              <a:rPr lang="fr-FR"/>
              <a:t>L’ingénieur doit réaliser une conversion d’énergie à partir des contraintes que lui imposent :</a:t>
            </a:r>
          </a:p>
          <a:p>
            <a:pPr>
              <a:buFontTx/>
              <a:buChar char="•"/>
            </a:pPr>
            <a:r>
              <a:rPr lang="fr-FR"/>
              <a:t> l’environnement en terme de disponibilité d’une source d’énergie (souvent un réseau d’énergie distribué mais parfois des sources nomades) ;</a:t>
            </a:r>
          </a:p>
          <a:p>
            <a:pPr>
              <a:buFontTx/>
              <a:buChar char="•"/>
            </a:pPr>
            <a:r>
              <a:rPr lang="fr-FR"/>
              <a:t> le procédé qui transforme la matière d’œuvre.</a:t>
            </a:r>
          </a:p>
        </p:txBody>
      </p:sp>
      <p:sp>
        <p:nvSpPr>
          <p:cNvPr id="23555" name="AutoShape 17"/>
          <p:cNvSpPr>
            <a:spLocks noChangeArrowheads="1"/>
          </p:cNvSpPr>
          <p:nvPr/>
        </p:nvSpPr>
        <p:spPr bwMode="auto">
          <a:xfrm rot="3294174">
            <a:off x="5872956" y="4809332"/>
            <a:ext cx="434975" cy="144462"/>
          </a:xfrm>
          <a:prstGeom prst="rightArrow">
            <a:avLst>
              <a:gd name="adj1" fmla="val 50000"/>
              <a:gd name="adj2" fmla="val 75275"/>
            </a:avLst>
          </a:prstGeom>
          <a:gradFill rotWithShape="0">
            <a:gsLst>
              <a:gs pos="0">
                <a:srgbClr val="FF0000"/>
              </a:gs>
              <a:gs pos="100000">
                <a:srgbClr val="990000"/>
              </a:gs>
            </a:gsLst>
            <a:lin ang="18900000" scaled="1"/>
          </a:gradFill>
          <a:ln w="25400">
            <a:solidFill>
              <a:srgbClr val="000000"/>
            </a:solidFill>
            <a:miter lim="800000"/>
            <a:headEnd/>
            <a:tailEnd/>
          </a:ln>
        </p:spPr>
        <p:txBody>
          <a:bodyPr rot="10800000" vert="eaVert"/>
          <a:lstStyle/>
          <a:p>
            <a:endParaRPr lang="fr-FR"/>
          </a:p>
        </p:txBody>
      </p:sp>
      <p:sp>
        <p:nvSpPr>
          <p:cNvPr id="23556" name="Oval 18"/>
          <p:cNvSpPr>
            <a:spLocks noChangeArrowheads="1"/>
          </p:cNvSpPr>
          <p:nvPr/>
        </p:nvSpPr>
        <p:spPr bwMode="auto">
          <a:xfrm>
            <a:off x="6692900" y="3502025"/>
            <a:ext cx="1508125" cy="1181100"/>
          </a:xfrm>
          <a:prstGeom prst="ellipse">
            <a:avLst/>
          </a:prstGeom>
          <a:gradFill rotWithShape="0">
            <a:gsLst>
              <a:gs pos="0">
                <a:srgbClr val="FFFF00"/>
              </a:gs>
              <a:gs pos="100000">
                <a:srgbClr val="999900"/>
              </a:gs>
            </a:gsLst>
            <a:lin ang="18900000" scaled="1"/>
          </a:gradFill>
          <a:ln w="25400" algn="ctr">
            <a:solidFill>
              <a:srgbClr val="D1CC00"/>
            </a:solidFill>
            <a:round/>
            <a:headEnd/>
            <a:tailEnd/>
          </a:ln>
        </p:spPr>
        <p:txBody>
          <a:bodyPr/>
          <a:lstStyle/>
          <a:p>
            <a:endParaRPr lang="fr-FR"/>
          </a:p>
        </p:txBody>
      </p:sp>
      <p:sp>
        <p:nvSpPr>
          <p:cNvPr id="23557" name="Text Box 19"/>
          <p:cNvSpPr txBox="1">
            <a:spLocks noChangeArrowheads="1"/>
          </p:cNvSpPr>
          <p:nvPr/>
        </p:nvSpPr>
        <p:spPr bwMode="auto">
          <a:xfrm>
            <a:off x="5919788" y="4418013"/>
            <a:ext cx="714375" cy="187325"/>
          </a:xfrm>
          <a:prstGeom prst="rect">
            <a:avLst/>
          </a:prstGeom>
          <a:noFill/>
          <a:ln w="9525">
            <a:noFill/>
            <a:miter lim="800000"/>
            <a:headEnd/>
            <a:tailEnd/>
          </a:ln>
        </p:spPr>
        <p:txBody>
          <a:bodyPr lIns="0" tIns="0" rIns="0" bIns="0"/>
          <a:lstStyle/>
          <a:p>
            <a:pPr algn="ctr"/>
            <a:r>
              <a:rPr lang="fr-FR" sz="1200">
                <a:solidFill>
                  <a:srgbClr val="000000"/>
                </a:solidFill>
              </a:rPr>
              <a:t>Pertes</a:t>
            </a:r>
            <a:r>
              <a:rPr lang="fr-FR" sz="1200" b="1">
                <a:solidFill>
                  <a:srgbClr val="FFFFFF"/>
                </a:solidFill>
              </a:rPr>
              <a:t> </a:t>
            </a:r>
            <a:endParaRPr lang="fr-FR"/>
          </a:p>
        </p:txBody>
      </p:sp>
      <p:sp>
        <p:nvSpPr>
          <p:cNvPr id="23558" name="Oval 22"/>
          <p:cNvSpPr>
            <a:spLocks noChangeArrowheads="1"/>
          </p:cNvSpPr>
          <p:nvPr/>
        </p:nvSpPr>
        <p:spPr bwMode="auto">
          <a:xfrm>
            <a:off x="985838" y="3355975"/>
            <a:ext cx="1708150" cy="1301750"/>
          </a:xfrm>
          <a:prstGeom prst="ellipse">
            <a:avLst/>
          </a:prstGeom>
          <a:gradFill rotWithShape="1">
            <a:gsLst>
              <a:gs pos="0">
                <a:srgbClr val="548DD4">
                  <a:alpha val="82999"/>
                </a:srgbClr>
              </a:gs>
              <a:gs pos="100000">
                <a:srgbClr val="32557F">
                  <a:alpha val="82999"/>
                </a:srgbClr>
              </a:gs>
            </a:gsLst>
            <a:path path="shape">
              <a:fillToRect l="50000" t="50000" r="50000" b="50000"/>
            </a:path>
          </a:gradFill>
          <a:ln w="9525">
            <a:noFill/>
            <a:round/>
            <a:headEnd/>
            <a:tailEnd/>
          </a:ln>
          <a:effectLst>
            <a:prstShdw prst="shdw17" dist="17961" dir="2700000">
              <a:srgbClr val="32557F"/>
            </a:prstShdw>
          </a:effectLst>
        </p:spPr>
        <p:txBody>
          <a:bodyPr/>
          <a:lstStyle/>
          <a:p>
            <a:endParaRPr lang="fr-FR"/>
          </a:p>
        </p:txBody>
      </p:sp>
      <p:sp>
        <p:nvSpPr>
          <p:cNvPr id="23559" name="Text Box 23"/>
          <p:cNvSpPr txBox="1">
            <a:spLocks noChangeArrowheads="1"/>
          </p:cNvSpPr>
          <p:nvPr/>
        </p:nvSpPr>
        <p:spPr bwMode="auto">
          <a:xfrm>
            <a:off x="1230313" y="3678238"/>
            <a:ext cx="1147762" cy="341312"/>
          </a:xfrm>
          <a:prstGeom prst="rect">
            <a:avLst/>
          </a:prstGeom>
          <a:noFill/>
          <a:ln w="9525">
            <a:noFill/>
            <a:miter lim="800000"/>
            <a:headEnd/>
            <a:tailEnd/>
          </a:ln>
        </p:spPr>
        <p:txBody>
          <a:bodyPr lIns="0" tIns="0" rIns="0" bIns="0"/>
          <a:lstStyle/>
          <a:p>
            <a:pPr algn="ctr"/>
            <a:r>
              <a:rPr lang="fr-FR" sz="1600" b="1">
                <a:solidFill>
                  <a:schemeClr val="bg1"/>
                </a:solidFill>
              </a:rPr>
              <a:t>Source d’énergie d’entrée</a:t>
            </a:r>
            <a:endParaRPr lang="fr-FR" sz="1600">
              <a:solidFill>
                <a:schemeClr val="bg1"/>
              </a:solidFill>
            </a:endParaRPr>
          </a:p>
        </p:txBody>
      </p:sp>
      <p:sp>
        <p:nvSpPr>
          <p:cNvPr id="23560" name="AutoShape 23"/>
          <p:cNvSpPr>
            <a:spLocks noChangeArrowheads="1"/>
          </p:cNvSpPr>
          <p:nvPr/>
        </p:nvSpPr>
        <p:spPr bwMode="auto">
          <a:xfrm>
            <a:off x="3352800" y="3416300"/>
            <a:ext cx="2413000" cy="1308100"/>
          </a:xfrm>
          <a:prstGeom prst="roundRect">
            <a:avLst>
              <a:gd name="adj" fmla="val 16667"/>
            </a:avLst>
          </a:prstGeom>
          <a:gradFill rotWithShape="1">
            <a:gsLst>
              <a:gs pos="0">
                <a:srgbClr val="339966"/>
              </a:gs>
              <a:gs pos="100000">
                <a:srgbClr val="2C8358"/>
              </a:gs>
            </a:gsLst>
            <a:path path="shape">
              <a:fillToRect l="50000" t="50000" r="50000" b="50000"/>
            </a:path>
          </a:gradFill>
          <a:ln w="9525">
            <a:solidFill>
              <a:srgbClr val="003300"/>
            </a:solidFill>
            <a:round/>
            <a:headEnd/>
            <a:tailEnd/>
          </a:ln>
          <a:effectLst>
            <a:prstShdw prst="shdw17" dist="17961" dir="2700000">
              <a:srgbClr val="001F00"/>
            </a:prstShdw>
          </a:effectLst>
        </p:spPr>
        <p:txBody>
          <a:bodyPr wrap="none" anchor="ctr"/>
          <a:lstStyle/>
          <a:p>
            <a:endParaRPr lang="fr-FR"/>
          </a:p>
        </p:txBody>
      </p:sp>
      <p:sp>
        <p:nvSpPr>
          <p:cNvPr id="23561" name="Text Box 23"/>
          <p:cNvSpPr txBox="1">
            <a:spLocks noChangeArrowheads="1"/>
          </p:cNvSpPr>
          <p:nvPr/>
        </p:nvSpPr>
        <p:spPr bwMode="auto">
          <a:xfrm>
            <a:off x="6831013" y="3652838"/>
            <a:ext cx="1147762" cy="341312"/>
          </a:xfrm>
          <a:prstGeom prst="rect">
            <a:avLst/>
          </a:prstGeom>
          <a:noFill/>
          <a:ln w="9525">
            <a:noFill/>
            <a:miter lim="800000"/>
            <a:headEnd/>
            <a:tailEnd/>
          </a:ln>
        </p:spPr>
        <p:txBody>
          <a:bodyPr lIns="0" tIns="0" rIns="0" bIns="0"/>
          <a:lstStyle/>
          <a:p>
            <a:pPr algn="ctr"/>
            <a:r>
              <a:rPr lang="fr-FR" b="1"/>
              <a:t>Source d’énergie en sortie</a:t>
            </a:r>
            <a:r>
              <a:rPr lang="fr-FR" sz="1000" b="1"/>
              <a:t>  </a:t>
            </a:r>
            <a:endParaRPr lang="fr-FR"/>
          </a:p>
        </p:txBody>
      </p:sp>
      <p:sp>
        <p:nvSpPr>
          <p:cNvPr id="23562" name="Text Box 23"/>
          <p:cNvSpPr txBox="1">
            <a:spLocks noChangeArrowheads="1"/>
          </p:cNvSpPr>
          <p:nvPr/>
        </p:nvSpPr>
        <p:spPr bwMode="auto">
          <a:xfrm>
            <a:off x="3516313" y="3563938"/>
            <a:ext cx="2151062" cy="989012"/>
          </a:xfrm>
          <a:prstGeom prst="rect">
            <a:avLst/>
          </a:prstGeom>
          <a:noFill/>
          <a:ln w="9525">
            <a:noFill/>
            <a:miter lim="800000"/>
            <a:headEnd/>
            <a:tailEnd/>
          </a:ln>
        </p:spPr>
        <p:txBody>
          <a:bodyPr lIns="0" tIns="0" rIns="0" bIns="0"/>
          <a:lstStyle/>
          <a:p>
            <a:pPr algn="ctr"/>
            <a:r>
              <a:rPr lang="fr-FR" sz="1600" b="1">
                <a:solidFill>
                  <a:schemeClr val="bg1"/>
                </a:solidFill>
              </a:rPr>
              <a:t>Convertisseur d’énergie qui adapte la source d’entrée à la source de sortie</a:t>
            </a:r>
            <a:endParaRPr lang="fr-FR" sz="1600">
              <a:solidFill>
                <a:schemeClr val="bg1"/>
              </a:solidFill>
            </a:endParaRPr>
          </a:p>
        </p:txBody>
      </p:sp>
      <p:sp>
        <p:nvSpPr>
          <p:cNvPr id="23563" name="Text Box 24"/>
          <p:cNvSpPr txBox="1">
            <a:spLocks noChangeArrowheads="1"/>
          </p:cNvSpPr>
          <p:nvPr/>
        </p:nvSpPr>
        <p:spPr bwMode="auto">
          <a:xfrm>
            <a:off x="2649538" y="3644900"/>
            <a:ext cx="714375" cy="187325"/>
          </a:xfrm>
          <a:prstGeom prst="rect">
            <a:avLst/>
          </a:prstGeom>
          <a:noFill/>
          <a:ln w="9525">
            <a:noFill/>
            <a:miter lim="800000"/>
            <a:headEnd/>
            <a:tailEnd/>
          </a:ln>
        </p:spPr>
        <p:txBody>
          <a:bodyPr lIns="0" tIns="0" rIns="0" bIns="0"/>
          <a:lstStyle/>
          <a:p>
            <a:pPr algn="ctr"/>
            <a:r>
              <a:rPr lang="fr-FR" sz="1600" b="1">
                <a:solidFill>
                  <a:srgbClr val="000000"/>
                </a:solidFill>
              </a:rPr>
              <a:t>Joules</a:t>
            </a:r>
            <a:r>
              <a:rPr lang="fr-FR" sz="1600" b="1">
                <a:solidFill>
                  <a:srgbClr val="FFFFFF"/>
                </a:solidFill>
              </a:rPr>
              <a:t> </a:t>
            </a:r>
            <a:endParaRPr lang="fr-FR" sz="1600" b="1"/>
          </a:p>
        </p:txBody>
      </p:sp>
      <p:sp>
        <p:nvSpPr>
          <p:cNvPr id="23564" name="AutoShape 27"/>
          <p:cNvSpPr>
            <a:spLocks noChangeArrowheads="1"/>
          </p:cNvSpPr>
          <p:nvPr/>
        </p:nvSpPr>
        <p:spPr bwMode="auto">
          <a:xfrm>
            <a:off x="2768600" y="3937000"/>
            <a:ext cx="495300" cy="254000"/>
          </a:xfrm>
          <a:prstGeom prst="leftRightArrow">
            <a:avLst>
              <a:gd name="adj1" fmla="val 50000"/>
              <a:gd name="adj2" fmla="val 39000"/>
            </a:avLst>
          </a:prstGeom>
          <a:gradFill rotWithShape="0">
            <a:gsLst>
              <a:gs pos="0">
                <a:srgbClr val="548DD4"/>
              </a:gs>
              <a:gs pos="100000">
                <a:srgbClr val="32557F"/>
              </a:gs>
            </a:gsLst>
            <a:lin ang="18900000" scaled="1"/>
          </a:gradFill>
          <a:ln w="25400" algn="ctr">
            <a:solidFill>
              <a:srgbClr val="000000"/>
            </a:solidFill>
            <a:miter lim="800000"/>
            <a:headEnd/>
            <a:tailEnd/>
          </a:ln>
        </p:spPr>
        <p:txBody>
          <a:bodyPr/>
          <a:lstStyle/>
          <a:p>
            <a:endParaRPr lang="fr-FR"/>
          </a:p>
        </p:txBody>
      </p:sp>
      <p:sp>
        <p:nvSpPr>
          <p:cNvPr id="23565" name="AutoShape 28"/>
          <p:cNvSpPr>
            <a:spLocks noChangeArrowheads="1"/>
          </p:cNvSpPr>
          <p:nvPr/>
        </p:nvSpPr>
        <p:spPr bwMode="auto">
          <a:xfrm>
            <a:off x="5918200" y="3924300"/>
            <a:ext cx="495300" cy="254000"/>
          </a:xfrm>
          <a:prstGeom prst="leftRightArrow">
            <a:avLst>
              <a:gd name="adj1" fmla="val 50000"/>
              <a:gd name="adj2" fmla="val 39000"/>
            </a:avLst>
          </a:prstGeom>
          <a:gradFill rotWithShape="0">
            <a:gsLst>
              <a:gs pos="0">
                <a:srgbClr val="FFFF00"/>
              </a:gs>
              <a:gs pos="100000">
                <a:srgbClr val="999900"/>
              </a:gs>
            </a:gsLst>
            <a:lin ang="18900000" scaled="1"/>
          </a:gradFill>
          <a:ln w="25400" algn="ctr">
            <a:solidFill>
              <a:srgbClr val="000000"/>
            </a:solidFill>
            <a:miter lim="800000"/>
            <a:headEnd/>
            <a:tailEnd/>
          </a:ln>
        </p:spPr>
        <p:txBody>
          <a:bodyPr/>
          <a:lstStyle/>
          <a:p>
            <a:endParaRPr lang="fr-FR"/>
          </a:p>
        </p:txBody>
      </p:sp>
      <p:sp>
        <p:nvSpPr>
          <p:cNvPr id="23566" name="Text Box 24"/>
          <p:cNvSpPr txBox="1">
            <a:spLocks noChangeArrowheads="1"/>
          </p:cNvSpPr>
          <p:nvPr/>
        </p:nvSpPr>
        <p:spPr bwMode="auto">
          <a:xfrm>
            <a:off x="5837238" y="3581400"/>
            <a:ext cx="714375" cy="187325"/>
          </a:xfrm>
          <a:prstGeom prst="rect">
            <a:avLst/>
          </a:prstGeom>
          <a:noFill/>
          <a:ln w="9525">
            <a:noFill/>
            <a:miter lim="800000"/>
            <a:headEnd/>
            <a:tailEnd/>
          </a:ln>
        </p:spPr>
        <p:txBody>
          <a:bodyPr lIns="0" tIns="0" rIns="0" bIns="0"/>
          <a:lstStyle/>
          <a:p>
            <a:pPr algn="ctr"/>
            <a:r>
              <a:rPr lang="fr-FR" sz="1600" b="1">
                <a:solidFill>
                  <a:srgbClr val="000000"/>
                </a:solidFill>
              </a:rPr>
              <a:t>Joules</a:t>
            </a:r>
            <a:r>
              <a:rPr lang="fr-FR" sz="1600" b="1">
                <a:solidFill>
                  <a:srgbClr val="FFFFFF"/>
                </a:solidFill>
              </a:rPr>
              <a:t> </a:t>
            </a:r>
            <a:endParaRPr lang="fr-FR" sz="1600" b="1"/>
          </a:p>
        </p:txBody>
      </p:sp>
      <p:sp>
        <p:nvSpPr>
          <p:cNvPr id="23567" name="Rectangle 30"/>
          <p:cNvSpPr>
            <a:spLocks noChangeArrowheads="1"/>
          </p:cNvSpPr>
          <p:nvPr/>
        </p:nvSpPr>
        <p:spPr bwMode="auto">
          <a:xfrm>
            <a:off x="747713" y="3060700"/>
            <a:ext cx="2008187" cy="2541588"/>
          </a:xfrm>
          <a:prstGeom prst="rect">
            <a:avLst/>
          </a:prstGeom>
          <a:noFill/>
          <a:ln w="9525">
            <a:solidFill>
              <a:srgbClr val="0000FF"/>
            </a:solidFill>
            <a:prstDash val="dash"/>
            <a:miter lim="800000"/>
            <a:headEnd/>
            <a:tailEnd/>
          </a:ln>
          <a:effectLst>
            <a:prstShdw prst="shdw17" dist="17961" dir="2700000">
              <a:srgbClr val="000099"/>
            </a:prstShdw>
          </a:effectLst>
        </p:spPr>
        <p:txBody>
          <a:bodyPr wrap="none" anchor="ctr"/>
          <a:lstStyle/>
          <a:p>
            <a:endParaRPr lang="fr-FR"/>
          </a:p>
        </p:txBody>
      </p:sp>
      <p:sp>
        <p:nvSpPr>
          <p:cNvPr id="23568" name="Text Box 23"/>
          <p:cNvSpPr txBox="1">
            <a:spLocks noChangeArrowheads="1"/>
          </p:cNvSpPr>
          <p:nvPr/>
        </p:nvSpPr>
        <p:spPr bwMode="auto">
          <a:xfrm>
            <a:off x="925513" y="4719638"/>
            <a:ext cx="1808162" cy="760412"/>
          </a:xfrm>
          <a:prstGeom prst="rect">
            <a:avLst/>
          </a:prstGeom>
          <a:noFill/>
          <a:ln w="9525">
            <a:noFill/>
            <a:miter lim="800000"/>
            <a:headEnd/>
            <a:tailEnd/>
          </a:ln>
        </p:spPr>
        <p:txBody>
          <a:bodyPr lIns="0" tIns="0" rIns="0" bIns="0"/>
          <a:lstStyle/>
          <a:p>
            <a:pPr algn="ctr"/>
            <a:r>
              <a:rPr lang="fr-FR" sz="1600" b="1"/>
              <a:t>Imposée par l’environnement du procédé</a:t>
            </a:r>
            <a:endParaRPr lang="fr-FR" sz="1600"/>
          </a:p>
        </p:txBody>
      </p:sp>
      <p:sp>
        <p:nvSpPr>
          <p:cNvPr id="23569" name="Rectangle 32"/>
          <p:cNvSpPr>
            <a:spLocks noChangeArrowheads="1"/>
          </p:cNvSpPr>
          <p:nvPr/>
        </p:nvSpPr>
        <p:spPr bwMode="auto">
          <a:xfrm>
            <a:off x="6589713" y="3022600"/>
            <a:ext cx="1855787" cy="2541588"/>
          </a:xfrm>
          <a:prstGeom prst="rect">
            <a:avLst/>
          </a:prstGeom>
          <a:noFill/>
          <a:ln w="9525">
            <a:solidFill>
              <a:srgbClr val="D1CC00"/>
            </a:solidFill>
            <a:prstDash val="dash"/>
            <a:miter lim="800000"/>
            <a:headEnd/>
            <a:tailEnd/>
          </a:ln>
          <a:effectLst>
            <a:prstShdw prst="shdw17" dist="17961" dir="2700000">
              <a:srgbClr val="7D7A00"/>
            </a:prstShdw>
          </a:effectLst>
        </p:spPr>
        <p:txBody>
          <a:bodyPr wrap="none" anchor="ctr"/>
          <a:lstStyle/>
          <a:p>
            <a:endParaRPr lang="fr-FR"/>
          </a:p>
        </p:txBody>
      </p:sp>
      <p:sp>
        <p:nvSpPr>
          <p:cNvPr id="23570" name="Text Box 23"/>
          <p:cNvSpPr txBox="1">
            <a:spLocks noChangeArrowheads="1"/>
          </p:cNvSpPr>
          <p:nvPr/>
        </p:nvSpPr>
        <p:spPr bwMode="auto">
          <a:xfrm>
            <a:off x="6780213" y="4694238"/>
            <a:ext cx="1376362" cy="582612"/>
          </a:xfrm>
          <a:prstGeom prst="rect">
            <a:avLst/>
          </a:prstGeom>
          <a:noFill/>
          <a:ln w="9525">
            <a:noFill/>
            <a:miter lim="800000"/>
            <a:headEnd/>
            <a:tailEnd/>
          </a:ln>
        </p:spPr>
        <p:txBody>
          <a:bodyPr lIns="0" tIns="0" rIns="0" bIns="0"/>
          <a:lstStyle/>
          <a:p>
            <a:pPr algn="ctr"/>
            <a:r>
              <a:rPr lang="fr-FR" sz="1600" b="1"/>
              <a:t>Imposée par le procédé</a:t>
            </a:r>
            <a:endParaRPr lang="fr-FR" sz="1600"/>
          </a:p>
        </p:txBody>
      </p:sp>
      <p:sp>
        <p:nvSpPr>
          <p:cNvPr id="23571" name="Rectangle 34"/>
          <p:cNvSpPr>
            <a:spLocks noChangeArrowheads="1"/>
          </p:cNvSpPr>
          <p:nvPr/>
        </p:nvSpPr>
        <p:spPr bwMode="auto">
          <a:xfrm>
            <a:off x="3300413" y="2971800"/>
            <a:ext cx="2554287" cy="2592388"/>
          </a:xfrm>
          <a:prstGeom prst="rect">
            <a:avLst/>
          </a:prstGeom>
          <a:noFill/>
          <a:ln w="9525">
            <a:solidFill>
              <a:srgbClr val="008000"/>
            </a:solidFill>
            <a:prstDash val="dash"/>
            <a:miter lim="800000"/>
            <a:headEnd/>
            <a:tailEnd/>
          </a:ln>
          <a:effectLst>
            <a:prstShdw prst="shdw17" dist="17961" dir="2700000">
              <a:srgbClr val="004D00"/>
            </a:prstShdw>
          </a:effectLst>
        </p:spPr>
        <p:txBody>
          <a:bodyPr wrap="none" anchor="ctr"/>
          <a:lstStyle/>
          <a:p>
            <a:endParaRPr lang="fr-FR"/>
          </a:p>
        </p:txBody>
      </p:sp>
      <p:sp>
        <p:nvSpPr>
          <p:cNvPr id="23572" name="Text Box 23"/>
          <p:cNvSpPr txBox="1">
            <a:spLocks noChangeArrowheads="1"/>
          </p:cNvSpPr>
          <p:nvPr/>
        </p:nvSpPr>
        <p:spPr bwMode="auto">
          <a:xfrm>
            <a:off x="3503613" y="4821238"/>
            <a:ext cx="2062162" cy="582612"/>
          </a:xfrm>
          <a:prstGeom prst="rect">
            <a:avLst/>
          </a:prstGeom>
          <a:noFill/>
          <a:ln w="9525">
            <a:noFill/>
            <a:miter lim="800000"/>
            <a:headEnd/>
            <a:tailEnd/>
          </a:ln>
        </p:spPr>
        <p:txBody>
          <a:bodyPr lIns="0" tIns="0" rIns="0" bIns="0"/>
          <a:lstStyle/>
          <a:p>
            <a:pPr algn="ctr"/>
            <a:r>
              <a:rPr lang="fr-FR" sz="1600" b="1"/>
              <a:t>Domaine d’expertise de l’ingénieur</a:t>
            </a:r>
            <a:endParaRPr lang="fr-FR" sz="16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90"/>
          <p:cNvSpPr>
            <a:spLocks noChangeArrowheads="1"/>
          </p:cNvSpPr>
          <p:nvPr/>
        </p:nvSpPr>
        <p:spPr bwMode="auto">
          <a:xfrm>
            <a:off x="203200" y="2844800"/>
            <a:ext cx="8763000" cy="2959100"/>
          </a:xfrm>
          <a:prstGeom prst="rect">
            <a:avLst/>
          </a:prstGeom>
          <a:solidFill>
            <a:schemeClr val="bg1"/>
          </a:solidFill>
          <a:ln w="25400">
            <a:noFill/>
            <a:miter lim="800000"/>
            <a:headEnd/>
            <a:tailEnd/>
          </a:ln>
        </p:spPr>
        <p:txBody>
          <a:bodyPr wrap="none" lIns="90000" tIns="46800" rIns="90000" bIns="46800" anchor="ctr"/>
          <a:lstStyle/>
          <a:p>
            <a:endParaRPr lang="fr-FR"/>
          </a:p>
        </p:txBody>
      </p:sp>
      <p:sp>
        <p:nvSpPr>
          <p:cNvPr id="60418" name="ZoneTexte 7"/>
          <p:cNvSpPr txBox="1">
            <a:spLocks noChangeArrowheads="1"/>
          </p:cNvSpPr>
          <p:nvPr/>
        </p:nvSpPr>
        <p:spPr bwMode="auto">
          <a:xfrm>
            <a:off x="533400" y="0"/>
            <a:ext cx="8305800" cy="434975"/>
          </a:xfrm>
          <a:prstGeom prst="rect">
            <a:avLst/>
          </a:prstGeom>
          <a:noFill/>
          <a:ln w="9525">
            <a:noFill/>
            <a:miter lim="800000"/>
            <a:headEnd/>
            <a:tailEnd/>
          </a:ln>
        </p:spPr>
        <p:txBody>
          <a:bodyPr>
            <a:spAutoFit/>
          </a:bodyPr>
          <a:lstStyle/>
          <a:p>
            <a:pPr algn="ctr">
              <a:lnSpc>
                <a:spcPct val="125000"/>
              </a:lnSpc>
            </a:pPr>
            <a:r>
              <a:rPr lang="fr-FR" b="1">
                <a:solidFill>
                  <a:srgbClr val="0000FF"/>
                </a:solidFill>
              </a:rPr>
              <a:t>Fonction d’interrupteurs statiques MPSI-PCSI- PTSI-TSI semestre 2</a:t>
            </a:r>
            <a:endParaRPr lang="fr-FR" sz="1600" b="1">
              <a:solidFill>
                <a:srgbClr val="FF9900"/>
              </a:solidFill>
            </a:endParaRPr>
          </a:p>
        </p:txBody>
      </p:sp>
      <p:sp>
        <p:nvSpPr>
          <p:cNvPr id="60419" name="Rectangle 7"/>
          <p:cNvSpPr>
            <a:spLocks noChangeArrowheads="1"/>
          </p:cNvSpPr>
          <p:nvPr/>
        </p:nvSpPr>
        <p:spPr bwMode="auto">
          <a:xfrm>
            <a:off x="509588" y="668338"/>
            <a:ext cx="6843712" cy="733425"/>
          </a:xfrm>
          <a:prstGeom prst="rect">
            <a:avLst/>
          </a:prstGeom>
          <a:noFill/>
          <a:ln w="9525">
            <a:noFill/>
            <a:prstDash val="sysDot"/>
            <a:miter lim="800000"/>
            <a:headEnd/>
            <a:tailEnd/>
          </a:ln>
          <a:effectLst>
            <a:prstShdw prst="shdw17" dist="17961" dir="2700000">
              <a:srgbClr val="2F4D71"/>
            </a:prstShdw>
          </a:effectLst>
        </p:spPr>
        <p:txBody>
          <a:bodyPr lIns="0" tIns="0" rIns="0" bIns="0">
            <a:spAutoFit/>
          </a:bodyPr>
          <a:lstStyle/>
          <a:p>
            <a:pPr algn="just"/>
            <a:r>
              <a:rPr lang="fr-FR" sz="1600" b="1"/>
              <a:t>Le modulateur contrôle le transfert d’énergie entre deux sources reliées l’une à l’autre par des interrupteurs électroniques toujours en convention récepteur.</a:t>
            </a:r>
          </a:p>
        </p:txBody>
      </p:sp>
      <p:sp>
        <p:nvSpPr>
          <p:cNvPr id="63522" name="Rectangle 34"/>
          <p:cNvSpPr>
            <a:spLocks noChangeArrowheads="1"/>
          </p:cNvSpPr>
          <p:nvPr/>
        </p:nvSpPr>
        <p:spPr bwMode="auto">
          <a:xfrm>
            <a:off x="468313" y="2909888"/>
            <a:ext cx="8243887" cy="581025"/>
          </a:xfrm>
          <a:prstGeom prst="rect">
            <a:avLst/>
          </a:prstGeom>
          <a:noFill/>
          <a:ln w="25400">
            <a:noFill/>
            <a:miter lim="800000"/>
            <a:headEnd/>
            <a:tailEnd/>
          </a:ln>
          <a:effectLst>
            <a:prstShdw prst="shdw17" dist="17961" dir="2700000">
              <a:schemeClr val="bg1">
                <a:gamma/>
                <a:shade val="60000"/>
                <a:invGamma/>
              </a:schemeClr>
            </a:prstShdw>
          </a:effectLst>
        </p:spPr>
        <p:txBody>
          <a:bodyPr lIns="90000" tIns="46800" rIns="90000" bIns="46800">
            <a:spAutoFit/>
          </a:bodyPr>
          <a:lstStyle/>
          <a:p>
            <a:pPr>
              <a:defRPr/>
            </a:pPr>
            <a:r>
              <a:rPr lang="fr-FR" sz="1600" b="1"/>
              <a:t>Les interrupteurs sont qualifiés à partir du nombre de segments qu’ils portent dans le repère u, i.</a:t>
            </a:r>
          </a:p>
        </p:txBody>
      </p:sp>
      <p:grpSp>
        <p:nvGrpSpPr>
          <p:cNvPr id="60421" name="Group 49"/>
          <p:cNvGrpSpPr>
            <a:grpSpLocks/>
          </p:cNvGrpSpPr>
          <p:nvPr/>
        </p:nvGrpSpPr>
        <p:grpSpPr bwMode="auto">
          <a:xfrm>
            <a:off x="7874000" y="542925"/>
            <a:ext cx="682625" cy="955675"/>
            <a:chOff x="1496" y="2990"/>
            <a:chExt cx="430" cy="602"/>
          </a:xfrm>
        </p:grpSpPr>
        <p:grpSp>
          <p:nvGrpSpPr>
            <p:cNvPr id="60457" name="Group 44"/>
            <p:cNvGrpSpPr>
              <a:grpSpLocks/>
            </p:cNvGrpSpPr>
            <p:nvPr/>
          </p:nvGrpSpPr>
          <p:grpSpPr bwMode="auto">
            <a:xfrm>
              <a:off x="1496" y="3104"/>
              <a:ext cx="136" cy="488"/>
              <a:chOff x="1496" y="2848"/>
              <a:chExt cx="192" cy="744"/>
            </a:xfrm>
          </p:grpSpPr>
          <p:sp>
            <p:nvSpPr>
              <p:cNvPr id="60462" name="Line 41"/>
              <p:cNvSpPr>
                <a:spLocks noChangeShapeType="1"/>
              </p:cNvSpPr>
              <p:nvPr/>
            </p:nvSpPr>
            <p:spPr bwMode="auto">
              <a:xfrm>
                <a:off x="1688" y="2848"/>
                <a:ext cx="0" cy="216"/>
              </a:xfrm>
              <a:prstGeom prst="line">
                <a:avLst/>
              </a:prstGeom>
              <a:noFill/>
              <a:ln w="25400">
                <a:solidFill>
                  <a:schemeClr val="tx1"/>
                </a:solidFill>
                <a:round/>
                <a:headEnd/>
                <a:tailEnd/>
              </a:ln>
            </p:spPr>
            <p:txBody>
              <a:bodyPr lIns="90000" tIns="46800" rIns="90000" bIns="46800"/>
              <a:lstStyle/>
              <a:p>
                <a:endParaRPr lang="fr-FR"/>
              </a:p>
            </p:txBody>
          </p:sp>
          <p:sp>
            <p:nvSpPr>
              <p:cNvPr id="60463" name="Line 42"/>
              <p:cNvSpPr>
                <a:spLocks noChangeShapeType="1"/>
              </p:cNvSpPr>
              <p:nvPr/>
            </p:nvSpPr>
            <p:spPr bwMode="auto">
              <a:xfrm>
                <a:off x="1496" y="3056"/>
                <a:ext cx="192" cy="272"/>
              </a:xfrm>
              <a:prstGeom prst="line">
                <a:avLst/>
              </a:prstGeom>
              <a:noFill/>
              <a:ln w="25400">
                <a:solidFill>
                  <a:schemeClr val="tx1"/>
                </a:solidFill>
                <a:round/>
                <a:headEnd/>
                <a:tailEnd/>
              </a:ln>
            </p:spPr>
            <p:txBody>
              <a:bodyPr lIns="90000" tIns="46800" rIns="90000" bIns="46800"/>
              <a:lstStyle/>
              <a:p>
                <a:endParaRPr lang="fr-FR"/>
              </a:p>
            </p:txBody>
          </p:sp>
          <p:sp>
            <p:nvSpPr>
              <p:cNvPr id="60464" name="Line 43"/>
              <p:cNvSpPr>
                <a:spLocks noChangeShapeType="1"/>
              </p:cNvSpPr>
              <p:nvPr/>
            </p:nvSpPr>
            <p:spPr bwMode="auto">
              <a:xfrm>
                <a:off x="1688" y="3328"/>
                <a:ext cx="0" cy="264"/>
              </a:xfrm>
              <a:prstGeom prst="line">
                <a:avLst/>
              </a:prstGeom>
              <a:noFill/>
              <a:ln w="25400">
                <a:solidFill>
                  <a:schemeClr val="tx1"/>
                </a:solidFill>
                <a:round/>
                <a:headEnd/>
                <a:tailEnd/>
              </a:ln>
            </p:spPr>
            <p:txBody>
              <a:bodyPr lIns="90000" tIns="46800" rIns="90000" bIns="46800"/>
              <a:lstStyle/>
              <a:p>
                <a:endParaRPr lang="fr-FR"/>
              </a:p>
            </p:txBody>
          </p:sp>
        </p:grpSp>
        <p:sp>
          <p:nvSpPr>
            <p:cNvPr id="60458" name="Line 45"/>
            <p:cNvSpPr>
              <a:spLocks noChangeShapeType="1"/>
            </p:cNvSpPr>
            <p:nvPr/>
          </p:nvSpPr>
          <p:spPr bwMode="auto">
            <a:xfrm flipV="1">
              <a:off x="1768" y="3232"/>
              <a:ext cx="0" cy="264"/>
            </a:xfrm>
            <a:prstGeom prst="line">
              <a:avLst/>
            </a:prstGeom>
            <a:noFill/>
            <a:ln w="19050">
              <a:solidFill>
                <a:schemeClr val="tx1"/>
              </a:solidFill>
              <a:round/>
              <a:headEnd/>
              <a:tailEnd type="triangle" w="lg" len="lg"/>
            </a:ln>
          </p:spPr>
          <p:txBody>
            <a:bodyPr/>
            <a:lstStyle/>
            <a:p>
              <a:endParaRPr lang="fr-FR"/>
            </a:p>
          </p:txBody>
        </p:sp>
        <p:sp>
          <p:nvSpPr>
            <p:cNvPr id="60459" name="Line 46"/>
            <p:cNvSpPr>
              <a:spLocks noChangeShapeType="1"/>
            </p:cNvSpPr>
            <p:nvPr/>
          </p:nvSpPr>
          <p:spPr bwMode="auto">
            <a:xfrm flipH="1">
              <a:off x="1624" y="3008"/>
              <a:ext cx="8" cy="200"/>
            </a:xfrm>
            <a:prstGeom prst="line">
              <a:avLst/>
            </a:prstGeom>
            <a:noFill/>
            <a:ln w="19050">
              <a:solidFill>
                <a:schemeClr val="tx1"/>
              </a:solidFill>
              <a:round/>
              <a:headEnd/>
              <a:tailEnd type="triangle" w="lg" len="lg"/>
            </a:ln>
          </p:spPr>
          <p:txBody>
            <a:bodyPr/>
            <a:lstStyle/>
            <a:p>
              <a:endParaRPr lang="fr-FR"/>
            </a:p>
          </p:txBody>
        </p:sp>
        <p:sp>
          <p:nvSpPr>
            <p:cNvPr id="60460" name="Text Box 22"/>
            <p:cNvSpPr txBox="1">
              <a:spLocks noChangeArrowheads="1"/>
            </p:cNvSpPr>
            <p:nvPr/>
          </p:nvSpPr>
          <p:spPr bwMode="auto">
            <a:xfrm>
              <a:off x="1728" y="2990"/>
              <a:ext cx="104" cy="192"/>
            </a:xfrm>
            <a:prstGeom prst="rect">
              <a:avLst/>
            </a:prstGeom>
            <a:noFill/>
            <a:ln w="9525" algn="ctr">
              <a:noFill/>
              <a:miter lim="800000"/>
              <a:headEnd/>
              <a:tailEnd/>
            </a:ln>
          </p:spPr>
          <p:txBody>
            <a:bodyPr lIns="0" tIns="0" rIns="0" bIns="0">
              <a:spAutoFit/>
            </a:bodyPr>
            <a:lstStyle/>
            <a:p>
              <a:pPr>
                <a:spcBef>
                  <a:spcPct val="50000"/>
                </a:spcBef>
              </a:pPr>
              <a:r>
                <a:rPr lang="fr-FR" sz="2000"/>
                <a:t>i</a:t>
              </a:r>
            </a:p>
          </p:txBody>
        </p:sp>
        <p:sp>
          <p:nvSpPr>
            <p:cNvPr id="60461" name="Text Box 22"/>
            <p:cNvSpPr txBox="1">
              <a:spLocks noChangeArrowheads="1"/>
            </p:cNvSpPr>
            <p:nvPr/>
          </p:nvSpPr>
          <p:spPr bwMode="auto">
            <a:xfrm>
              <a:off x="1810" y="3238"/>
              <a:ext cx="116" cy="192"/>
            </a:xfrm>
            <a:prstGeom prst="rect">
              <a:avLst/>
            </a:prstGeom>
            <a:noFill/>
            <a:ln w="9525">
              <a:noFill/>
              <a:miter lim="800000"/>
              <a:headEnd/>
              <a:tailEnd/>
            </a:ln>
          </p:spPr>
          <p:txBody>
            <a:bodyPr lIns="0" tIns="0" rIns="0" bIns="0">
              <a:spAutoFit/>
            </a:bodyPr>
            <a:lstStyle/>
            <a:p>
              <a:pPr>
                <a:spcBef>
                  <a:spcPct val="50000"/>
                </a:spcBef>
              </a:pPr>
              <a:r>
                <a:rPr lang="fr-FR" sz="2000"/>
                <a:t>u</a:t>
              </a:r>
            </a:p>
          </p:txBody>
        </p:sp>
      </p:grpSp>
      <p:grpSp>
        <p:nvGrpSpPr>
          <p:cNvPr id="60422" name="Group 51"/>
          <p:cNvGrpSpPr>
            <a:grpSpLocks/>
          </p:cNvGrpSpPr>
          <p:nvPr/>
        </p:nvGrpSpPr>
        <p:grpSpPr bwMode="auto">
          <a:xfrm>
            <a:off x="565150" y="3409950"/>
            <a:ext cx="2451100" cy="1841500"/>
            <a:chOff x="3012" y="860"/>
            <a:chExt cx="1544" cy="1160"/>
          </a:xfrm>
        </p:grpSpPr>
        <p:sp>
          <p:nvSpPr>
            <p:cNvPr id="63523" name="Rectangle 35"/>
            <p:cNvSpPr>
              <a:spLocks noChangeArrowheads="1"/>
            </p:cNvSpPr>
            <p:nvPr/>
          </p:nvSpPr>
          <p:spPr bwMode="auto">
            <a:xfrm>
              <a:off x="3816" y="860"/>
              <a:ext cx="194" cy="231"/>
            </a:xfrm>
            <a:prstGeom prst="rect">
              <a:avLst/>
            </a:prstGeom>
            <a:noFill/>
            <a:ln w="25400">
              <a:noFill/>
              <a:miter lim="800000"/>
              <a:headEnd/>
              <a:tailEnd/>
            </a:ln>
            <a:effectLst>
              <a:prstShdw prst="shdw17" dist="17961" dir="2700000">
                <a:schemeClr val="bg1">
                  <a:gamma/>
                  <a:shade val="60000"/>
                  <a:invGamma/>
                </a:schemeClr>
              </a:prstShdw>
            </a:effectLst>
          </p:spPr>
          <p:txBody>
            <a:bodyPr wrap="none" lIns="90000" tIns="46800" rIns="90000" bIns="46800">
              <a:spAutoFit/>
            </a:bodyPr>
            <a:lstStyle/>
            <a:p>
              <a:pPr>
                <a:defRPr/>
              </a:pPr>
              <a:r>
                <a:rPr lang="fr-FR"/>
                <a:t>u</a:t>
              </a:r>
            </a:p>
          </p:txBody>
        </p:sp>
        <p:sp>
          <p:nvSpPr>
            <p:cNvPr id="60450" name="Text Box 22"/>
            <p:cNvSpPr txBox="1">
              <a:spLocks noChangeArrowheads="1"/>
            </p:cNvSpPr>
            <p:nvPr/>
          </p:nvSpPr>
          <p:spPr bwMode="auto">
            <a:xfrm>
              <a:off x="4324" y="1362"/>
              <a:ext cx="208" cy="231"/>
            </a:xfrm>
            <a:prstGeom prst="rect">
              <a:avLst/>
            </a:prstGeom>
            <a:noFill/>
            <a:ln w="9525">
              <a:noFill/>
              <a:miter lim="800000"/>
              <a:headEnd/>
              <a:tailEnd/>
            </a:ln>
          </p:spPr>
          <p:txBody>
            <a:bodyPr>
              <a:spAutoFit/>
            </a:bodyPr>
            <a:lstStyle/>
            <a:p>
              <a:pPr>
                <a:spcBef>
                  <a:spcPct val="50000"/>
                </a:spcBef>
              </a:pPr>
              <a:r>
                <a:rPr lang="fr-FR"/>
                <a:t>i</a:t>
              </a:r>
            </a:p>
          </p:txBody>
        </p:sp>
        <p:sp>
          <p:nvSpPr>
            <p:cNvPr id="60451" name="Text Box 18"/>
            <p:cNvSpPr txBox="1">
              <a:spLocks noChangeArrowheads="1"/>
            </p:cNvSpPr>
            <p:nvPr/>
          </p:nvSpPr>
          <p:spPr bwMode="auto">
            <a:xfrm>
              <a:off x="3132" y="1588"/>
              <a:ext cx="624" cy="402"/>
            </a:xfrm>
            <a:prstGeom prst="rect">
              <a:avLst/>
            </a:prstGeom>
            <a:noFill/>
            <a:ln w="9525">
              <a:noFill/>
              <a:miter lim="800000"/>
              <a:headEnd/>
              <a:tailEnd/>
            </a:ln>
          </p:spPr>
          <p:txBody>
            <a:bodyPr lIns="0" tIns="0" rIns="0" bIns="0">
              <a:spAutoFit/>
            </a:bodyPr>
            <a:lstStyle/>
            <a:p>
              <a:pPr>
                <a:spcBef>
                  <a:spcPct val="50000"/>
                </a:spcBef>
              </a:pPr>
              <a:r>
                <a:rPr lang="fr-FR" sz="1400" b="1"/>
                <a:t>U et i &lt; 0 quadrant récepteurs</a:t>
              </a:r>
            </a:p>
          </p:txBody>
        </p:sp>
        <p:sp>
          <p:nvSpPr>
            <p:cNvPr id="60452" name="Text Box 18" descr="noir)"/>
            <p:cNvSpPr txBox="1">
              <a:spLocks noChangeArrowheads="1"/>
            </p:cNvSpPr>
            <p:nvPr/>
          </p:nvSpPr>
          <p:spPr bwMode="auto">
            <a:xfrm>
              <a:off x="3012" y="1068"/>
              <a:ext cx="744" cy="460"/>
            </a:xfrm>
            <a:prstGeom prst="rect">
              <a:avLst/>
            </a:prstGeom>
            <a:pattFill prst="ltUpDiag">
              <a:fgClr>
                <a:srgbClr val="FF3300"/>
              </a:fgClr>
              <a:bgClr>
                <a:schemeClr val="bg1"/>
              </a:bgClr>
            </a:pattFill>
            <a:ln w="9525">
              <a:noFill/>
              <a:miter lim="800000"/>
              <a:headEnd/>
              <a:tailEnd/>
            </a:ln>
          </p:spPr>
          <p:txBody>
            <a:bodyPr>
              <a:spAutoFit/>
            </a:bodyPr>
            <a:lstStyle/>
            <a:p>
              <a:pPr>
                <a:spcBef>
                  <a:spcPct val="50000"/>
                </a:spcBef>
              </a:pPr>
              <a:r>
                <a:rPr lang="fr-FR" sz="1400" b="1"/>
                <a:t>U &gt;0 et  I&lt; 0 quadrant générateur</a:t>
              </a:r>
            </a:p>
          </p:txBody>
        </p:sp>
        <p:sp>
          <p:nvSpPr>
            <p:cNvPr id="60453" name="Text Box 18" descr="noir)"/>
            <p:cNvSpPr txBox="1">
              <a:spLocks noChangeArrowheads="1"/>
            </p:cNvSpPr>
            <p:nvPr/>
          </p:nvSpPr>
          <p:spPr bwMode="auto">
            <a:xfrm>
              <a:off x="3756" y="1540"/>
              <a:ext cx="744" cy="460"/>
            </a:xfrm>
            <a:prstGeom prst="rect">
              <a:avLst/>
            </a:prstGeom>
            <a:pattFill prst="ltUpDiag">
              <a:fgClr>
                <a:srgbClr val="FF3300"/>
              </a:fgClr>
              <a:bgClr>
                <a:schemeClr val="bg1"/>
              </a:bgClr>
            </a:pattFill>
            <a:ln w="9525">
              <a:noFill/>
              <a:miter lim="800000"/>
              <a:headEnd/>
              <a:tailEnd/>
            </a:ln>
          </p:spPr>
          <p:txBody>
            <a:bodyPr>
              <a:spAutoFit/>
            </a:bodyPr>
            <a:lstStyle/>
            <a:p>
              <a:pPr>
                <a:spcBef>
                  <a:spcPct val="50000"/>
                </a:spcBef>
              </a:pPr>
              <a:r>
                <a:rPr lang="fr-FR" sz="1400" b="1"/>
                <a:t>U &gt;0 et  I&lt; 0 quadrant générateur</a:t>
              </a:r>
            </a:p>
          </p:txBody>
        </p:sp>
        <p:sp>
          <p:nvSpPr>
            <p:cNvPr id="60454" name="Line 31"/>
            <p:cNvSpPr>
              <a:spLocks noChangeShapeType="1"/>
            </p:cNvSpPr>
            <p:nvPr/>
          </p:nvSpPr>
          <p:spPr bwMode="auto">
            <a:xfrm flipV="1">
              <a:off x="3768" y="1028"/>
              <a:ext cx="0" cy="992"/>
            </a:xfrm>
            <a:prstGeom prst="line">
              <a:avLst/>
            </a:prstGeom>
            <a:noFill/>
            <a:ln w="19050">
              <a:solidFill>
                <a:schemeClr val="tx1"/>
              </a:solidFill>
              <a:round/>
              <a:headEnd/>
              <a:tailEnd type="triangle" w="lg" len="lg"/>
            </a:ln>
          </p:spPr>
          <p:txBody>
            <a:bodyPr/>
            <a:lstStyle/>
            <a:p>
              <a:endParaRPr lang="fr-FR"/>
            </a:p>
          </p:txBody>
        </p:sp>
        <p:sp>
          <p:nvSpPr>
            <p:cNvPr id="60455" name="Line 32"/>
            <p:cNvSpPr>
              <a:spLocks noChangeShapeType="1"/>
            </p:cNvSpPr>
            <p:nvPr/>
          </p:nvSpPr>
          <p:spPr bwMode="auto">
            <a:xfrm>
              <a:off x="3256" y="1540"/>
              <a:ext cx="1072" cy="0"/>
            </a:xfrm>
            <a:prstGeom prst="line">
              <a:avLst/>
            </a:prstGeom>
            <a:noFill/>
            <a:ln w="19050">
              <a:solidFill>
                <a:schemeClr val="tx1"/>
              </a:solidFill>
              <a:round/>
              <a:headEnd/>
              <a:tailEnd type="triangle" w="lg" len="lg"/>
            </a:ln>
          </p:spPr>
          <p:txBody>
            <a:bodyPr/>
            <a:lstStyle/>
            <a:p>
              <a:endParaRPr lang="fr-FR"/>
            </a:p>
          </p:txBody>
        </p:sp>
        <p:sp>
          <p:nvSpPr>
            <p:cNvPr id="60456" name="Text Box 18"/>
            <p:cNvSpPr txBox="1">
              <a:spLocks noChangeArrowheads="1"/>
            </p:cNvSpPr>
            <p:nvPr/>
          </p:nvSpPr>
          <p:spPr bwMode="auto">
            <a:xfrm>
              <a:off x="3812" y="1028"/>
              <a:ext cx="744" cy="460"/>
            </a:xfrm>
            <a:prstGeom prst="rect">
              <a:avLst/>
            </a:prstGeom>
            <a:noFill/>
            <a:ln w="9525">
              <a:noFill/>
              <a:miter lim="800000"/>
              <a:headEnd/>
              <a:tailEnd/>
            </a:ln>
          </p:spPr>
          <p:txBody>
            <a:bodyPr>
              <a:spAutoFit/>
            </a:bodyPr>
            <a:lstStyle/>
            <a:p>
              <a:pPr>
                <a:spcBef>
                  <a:spcPct val="50000"/>
                </a:spcBef>
              </a:pPr>
              <a:r>
                <a:rPr lang="fr-FR" sz="1400" b="1"/>
                <a:t>u et i &gt;0 quadrant récepteur</a:t>
              </a:r>
            </a:p>
          </p:txBody>
        </p:sp>
      </p:grpSp>
      <p:grpSp>
        <p:nvGrpSpPr>
          <p:cNvPr id="60423" name="Group 76"/>
          <p:cNvGrpSpPr>
            <a:grpSpLocks/>
          </p:cNvGrpSpPr>
          <p:nvPr/>
        </p:nvGrpSpPr>
        <p:grpSpPr bwMode="auto">
          <a:xfrm>
            <a:off x="4648200" y="4483100"/>
            <a:ext cx="215900" cy="774700"/>
            <a:chOff x="1496" y="2848"/>
            <a:chExt cx="192" cy="744"/>
          </a:xfrm>
        </p:grpSpPr>
        <p:sp>
          <p:nvSpPr>
            <p:cNvPr id="60446" name="Line 77"/>
            <p:cNvSpPr>
              <a:spLocks noChangeShapeType="1"/>
            </p:cNvSpPr>
            <p:nvPr/>
          </p:nvSpPr>
          <p:spPr bwMode="auto">
            <a:xfrm>
              <a:off x="1688" y="2848"/>
              <a:ext cx="0" cy="216"/>
            </a:xfrm>
            <a:prstGeom prst="line">
              <a:avLst/>
            </a:prstGeom>
            <a:noFill/>
            <a:ln w="25400">
              <a:solidFill>
                <a:schemeClr val="tx1"/>
              </a:solidFill>
              <a:round/>
              <a:headEnd/>
              <a:tailEnd/>
            </a:ln>
          </p:spPr>
          <p:txBody>
            <a:bodyPr lIns="90000" tIns="46800" rIns="90000" bIns="46800"/>
            <a:lstStyle/>
            <a:p>
              <a:endParaRPr lang="fr-FR"/>
            </a:p>
          </p:txBody>
        </p:sp>
        <p:sp>
          <p:nvSpPr>
            <p:cNvPr id="60447" name="Line 78"/>
            <p:cNvSpPr>
              <a:spLocks noChangeShapeType="1"/>
            </p:cNvSpPr>
            <p:nvPr/>
          </p:nvSpPr>
          <p:spPr bwMode="auto">
            <a:xfrm>
              <a:off x="1496" y="3056"/>
              <a:ext cx="192" cy="272"/>
            </a:xfrm>
            <a:prstGeom prst="line">
              <a:avLst/>
            </a:prstGeom>
            <a:noFill/>
            <a:ln w="25400">
              <a:solidFill>
                <a:schemeClr val="tx1"/>
              </a:solidFill>
              <a:round/>
              <a:headEnd/>
              <a:tailEnd/>
            </a:ln>
          </p:spPr>
          <p:txBody>
            <a:bodyPr lIns="90000" tIns="46800" rIns="90000" bIns="46800"/>
            <a:lstStyle/>
            <a:p>
              <a:endParaRPr lang="fr-FR"/>
            </a:p>
          </p:txBody>
        </p:sp>
        <p:sp>
          <p:nvSpPr>
            <p:cNvPr id="60448" name="Line 79"/>
            <p:cNvSpPr>
              <a:spLocks noChangeShapeType="1"/>
            </p:cNvSpPr>
            <p:nvPr/>
          </p:nvSpPr>
          <p:spPr bwMode="auto">
            <a:xfrm>
              <a:off x="1688" y="3328"/>
              <a:ext cx="0" cy="264"/>
            </a:xfrm>
            <a:prstGeom prst="line">
              <a:avLst/>
            </a:prstGeom>
            <a:noFill/>
            <a:ln w="25400">
              <a:solidFill>
                <a:schemeClr val="tx1"/>
              </a:solidFill>
              <a:round/>
              <a:headEnd/>
              <a:tailEnd/>
            </a:ln>
          </p:spPr>
          <p:txBody>
            <a:bodyPr lIns="90000" tIns="46800" rIns="90000" bIns="46800"/>
            <a:lstStyle/>
            <a:p>
              <a:endParaRPr lang="fr-FR"/>
            </a:p>
          </p:txBody>
        </p:sp>
      </p:grpSp>
      <p:sp>
        <p:nvSpPr>
          <p:cNvPr id="60424" name="Line 80"/>
          <p:cNvSpPr>
            <a:spLocks noChangeShapeType="1"/>
          </p:cNvSpPr>
          <p:nvPr/>
        </p:nvSpPr>
        <p:spPr bwMode="auto">
          <a:xfrm flipV="1">
            <a:off x="5080000" y="4686300"/>
            <a:ext cx="0" cy="419100"/>
          </a:xfrm>
          <a:prstGeom prst="line">
            <a:avLst/>
          </a:prstGeom>
          <a:noFill/>
          <a:ln w="19050">
            <a:solidFill>
              <a:schemeClr val="tx1"/>
            </a:solidFill>
            <a:round/>
            <a:headEnd/>
            <a:tailEnd type="triangle" w="lg" len="lg"/>
          </a:ln>
        </p:spPr>
        <p:txBody>
          <a:bodyPr/>
          <a:lstStyle/>
          <a:p>
            <a:endParaRPr lang="fr-FR"/>
          </a:p>
        </p:txBody>
      </p:sp>
      <p:sp>
        <p:nvSpPr>
          <p:cNvPr id="60425" name="Line 81"/>
          <p:cNvSpPr>
            <a:spLocks noChangeShapeType="1"/>
          </p:cNvSpPr>
          <p:nvPr/>
        </p:nvSpPr>
        <p:spPr bwMode="auto">
          <a:xfrm flipH="1">
            <a:off x="4851400" y="4330700"/>
            <a:ext cx="12700" cy="317500"/>
          </a:xfrm>
          <a:prstGeom prst="line">
            <a:avLst/>
          </a:prstGeom>
          <a:noFill/>
          <a:ln w="19050">
            <a:solidFill>
              <a:schemeClr val="tx1"/>
            </a:solidFill>
            <a:round/>
            <a:headEnd/>
            <a:tailEnd type="triangle" w="lg" len="lg"/>
          </a:ln>
        </p:spPr>
        <p:txBody>
          <a:bodyPr/>
          <a:lstStyle/>
          <a:p>
            <a:endParaRPr lang="fr-FR"/>
          </a:p>
        </p:txBody>
      </p:sp>
      <p:sp>
        <p:nvSpPr>
          <p:cNvPr id="60426" name="Text Box 22"/>
          <p:cNvSpPr txBox="1">
            <a:spLocks noChangeArrowheads="1"/>
          </p:cNvSpPr>
          <p:nvPr/>
        </p:nvSpPr>
        <p:spPr bwMode="auto">
          <a:xfrm>
            <a:off x="5016500" y="4302125"/>
            <a:ext cx="165100" cy="304800"/>
          </a:xfrm>
          <a:prstGeom prst="rect">
            <a:avLst/>
          </a:prstGeom>
          <a:noFill/>
          <a:ln w="9525" algn="ctr">
            <a:noFill/>
            <a:miter lim="800000"/>
            <a:headEnd/>
            <a:tailEnd/>
          </a:ln>
        </p:spPr>
        <p:txBody>
          <a:bodyPr lIns="0" tIns="0" rIns="0" bIns="0">
            <a:spAutoFit/>
          </a:bodyPr>
          <a:lstStyle/>
          <a:p>
            <a:pPr>
              <a:spcBef>
                <a:spcPct val="50000"/>
              </a:spcBef>
            </a:pPr>
            <a:r>
              <a:rPr lang="fr-FR" sz="2000"/>
              <a:t>i</a:t>
            </a:r>
          </a:p>
        </p:txBody>
      </p:sp>
      <p:sp>
        <p:nvSpPr>
          <p:cNvPr id="60427" name="Text Box 22"/>
          <p:cNvSpPr txBox="1">
            <a:spLocks noChangeArrowheads="1"/>
          </p:cNvSpPr>
          <p:nvPr/>
        </p:nvSpPr>
        <p:spPr bwMode="auto">
          <a:xfrm>
            <a:off x="5146675" y="4695825"/>
            <a:ext cx="184150" cy="304800"/>
          </a:xfrm>
          <a:prstGeom prst="rect">
            <a:avLst/>
          </a:prstGeom>
          <a:noFill/>
          <a:ln w="9525">
            <a:noFill/>
            <a:miter lim="800000"/>
            <a:headEnd/>
            <a:tailEnd/>
          </a:ln>
        </p:spPr>
        <p:txBody>
          <a:bodyPr lIns="0" tIns="0" rIns="0" bIns="0">
            <a:spAutoFit/>
          </a:bodyPr>
          <a:lstStyle/>
          <a:p>
            <a:pPr>
              <a:spcBef>
                <a:spcPct val="50000"/>
              </a:spcBef>
            </a:pPr>
            <a:r>
              <a:rPr lang="fr-FR" sz="2000"/>
              <a:t>u</a:t>
            </a:r>
          </a:p>
        </p:txBody>
      </p:sp>
      <p:sp>
        <p:nvSpPr>
          <p:cNvPr id="63581" name="Rectangle 93"/>
          <p:cNvSpPr>
            <a:spLocks noChangeArrowheads="1"/>
          </p:cNvSpPr>
          <p:nvPr/>
        </p:nvSpPr>
        <p:spPr bwMode="auto">
          <a:xfrm>
            <a:off x="4252913" y="3494088"/>
            <a:ext cx="3798887" cy="336550"/>
          </a:xfrm>
          <a:prstGeom prst="rect">
            <a:avLst/>
          </a:prstGeom>
          <a:noFill/>
          <a:ln w="25400">
            <a:noFill/>
            <a:miter lim="800000"/>
            <a:headEnd/>
            <a:tailEnd/>
          </a:ln>
          <a:effectLst>
            <a:prstShdw prst="shdw17" dist="17961" dir="2700000">
              <a:schemeClr val="bg1">
                <a:gamma/>
                <a:shade val="60000"/>
                <a:invGamma/>
              </a:schemeClr>
            </a:prstShdw>
          </a:effectLst>
        </p:spPr>
        <p:txBody>
          <a:bodyPr lIns="90000" tIns="46800" rIns="90000" bIns="46800">
            <a:spAutoFit/>
          </a:bodyPr>
          <a:lstStyle/>
          <a:p>
            <a:pPr>
              <a:defRPr/>
            </a:pPr>
            <a:r>
              <a:rPr lang="fr-FR" sz="1400" b="1"/>
              <a:t>Interrupteur </a:t>
            </a:r>
            <a:r>
              <a:rPr lang="fr-FR" sz="1600" b="1"/>
              <a:t>2 segments</a:t>
            </a:r>
            <a:r>
              <a:rPr lang="fr-FR" sz="1600"/>
              <a:t>  </a:t>
            </a:r>
            <a:r>
              <a:rPr lang="fr-FR" sz="1400" b="1"/>
              <a:t>de type diode</a:t>
            </a:r>
          </a:p>
        </p:txBody>
      </p:sp>
      <p:grpSp>
        <p:nvGrpSpPr>
          <p:cNvPr id="60429" name="Group 97"/>
          <p:cNvGrpSpPr>
            <a:grpSpLocks/>
          </p:cNvGrpSpPr>
          <p:nvPr/>
        </p:nvGrpSpPr>
        <p:grpSpPr bwMode="auto">
          <a:xfrm rot="5400000">
            <a:off x="3556000" y="4591050"/>
            <a:ext cx="774700" cy="355600"/>
            <a:chOff x="592" y="2668"/>
            <a:chExt cx="1072" cy="312"/>
          </a:xfrm>
        </p:grpSpPr>
        <p:sp>
          <p:nvSpPr>
            <p:cNvPr id="60443" name="Line 96"/>
            <p:cNvSpPr>
              <a:spLocks noChangeShapeType="1"/>
            </p:cNvSpPr>
            <p:nvPr/>
          </p:nvSpPr>
          <p:spPr bwMode="auto">
            <a:xfrm>
              <a:off x="592" y="2832"/>
              <a:ext cx="1072" cy="0"/>
            </a:xfrm>
            <a:prstGeom prst="line">
              <a:avLst/>
            </a:prstGeom>
            <a:noFill/>
            <a:ln w="25400">
              <a:solidFill>
                <a:schemeClr val="tx1"/>
              </a:solidFill>
              <a:round/>
              <a:headEnd/>
              <a:tailEnd/>
            </a:ln>
          </p:spPr>
          <p:txBody>
            <a:bodyPr lIns="90000" tIns="46800" rIns="90000" bIns="46800"/>
            <a:lstStyle/>
            <a:p>
              <a:endParaRPr lang="fr-FR"/>
            </a:p>
          </p:txBody>
        </p:sp>
        <p:sp>
          <p:nvSpPr>
            <p:cNvPr id="60444" name="AutoShape 94"/>
            <p:cNvSpPr>
              <a:spLocks noChangeArrowheads="1"/>
            </p:cNvSpPr>
            <p:nvPr/>
          </p:nvSpPr>
          <p:spPr bwMode="auto">
            <a:xfrm rot="5400000">
              <a:off x="992" y="2648"/>
              <a:ext cx="312" cy="352"/>
            </a:xfrm>
            <a:prstGeom prst="triangle">
              <a:avLst>
                <a:gd name="adj" fmla="val 50000"/>
              </a:avLst>
            </a:prstGeom>
            <a:solidFill>
              <a:schemeClr val="bg1"/>
            </a:solidFill>
            <a:ln w="25400">
              <a:solidFill>
                <a:schemeClr val="tx1"/>
              </a:solidFill>
              <a:miter lim="800000"/>
              <a:headEnd/>
              <a:tailEnd/>
            </a:ln>
          </p:spPr>
          <p:txBody>
            <a:bodyPr wrap="none" lIns="90000" tIns="46800" rIns="90000" bIns="46800" anchor="ctr"/>
            <a:lstStyle/>
            <a:p>
              <a:endParaRPr lang="fr-FR"/>
            </a:p>
          </p:txBody>
        </p:sp>
        <p:sp>
          <p:nvSpPr>
            <p:cNvPr id="60445" name="Line 95"/>
            <p:cNvSpPr>
              <a:spLocks noChangeShapeType="1"/>
            </p:cNvSpPr>
            <p:nvPr/>
          </p:nvSpPr>
          <p:spPr bwMode="auto">
            <a:xfrm>
              <a:off x="1336" y="2672"/>
              <a:ext cx="0" cy="288"/>
            </a:xfrm>
            <a:prstGeom prst="line">
              <a:avLst/>
            </a:prstGeom>
            <a:noFill/>
            <a:ln w="25400">
              <a:solidFill>
                <a:schemeClr val="tx1"/>
              </a:solidFill>
              <a:round/>
              <a:headEnd/>
              <a:tailEnd/>
            </a:ln>
          </p:spPr>
          <p:txBody>
            <a:bodyPr lIns="90000" tIns="46800" rIns="90000" bIns="46800"/>
            <a:lstStyle/>
            <a:p>
              <a:endParaRPr lang="fr-FR"/>
            </a:p>
          </p:txBody>
        </p:sp>
      </p:grpSp>
      <p:sp>
        <p:nvSpPr>
          <p:cNvPr id="60430" name="Line 118"/>
          <p:cNvSpPr>
            <a:spLocks noChangeShapeType="1"/>
          </p:cNvSpPr>
          <p:nvPr/>
        </p:nvSpPr>
        <p:spPr bwMode="auto">
          <a:xfrm flipV="1">
            <a:off x="4217988" y="4675188"/>
            <a:ext cx="0" cy="419100"/>
          </a:xfrm>
          <a:prstGeom prst="line">
            <a:avLst/>
          </a:prstGeom>
          <a:noFill/>
          <a:ln w="19050">
            <a:solidFill>
              <a:schemeClr val="tx1"/>
            </a:solidFill>
            <a:round/>
            <a:headEnd/>
            <a:tailEnd type="triangle" w="lg" len="lg"/>
          </a:ln>
        </p:spPr>
        <p:txBody>
          <a:bodyPr/>
          <a:lstStyle/>
          <a:p>
            <a:endParaRPr lang="fr-FR"/>
          </a:p>
        </p:txBody>
      </p:sp>
      <p:sp>
        <p:nvSpPr>
          <p:cNvPr id="60431" name="Line 119"/>
          <p:cNvSpPr>
            <a:spLocks noChangeShapeType="1"/>
          </p:cNvSpPr>
          <p:nvPr/>
        </p:nvSpPr>
        <p:spPr bwMode="auto">
          <a:xfrm flipH="1">
            <a:off x="3925888" y="4256088"/>
            <a:ext cx="12700" cy="317500"/>
          </a:xfrm>
          <a:prstGeom prst="line">
            <a:avLst/>
          </a:prstGeom>
          <a:noFill/>
          <a:ln w="19050">
            <a:solidFill>
              <a:schemeClr val="tx1"/>
            </a:solidFill>
            <a:round/>
            <a:headEnd/>
            <a:tailEnd type="triangle" w="lg" len="lg"/>
          </a:ln>
        </p:spPr>
        <p:txBody>
          <a:bodyPr/>
          <a:lstStyle/>
          <a:p>
            <a:endParaRPr lang="fr-FR"/>
          </a:p>
        </p:txBody>
      </p:sp>
      <p:sp>
        <p:nvSpPr>
          <p:cNvPr id="60432" name="Text Box 22"/>
          <p:cNvSpPr txBox="1">
            <a:spLocks noChangeArrowheads="1"/>
          </p:cNvSpPr>
          <p:nvPr/>
        </p:nvSpPr>
        <p:spPr bwMode="auto">
          <a:xfrm>
            <a:off x="4103688" y="4291013"/>
            <a:ext cx="165100" cy="304800"/>
          </a:xfrm>
          <a:prstGeom prst="rect">
            <a:avLst/>
          </a:prstGeom>
          <a:noFill/>
          <a:ln w="9525" algn="ctr">
            <a:noFill/>
            <a:miter lim="800000"/>
            <a:headEnd/>
            <a:tailEnd/>
          </a:ln>
        </p:spPr>
        <p:txBody>
          <a:bodyPr lIns="0" tIns="0" rIns="0" bIns="0">
            <a:spAutoFit/>
          </a:bodyPr>
          <a:lstStyle/>
          <a:p>
            <a:pPr>
              <a:spcBef>
                <a:spcPct val="50000"/>
              </a:spcBef>
            </a:pPr>
            <a:r>
              <a:rPr lang="fr-FR" sz="2000"/>
              <a:t>i</a:t>
            </a:r>
          </a:p>
        </p:txBody>
      </p:sp>
      <p:sp>
        <p:nvSpPr>
          <p:cNvPr id="60433" name="Text Box 22"/>
          <p:cNvSpPr txBox="1">
            <a:spLocks noChangeArrowheads="1"/>
          </p:cNvSpPr>
          <p:nvPr/>
        </p:nvSpPr>
        <p:spPr bwMode="auto">
          <a:xfrm>
            <a:off x="4284663" y="4684713"/>
            <a:ext cx="184150" cy="304800"/>
          </a:xfrm>
          <a:prstGeom prst="rect">
            <a:avLst/>
          </a:prstGeom>
          <a:noFill/>
          <a:ln w="9525">
            <a:noFill/>
            <a:miter lim="800000"/>
            <a:headEnd/>
            <a:tailEnd/>
          </a:ln>
        </p:spPr>
        <p:txBody>
          <a:bodyPr lIns="0" tIns="0" rIns="0" bIns="0">
            <a:spAutoFit/>
          </a:bodyPr>
          <a:lstStyle/>
          <a:p>
            <a:pPr>
              <a:spcBef>
                <a:spcPct val="50000"/>
              </a:spcBef>
            </a:pPr>
            <a:r>
              <a:rPr lang="fr-FR" sz="2000"/>
              <a:t>u</a:t>
            </a:r>
          </a:p>
        </p:txBody>
      </p:sp>
      <p:sp>
        <p:nvSpPr>
          <p:cNvPr id="63573" name="Rectangle 85"/>
          <p:cNvSpPr>
            <a:spLocks noChangeArrowheads="1"/>
          </p:cNvSpPr>
          <p:nvPr/>
        </p:nvSpPr>
        <p:spPr bwMode="auto">
          <a:xfrm>
            <a:off x="6362700" y="3994150"/>
            <a:ext cx="307975" cy="366713"/>
          </a:xfrm>
          <a:prstGeom prst="rect">
            <a:avLst/>
          </a:prstGeom>
          <a:noFill/>
          <a:ln w="25400">
            <a:noFill/>
            <a:miter lim="800000"/>
            <a:headEnd/>
            <a:tailEnd/>
          </a:ln>
          <a:effectLst>
            <a:prstShdw prst="shdw17" dist="17961" dir="2700000">
              <a:schemeClr val="bg1">
                <a:gamma/>
                <a:shade val="60000"/>
                <a:invGamma/>
              </a:schemeClr>
            </a:prstShdw>
          </a:effectLst>
        </p:spPr>
        <p:txBody>
          <a:bodyPr wrap="none" lIns="90000" tIns="46800" rIns="90000" bIns="46800">
            <a:spAutoFit/>
          </a:bodyPr>
          <a:lstStyle/>
          <a:p>
            <a:pPr>
              <a:defRPr/>
            </a:pPr>
            <a:r>
              <a:rPr lang="fr-FR"/>
              <a:t>u</a:t>
            </a:r>
          </a:p>
        </p:txBody>
      </p:sp>
      <p:sp>
        <p:nvSpPr>
          <p:cNvPr id="60435" name="Text Box 22"/>
          <p:cNvSpPr txBox="1">
            <a:spLocks noChangeArrowheads="1"/>
          </p:cNvSpPr>
          <p:nvPr/>
        </p:nvSpPr>
        <p:spPr bwMode="auto">
          <a:xfrm>
            <a:off x="7512050" y="4156075"/>
            <a:ext cx="330200" cy="366713"/>
          </a:xfrm>
          <a:prstGeom prst="rect">
            <a:avLst/>
          </a:prstGeom>
          <a:noFill/>
          <a:ln w="9525">
            <a:noFill/>
            <a:miter lim="800000"/>
            <a:headEnd/>
            <a:tailEnd/>
          </a:ln>
        </p:spPr>
        <p:txBody>
          <a:bodyPr>
            <a:spAutoFit/>
          </a:bodyPr>
          <a:lstStyle/>
          <a:p>
            <a:pPr>
              <a:spcBef>
                <a:spcPct val="50000"/>
              </a:spcBef>
            </a:pPr>
            <a:r>
              <a:rPr lang="fr-FR"/>
              <a:t>i</a:t>
            </a:r>
          </a:p>
        </p:txBody>
      </p:sp>
      <p:sp>
        <p:nvSpPr>
          <p:cNvPr id="60436" name="Text Box 18" descr="noir)"/>
          <p:cNvSpPr txBox="1">
            <a:spLocks noChangeArrowheads="1"/>
          </p:cNvSpPr>
          <p:nvPr/>
        </p:nvSpPr>
        <p:spPr bwMode="auto">
          <a:xfrm>
            <a:off x="6292850" y="4578350"/>
            <a:ext cx="1587500" cy="942975"/>
          </a:xfrm>
          <a:prstGeom prst="rect">
            <a:avLst/>
          </a:prstGeom>
          <a:pattFill prst="ltUpDiag">
            <a:fgClr>
              <a:srgbClr val="FF3300"/>
            </a:fgClr>
            <a:bgClr>
              <a:schemeClr val="bg1"/>
            </a:bgClr>
          </a:pattFill>
          <a:ln w="9525">
            <a:noFill/>
            <a:miter lim="800000"/>
            <a:headEnd/>
            <a:tailEnd/>
          </a:ln>
        </p:spPr>
        <p:txBody>
          <a:bodyPr>
            <a:spAutoFit/>
          </a:bodyPr>
          <a:lstStyle/>
          <a:p>
            <a:pPr>
              <a:spcBef>
                <a:spcPct val="50000"/>
              </a:spcBef>
            </a:pPr>
            <a:r>
              <a:rPr lang="fr-FR" sz="1400" b="1"/>
              <a:t>le point de fonctionnement reste sur les axes</a:t>
            </a:r>
          </a:p>
        </p:txBody>
      </p:sp>
      <p:sp>
        <p:nvSpPr>
          <p:cNvPr id="60437" name="Line 90"/>
          <p:cNvSpPr>
            <a:spLocks noChangeShapeType="1"/>
          </p:cNvSpPr>
          <p:nvPr/>
        </p:nvSpPr>
        <p:spPr bwMode="auto">
          <a:xfrm flipH="1" flipV="1">
            <a:off x="6286500" y="3981450"/>
            <a:ext cx="25400" cy="1574800"/>
          </a:xfrm>
          <a:prstGeom prst="line">
            <a:avLst/>
          </a:prstGeom>
          <a:noFill/>
          <a:ln w="19050">
            <a:solidFill>
              <a:schemeClr val="tx1"/>
            </a:solidFill>
            <a:round/>
            <a:headEnd/>
            <a:tailEnd type="triangle" w="lg" len="lg"/>
          </a:ln>
        </p:spPr>
        <p:txBody>
          <a:bodyPr/>
          <a:lstStyle/>
          <a:p>
            <a:endParaRPr lang="fr-FR"/>
          </a:p>
        </p:txBody>
      </p:sp>
      <p:sp>
        <p:nvSpPr>
          <p:cNvPr id="60438" name="Line 91"/>
          <p:cNvSpPr>
            <a:spLocks noChangeShapeType="1"/>
          </p:cNvSpPr>
          <p:nvPr/>
        </p:nvSpPr>
        <p:spPr bwMode="auto">
          <a:xfrm>
            <a:off x="5575300" y="4578350"/>
            <a:ext cx="2222500" cy="0"/>
          </a:xfrm>
          <a:prstGeom prst="line">
            <a:avLst/>
          </a:prstGeom>
          <a:noFill/>
          <a:ln w="19050">
            <a:solidFill>
              <a:schemeClr val="tx1"/>
            </a:solidFill>
            <a:round/>
            <a:headEnd/>
            <a:tailEnd type="triangle" w="lg" len="lg"/>
          </a:ln>
        </p:spPr>
        <p:txBody>
          <a:bodyPr/>
          <a:lstStyle/>
          <a:p>
            <a:endParaRPr lang="fr-FR"/>
          </a:p>
        </p:txBody>
      </p:sp>
      <p:sp>
        <p:nvSpPr>
          <p:cNvPr id="60439" name="Line 127"/>
          <p:cNvSpPr>
            <a:spLocks noChangeShapeType="1"/>
          </p:cNvSpPr>
          <p:nvPr/>
        </p:nvSpPr>
        <p:spPr bwMode="auto">
          <a:xfrm>
            <a:off x="6337300" y="4572000"/>
            <a:ext cx="1231900" cy="0"/>
          </a:xfrm>
          <a:prstGeom prst="line">
            <a:avLst/>
          </a:prstGeom>
          <a:noFill/>
          <a:ln w="57150">
            <a:solidFill>
              <a:srgbClr val="FF3300"/>
            </a:solidFill>
            <a:round/>
            <a:headEnd/>
            <a:tailEnd/>
          </a:ln>
        </p:spPr>
        <p:txBody>
          <a:bodyPr lIns="90000" tIns="46800" rIns="90000" bIns="46800"/>
          <a:lstStyle/>
          <a:p>
            <a:endParaRPr lang="fr-FR"/>
          </a:p>
        </p:txBody>
      </p:sp>
      <p:sp>
        <p:nvSpPr>
          <p:cNvPr id="60440" name="Line 128"/>
          <p:cNvSpPr>
            <a:spLocks noChangeShapeType="1"/>
          </p:cNvSpPr>
          <p:nvPr/>
        </p:nvSpPr>
        <p:spPr bwMode="auto">
          <a:xfrm rot="-5400000">
            <a:off x="5810250" y="5035550"/>
            <a:ext cx="1003300" cy="12700"/>
          </a:xfrm>
          <a:prstGeom prst="line">
            <a:avLst/>
          </a:prstGeom>
          <a:noFill/>
          <a:ln w="57150">
            <a:solidFill>
              <a:srgbClr val="FF3300"/>
            </a:solidFill>
            <a:round/>
            <a:headEnd/>
            <a:tailEnd/>
          </a:ln>
        </p:spPr>
        <p:txBody>
          <a:bodyPr lIns="90000" tIns="46800" rIns="90000" bIns="46800"/>
          <a:lstStyle/>
          <a:p>
            <a:endParaRPr lang="fr-FR"/>
          </a:p>
        </p:txBody>
      </p:sp>
      <p:sp>
        <p:nvSpPr>
          <p:cNvPr id="60441" name="ZoneTexte 7"/>
          <p:cNvSpPr txBox="1">
            <a:spLocks noChangeArrowheads="1"/>
          </p:cNvSpPr>
          <p:nvPr/>
        </p:nvSpPr>
        <p:spPr bwMode="auto">
          <a:xfrm>
            <a:off x="393700" y="2082800"/>
            <a:ext cx="8305800" cy="434975"/>
          </a:xfrm>
          <a:prstGeom prst="rect">
            <a:avLst/>
          </a:prstGeom>
          <a:noFill/>
          <a:ln w="9525">
            <a:noFill/>
            <a:miter lim="800000"/>
            <a:headEnd/>
            <a:tailEnd/>
          </a:ln>
        </p:spPr>
        <p:txBody>
          <a:bodyPr>
            <a:spAutoFit/>
          </a:bodyPr>
          <a:lstStyle/>
          <a:p>
            <a:pPr algn="ctr">
              <a:lnSpc>
                <a:spcPct val="125000"/>
              </a:lnSpc>
            </a:pPr>
            <a:r>
              <a:rPr lang="fr-FR" b="1">
                <a:solidFill>
                  <a:srgbClr val="0000FF"/>
                </a:solidFill>
              </a:rPr>
              <a:t>Qualification des interrupteurs statiques PTSI-TSI semestre 2</a:t>
            </a:r>
            <a:endParaRPr lang="fr-FR" sz="1600" b="1">
              <a:solidFill>
                <a:srgbClr val="FF9900"/>
              </a:solidFill>
            </a:endParaRPr>
          </a:p>
        </p:txBody>
      </p:sp>
      <p:sp>
        <p:nvSpPr>
          <p:cNvPr id="63676" name="Rectangle 188"/>
          <p:cNvSpPr>
            <a:spLocks noChangeArrowheads="1"/>
          </p:cNvSpPr>
          <p:nvPr/>
        </p:nvSpPr>
        <p:spPr bwMode="auto">
          <a:xfrm>
            <a:off x="4622800" y="2476500"/>
            <a:ext cx="3254375" cy="366713"/>
          </a:xfrm>
          <a:prstGeom prst="rect">
            <a:avLst/>
          </a:prstGeom>
          <a:noFill/>
          <a:ln w="25400">
            <a:noFill/>
            <a:miter lim="800000"/>
            <a:headEnd/>
            <a:tailEnd/>
          </a:ln>
          <a:effectLst>
            <a:prstShdw prst="shdw17" dist="17961" dir="2700000">
              <a:schemeClr val="bg1">
                <a:gamma/>
                <a:shade val="60000"/>
                <a:invGamma/>
              </a:schemeClr>
            </a:prstShdw>
          </a:effectLst>
        </p:spPr>
        <p:txBody>
          <a:bodyPr wrap="none" lIns="90000" tIns="46800" rIns="90000" bIns="46800">
            <a:spAutoFit/>
          </a:bodyPr>
          <a:lstStyle/>
          <a:p>
            <a:pPr>
              <a:defRPr/>
            </a:pPr>
            <a:r>
              <a:rPr lang="fr-FR" b="1">
                <a:solidFill>
                  <a:srgbClr val="FF9900"/>
                </a:solidFill>
              </a:rPr>
              <a:t>Hors programme PCSI-MPSI</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465" name="Group 4"/>
          <p:cNvGrpSpPr>
            <a:grpSpLocks/>
          </p:cNvGrpSpPr>
          <p:nvPr/>
        </p:nvGrpSpPr>
        <p:grpSpPr bwMode="auto">
          <a:xfrm>
            <a:off x="2159000" y="2427288"/>
            <a:ext cx="279400" cy="711200"/>
            <a:chOff x="2144" y="2136"/>
            <a:chExt cx="536" cy="1760"/>
          </a:xfrm>
        </p:grpSpPr>
        <p:sp>
          <p:nvSpPr>
            <p:cNvPr id="62521" name="Line 5"/>
            <p:cNvSpPr>
              <a:spLocks noChangeShapeType="1"/>
            </p:cNvSpPr>
            <p:nvPr/>
          </p:nvSpPr>
          <p:spPr bwMode="auto">
            <a:xfrm>
              <a:off x="2144" y="2584"/>
              <a:ext cx="0" cy="864"/>
            </a:xfrm>
            <a:prstGeom prst="line">
              <a:avLst/>
            </a:prstGeom>
            <a:noFill/>
            <a:ln w="25400">
              <a:solidFill>
                <a:schemeClr val="tx1"/>
              </a:solidFill>
              <a:round/>
              <a:headEnd/>
              <a:tailEnd/>
            </a:ln>
          </p:spPr>
          <p:txBody>
            <a:bodyPr lIns="90000" tIns="46800" rIns="90000" bIns="46800"/>
            <a:lstStyle/>
            <a:p>
              <a:endParaRPr lang="fr-FR"/>
            </a:p>
          </p:txBody>
        </p:sp>
        <p:sp>
          <p:nvSpPr>
            <p:cNvPr id="62522" name="Line 6"/>
            <p:cNvSpPr>
              <a:spLocks noChangeShapeType="1"/>
            </p:cNvSpPr>
            <p:nvPr/>
          </p:nvSpPr>
          <p:spPr bwMode="auto">
            <a:xfrm>
              <a:off x="2264" y="2584"/>
              <a:ext cx="0" cy="864"/>
            </a:xfrm>
            <a:prstGeom prst="line">
              <a:avLst/>
            </a:prstGeom>
            <a:noFill/>
            <a:ln w="25400">
              <a:solidFill>
                <a:schemeClr val="tx1"/>
              </a:solidFill>
              <a:round/>
              <a:headEnd/>
              <a:tailEnd/>
            </a:ln>
          </p:spPr>
          <p:txBody>
            <a:bodyPr lIns="90000" tIns="46800" rIns="90000" bIns="46800"/>
            <a:lstStyle/>
            <a:p>
              <a:endParaRPr lang="fr-FR"/>
            </a:p>
          </p:txBody>
        </p:sp>
        <p:sp>
          <p:nvSpPr>
            <p:cNvPr id="62523" name="Line 7"/>
            <p:cNvSpPr>
              <a:spLocks noChangeShapeType="1"/>
            </p:cNvSpPr>
            <p:nvPr/>
          </p:nvSpPr>
          <p:spPr bwMode="auto">
            <a:xfrm flipV="1">
              <a:off x="2272" y="2616"/>
              <a:ext cx="376" cy="392"/>
            </a:xfrm>
            <a:prstGeom prst="line">
              <a:avLst/>
            </a:prstGeom>
            <a:noFill/>
            <a:ln w="25400">
              <a:solidFill>
                <a:schemeClr val="tx1"/>
              </a:solidFill>
              <a:round/>
              <a:headEnd/>
              <a:tailEnd/>
            </a:ln>
          </p:spPr>
          <p:txBody>
            <a:bodyPr lIns="90000" tIns="46800" rIns="90000" bIns="46800"/>
            <a:lstStyle/>
            <a:p>
              <a:endParaRPr lang="fr-FR"/>
            </a:p>
          </p:txBody>
        </p:sp>
        <p:sp>
          <p:nvSpPr>
            <p:cNvPr id="62524" name="Line 8"/>
            <p:cNvSpPr>
              <a:spLocks noChangeShapeType="1"/>
            </p:cNvSpPr>
            <p:nvPr/>
          </p:nvSpPr>
          <p:spPr bwMode="auto">
            <a:xfrm flipV="1">
              <a:off x="2648" y="2136"/>
              <a:ext cx="0" cy="480"/>
            </a:xfrm>
            <a:prstGeom prst="line">
              <a:avLst/>
            </a:prstGeom>
            <a:noFill/>
            <a:ln w="25400">
              <a:solidFill>
                <a:schemeClr val="tx1"/>
              </a:solidFill>
              <a:round/>
              <a:headEnd/>
              <a:tailEnd/>
            </a:ln>
          </p:spPr>
          <p:txBody>
            <a:bodyPr lIns="90000" tIns="46800" rIns="90000" bIns="46800"/>
            <a:lstStyle/>
            <a:p>
              <a:endParaRPr lang="fr-FR"/>
            </a:p>
          </p:txBody>
        </p:sp>
        <p:sp>
          <p:nvSpPr>
            <p:cNvPr id="62525" name="Line 9"/>
            <p:cNvSpPr>
              <a:spLocks noChangeShapeType="1"/>
            </p:cNvSpPr>
            <p:nvPr/>
          </p:nvSpPr>
          <p:spPr bwMode="auto">
            <a:xfrm>
              <a:off x="2288" y="3008"/>
              <a:ext cx="392" cy="472"/>
            </a:xfrm>
            <a:prstGeom prst="line">
              <a:avLst/>
            </a:prstGeom>
            <a:noFill/>
            <a:ln w="25400">
              <a:solidFill>
                <a:schemeClr val="tx1"/>
              </a:solidFill>
              <a:round/>
              <a:headEnd/>
              <a:tailEnd type="triangle" w="lg" len="lg"/>
            </a:ln>
          </p:spPr>
          <p:txBody>
            <a:bodyPr lIns="90000" tIns="46800" rIns="90000" bIns="46800"/>
            <a:lstStyle/>
            <a:p>
              <a:endParaRPr lang="fr-FR"/>
            </a:p>
          </p:txBody>
        </p:sp>
        <p:sp>
          <p:nvSpPr>
            <p:cNvPr id="62526" name="Line 10"/>
            <p:cNvSpPr>
              <a:spLocks noChangeShapeType="1"/>
            </p:cNvSpPr>
            <p:nvPr/>
          </p:nvSpPr>
          <p:spPr bwMode="auto">
            <a:xfrm>
              <a:off x="2680" y="3480"/>
              <a:ext cx="0" cy="416"/>
            </a:xfrm>
            <a:prstGeom prst="line">
              <a:avLst/>
            </a:prstGeom>
            <a:noFill/>
            <a:ln w="25400">
              <a:solidFill>
                <a:schemeClr val="tx1"/>
              </a:solidFill>
              <a:round/>
              <a:headEnd/>
              <a:tailEnd/>
            </a:ln>
          </p:spPr>
          <p:txBody>
            <a:bodyPr lIns="90000" tIns="46800" rIns="90000" bIns="46800"/>
            <a:lstStyle/>
            <a:p>
              <a:endParaRPr lang="fr-FR"/>
            </a:p>
          </p:txBody>
        </p:sp>
      </p:grpSp>
      <p:sp>
        <p:nvSpPr>
          <p:cNvPr id="62466" name="Line 11"/>
          <p:cNvSpPr>
            <a:spLocks noChangeShapeType="1"/>
          </p:cNvSpPr>
          <p:nvPr/>
        </p:nvSpPr>
        <p:spPr bwMode="auto">
          <a:xfrm flipV="1">
            <a:off x="2643188" y="2682875"/>
            <a:ext cx="0" cy="419100"/>
          </a:xfrm>
          <a:prstGeom prst="line">
            <a:avLst/>
          </a:prstGeom>
          <a:noFill/>
          <a:ln w="19050">
            <a:solidFill>
              <a:schemeClr val="tx1"/>
            </a:solidFill>
            <a:round/>
            <a:headEnd/>
            <a:tailEnd type="triangle" w="lg" len="lg"/>
          </a:ln>
        </p:spPr>
        <p:txBody>
          <a:bodyPr/>
          <a:lstStyle/>
          <a:p>
            <a:endParaRPr lang="fr-FR"/>
          </a:p>
        </p:txBody>
      </p:sp>
      <p:sp>
        <p:nvSpPr>
          <p:cNvPr id="62467" name="Line 12"/>
          <p:cNvSpPr>
            <a:spLocks noChangeShapeType="1"/>
          </p:cNvSpPr>
          <p:nvPr/>
        </p:nvSpPr>
        <p:spPr bwMode="auto">
          <a:xfrm flipH="1">
            <a:off x="2414588" y="2187575"/>
            <a:ext cx="12700" cy="317500"/>
          </a:xfrm>
          <a:prstGeom prst="line">
            <a:avLst/>
          </a:prstGeom>
          <a:noFill/>
          <a:ln w="19050">
            <a:solidFill>
              <a:schemeClr val="tx1"/>
            </a:solidFill>
            <a:round/>
            <a:headEnd/>
            <a:tailEnd type="triangle" w="lg" len="lg"/>
          </a:ln>
        </p:spPr>
        <p:txBody>
          <a:bodyPr/>
          <a:lstStyle/>
          <a:p>
            <a:endParaRPr lang="fr-FR"/>
          </a:p>
        </p:txBody>
      </p:sp>
      <p:sp>
        <p:nvSpPr>
          <p:cNvPr id="62468" name="Text Box 22"/>
          <p:cNvSpPr txBox="1">
            <a:spLocks noChangeArrowheads="1"/>
          </p:cNvSpPr>
          <p:nvPr/>
        </p:nvSpPr>
        <p:spPr bwMode="auto">
          <a:xfrm>
            <a:off x="2579688" y="2298700"/>
            <a:ext cx="165100" cy="304800"/>
          </a:xfrm>
          <a:prstGeom prst="rect">
            <a:avLst/>
          </a:prstGeom>
          <a:noFill/>
          <a:ln w="9525" algn="ctr">
            <a:noFill/>
            <a:miter lim="800000"/>
            <a:headEnd/>
            <a:tailEnd/>
          </a:ln>
        </p:spPr>
        <p:txBody>
          <a:bodyPr lIns="0" tIns="0" rIns="0" bIns="0">
            <a:spAutoFit/>
          </a:bodyPr>
          <a:lstStyle/>
          <a:p>
            <a:pPr>
              <a:spcBef>
                <a:spcPct val="50000"/>
              </a:spcBef>
            </a:pPr>
            <a:r>
              <a:rPr lang="fr-FR" sz="2000"/>
              <a:t>i</a:t>
            </a:r>
          </a:p>
        </p:txBody>
      </p:sp>
      <p:sp>
        <p:nvSpPr>
          <p:cNvPr id="62469" name="Text Box 22"/>
          <p:cNvSpPr txBox="1">
            <a:spLocks noChangeArrowheads="1"/>
          </p:cNvSpPr>
          <p:nvPr/>
        </p:nvSpPr>
        <p:spPr bwMode="auto">
          <a:xfrm>
            <a:off x="2709863" y="2692400"/>
            <a:ext cx="184150" cy="304800"/>
          </a:xfrm>
          <a:prstGeom prst="rect">
            <a:avLst/>
          </a:prstGeom>
          <a:noFill/>
          <a:ln w="9525">
            <a:noFill/>
            <a:miter lim="800000"/>
            <a:headEnd/>
            <a:tailEnd/>
          </a:ln>
        </p:spPr>
        <p:txBody>
          <a:bodyPr lIns="0" tIns="0" rIns="0" bIns="0">
            <a:spAutoFit/>
          </a:bodyPr>
          <a:lstStyle/>
          <a:p>
            <a:pPr>
              <a:spcBef>
                <a:spcPct val="50000"/>
              </a:spcBef>
            </a:pPr>
            <a:r>
              <a:rPr lang="fr-FR" sz="2000"/>
              <a:t>u</a:t>
            </a:r>
          </a:p>
        </p:txBody>
      </p:sp>
      <p:grpSp>
        <p:nvGrpSpPr>
          <p:cNvPr id="62470" name="Group 16"/>
          <p:cNvGrpSpPr>
            <a:grpSpLocks/>
          </p:cNvGrpSpPr>
          <p:nvPr/>
        </p:nvGrpSpPr>
        <p:grpSpPr bwMode="auto">
          <a:xfrm>
            <a:off x="3200400" y="2233613"/>
            <a:ext cx="682625" cy="955675"/>
            <a:chOff x="1496" y="2990"/>
            <a:chExt cx="430" cy="602"/>
          </a:xfrm>
        </p:grpSpPr>
        <p:grpSp>
          <p:nvGrpSpPr>
            <p:cNvPr id="62513" name="Group 17"/>
            <p:cNvGrpSpPr>
              <a:grpSpLocks/>
            </p:cNvGrpSpPr>
            <p:nvPr/>
          </p:nvGrpSpPr>
          <p:grpSpPr bwMode="auto">
            <a:xfrm>
              <a:off x="1496" y="3104"/>
              <a:ext cx="136" cy="488"/>
              <a:chOff x="1496" y="2848"/>
              <a:chExt cx="192" cy="744"/>
            </a:xfrm>
          </p:grpSpPr>
          <p:sp>
            <p:nvSpPr>
              <p:cNvPr id="62518" name="Line 18"/>
              <p:cNvSpPr>
                <a:spLocks noChangeShapeType="1"/>
              </p:cNvSpPr>
              <p:nvPr/>
            </p:nvSpPr>
            <p:spPr bwMode="auto">
              <a:xfrm>
                <a:off x="1688" y="2848"/>
                <a:ext cx="0" cy="216"/>
              </a:xfrm>
              <a:prstGeom prst="line">
                <a:avLst/>
              </a:prstGeom>
              <a:noFill/>
              <a:ln w="25400">
                <a:solidFill>
                  <a:schemeClr val="tx1"/>
                </a:solidFill>
                <a:round/>
                <a:headEnd/>
                <a:tailEnd/>
              </a:ln>
            </p:spPr>
            <p:txBody>
              <a:bodyPr lIns="90000" tIns="46800" rIns="90000" bIns="46800"/>
              <a:lstStyle/>
              <a:p>
                <a:endParaRPr lang="fr-FR"/>
              </a:p>
            </p:txBody>
          </p:sp>
          <p:sp>
            <p:nvSpPr>
              <p:cNvPr id="62519" name="Line 19"/>
              <p:cNvSpPr>
                <a:spLocks noChangeShapeType="1"/>
              </p:cNvSpPr>
              <p:nvPr/>
            </p:nvSpPr>
            <p:spPr bwMode="auto">
              <a:xfrm>
                <a:off x="1496" y="3056"/>
                <a:ext cx="192" cy="272"/>
              </a:xfrm>
              <a:prstGeom prst="line">
                <a:avLst/>
              </a:prstGeom>
              <a:noFill/>
              <a:ln w="25400">
                <a:solidFill>
                  <a:schemeClr val="tx1"/>
                </a:solidFill>
                <a:round/>
                <a:headEnd/>
                <a:tailEnd/>
              </a:ln>
            </p:spPr>
            <p:txBody>
              <a:bodyPr lIns="90000" tIns="46800" rIns="90000" bIns="46800"/>
              <a:lstStyle/>
              <a:p>
                <a:endParaRPr lang="fr-FR"/>
              </a:p>
            </p:txBody>
          </p:sp>
          <p:sp>
            <p:nvSpPr>
              <p:cNvPr id="62520" name="Line 20"/>
              <p:cNvSpPr>
                <a:spLocks noChangeShapeType="1"/>
              </p:cNvSpPr>
              <p:nvPr/>
            </p:nvSpPr>
            <p:spPr bwMode="auto">
              <a:xfrm>
                <a:off x="1688" y="3328"/>
                <a:ext cx="0" cy="264"/>
              </a:xfrm>
              <a:prstGeom prst="line">
                <a:avLst/>
              </a:prstGeom>
              <a:noFill/>
              <a:ln w="25400">
                <a:solidFill>
                  <a:schemeClr val="tx1"/>
                </a:solidFill>
                <a:round/>
                <a:headEnd/>
                <a:tailEnd/>
              </a:ln>
            </p:spPr>
            <p:txBody>
              <a:bodyPr lIns="90000" tIns="46800" rIns="90000" bIns="46800"/>
              <a:lstStyle/>
              <a:p>
                <a:endParaRPr lang="fr-FR"/>
              </a:p>
            </p:txBody>
          </p:sp>
        </p:grpSp>
        <p:sp>
          <p:nvSpPr>
            <p:cNvPr id="62514" name="Line 21"/>
            <p:cNvSpPr>
              <a:spLocks noChangeShapeType="1"/>
            </p:cNvSpPr>
            <p:nvPr/>
          </p:nvSpPr>
          <p:spPr bwMode="auto">
            <a:xfrm flipV="1">
              <a:off x="1768" y="3232"/>
              <a:ext cx="0" cy="264"/>
            </a:xfrm>
            <a:prstGeom prst="line">
              <a:avLst/>
            </a:prstGeom>
            <a:noFill/>
            <a:ln w="19050">
              <a:solidFill>
                <a:schemeClr val="tx1"/>
              </a:solidFill>
              <a:round/>
              <a:headEnd/>
              <a:tailEnd type="triangle" w="lg" len="lg"/>
            </a:ln>
          </p:spPr>
          <p:txBody>
            <a:bodyPr/>
            <a:lstStyle/>
            <a:p>
              <a:endParaRPr lang="fr-FR"/>
            </a:p>
          </p:txBody>
        </p:sp>
        <p:sp>
          <p:nvSpPr>
            <p:cNvPr id="62515" name="Line 22"/>
            <p:cNvSpPr>
              <a:spLocks noChangeShapeType="1"/>
            </p:cNvSpPr>
            <p:nvPr/>
          </p:nvSpPr>
          <p:spPr bwMode="auto">
            <a:xfrm flipH="1">
              <a:off x="1624" y="3008"/>
              <a:ext cx="8" cy="200"/>
            </a:xfrm>
            <a:prstGeom prst="line">
              <a:avLst/>
            </a:prstGeom>
            <a:noFill/>
            <a:ln w="19050">
              <a:solidFill>
                <a:schemeClr val="tx1"/>
              </a:solidFill>
              <a:round/>
              <a:headEnd/>
              <a:tailEnd type="triangle" w="lg" len="lg"/>
            </a:ln>
          </p:spPr>
          <p:txBody>
            <a:bodyPr/>
            <a:lstStyle/>
            <a:p>
              <a:endParaRPr lang="fr-FR"/>
            </a:p>
          </p:txBody>
        </p:sp>
        <p:sp>
          <p:nvSpPr>
            <p:cNvPr id="62516" name="Text Box 22"/>
            <p:cNvSpPr txBox="1">
              <a:spLocks noChangeArrowheads="1"/>
            </p:cNvSpPr>
            <p:nvPr/>
          </p:nvSpPr>
          <p:spPr bwMode="auto">
            <a:xfrm>
              <a:off x="1728" y="2990"/>
              <a:ext cx="104" cy="192"/>
            </a:xfrm>
            <a:prstGeom prst="rect">
              <a:avLst/>
            </a:prstGeom>
            <a:noFill/>
            <a:ln w="9525" algn="ctr">
              <a:noFill/>
              <a:miter lim="800000"/>
              <a:headEnd/>
              <a:tailEnd/>
            </a:ln>
          </p:spPr>
          <p:txBody>
            <a:bodyPr lIns="0" tIns="0" rIns="0" bIns="0">
              <a:spAutoFit/>
            </a:bodyPr>
            <a:lstStyle/>
            <a:p>
              <a:pPr>
                <a:spcBef>
                  <a:spcPct val="50000"/>
                </a:spcBef>
              </a:pPr>
              <a:r>
                <a:rPr lang="fr-FR" sz="2000"/>
                <a:t>i</a:t>
              </a:r>
            </a:p>
          </p:txBody>
        </p:sp>
        <p:sp>
          <p:nvSpPr>
            <p:cNvPr id="62517" name="Text Box 22"/>
            <p:cNvSpPr txBox="1">
              <a:spLocks noChangeArrowheads="1"/>
            </p:cNvSpPr>
            <p:nvPr/>
          </p:nvSpPr>
          <p:spPr bwMode="auto">
            <a:xfrm>
              <a:off x="1810" y="3238"/>
              <a:ext cx="116" cy="192"/>
            </a:xfrm>
            <a:prstGeom prst="rect">
              <a:avLst/>
            </a:prstGeom>
            <a:noFill/>
            <a:ln w="9525">
              <a:noFill/>
              <a:miter lim="800000"/>
              <a:headEnd/>
              <a:tailEnd/>
            </a:ln>
          </p:spPr>
          <p:txBody>
            <a:bodyPr lIns="0" tIns="0" rIns="0" bIns="0">
              <a:spAutoFit/>
            </a:bodyPr>
            <a:lstStyle/>
            <a:p>
              <a:pPr>
                <a:spcBef>
                  <a:spcPct val="50000"/>
                </a:spcBef>
              </a:pPr>
              <a:r>
                <a:rPr lang="fr-FR" sz="2000"/>
                <a:t>u</a:t>
              </a:r>
            </a:p>
          </p:txBody>
        </p:sp>
      </p:grpSp>
      <p:grpSp>
        <p:nvGrpSpPr>
          <p:cNvPr id="62471" name="Group 25"/>
          <p:cNvGrpSpPr>
            <a:grpSpLocks/>
          </p:cNvGrpSpPr>
          <p:nvPr/>
        </p:nvGrpSpPr>
        <p:grpSpPr bwMode="auto">
          <a:xfrm>
            <a:off x="4038600" y="1608138"/>
            <a:ext cx="2328863" cy="2006600"/>
            <a:chOff x="1768" y="2916"/>
            <a:chExt cx="1467" cy="1264"/>
          </a:xfrm>
        </p:grpSpPr>
        <p:sp>
          <p:nvSpPr>
            <p:cNvPr id="62506" name="Line 26"/>
            <p:cNvSpPr>
              <a:spLocks noChangeShapeType="1"/>
            </p:cNvSpPr>
            <p:nvPr/>
          </p:nvSpPr>
          <p:spPr bwMode="auto">
            <a:xfrm flipH="1" flipV="1">
              <a:off x="2216" y="3204"/>
              <a:ext cx="8" cy="976"/>
            </a:xfrm>
            <a:prstGeom prst="line">
              <a:avLst/>
            </a:prstGeom>
            <a:noFill/>
            <a:ln w="19050">
              <a:solidFill>
                <a:schemeClr val="tx1"/>
              </a:solidFill>
              <a:round/>
              <a:headEnd/>
              <a:tailEnd type="triangle" w="lg" len="lg"/>
            </a:ln>
          </p:spPr>
          <p:txBody>
            <a:bodyPr/>
            <a:lstStyle/>
            <a:p>
              <a:endParaRPr lang="fr-FR"/>
            </a:p>
          </p:txBody>
        </p:sp>
        <p:sp>
          <p:nvSpPr>
            <p:cNvPr id="67611" name="Rectangle 27"/>
            <p:cNvSpPr>
              <a:spLocks noChangeArrowheads="1"/>
            </p:cNvSpPr>
            <p:nvPr/>
          </p:nvSpPr>
          <p:spPr bwMode="auto">
            <a:xfrm>
              <a:off x="2256" y="2916"/>
              <a:ext cx="258" cy="231"/>
            </a:xfrm>
            <a:prstGeom prst="rect">
              <a:avLst/>
            </a:prstGeom>
            <a:noFill/>
            <a:ln w="25400">
              <a:noFill/>
              <a:miter lim="800000"/>
              <a:headEnd/>
              <a:tailEnd/>
            </a:ln>
            <a:effectLst>
              <a:prstShdw prst="shdw17" dist="17961" dir="2700000">
                <a:schemeClr val="bg1">
                  <a:gamma/>
                  <a:shade val="60000"/>
                  <a:invGamma/>
                </a:schemeClr>
              </a:prstShdw>
            </a:effectLst>
          </p:spPr>
          <p:txBody>
            <a:bodyPr lIns="90000" tIns="46800" rIns="90000" bIns="46800">
              <a:spAutoFit/>
            </a:bodyPr>
            <a:lstStyle/>
            <a:p>
              <a:pPr>
                <a:defRPr/>
              </a:pPr>
              <a:r>
                <a:rPr lang="fr-FR"/>
                <a:t>u</a:t>
              </a:r>
            </a:p>
          </p:txBody>
        </p:sp>
        <p:sp>
          <p:nvSpPr>
            <p:cNvPr id="62508" name="Text Box 22"/>
            <p:cNvSpPr txBox="1">
              <a:spLocks noChangeArrowheads="1"/>
            </p:cNvSpPr>
            <p:nvPr/>
          </p:nvSpPr>
          <p:spPr bwMode="auto">
            <a:xfrm>
              <a:off x="2988" y="3674"/>
              <a:ext cx="208" cy="231"/>
            </a:xfrm>
            <a:prstGeom prst="rect">
              <a:avLst/>
            </a:prstGeom>
            <a:noFill/>
            <a:ln w="9525">
              <a:noFill/>
              <a:miter lim="800000"/>
              <a:headEnd/>
              <a:tailEnd/>
            </a:ln>
          </p:spPr>
          <p:txBody>
            <a:bodyPr>
              <a:spAutoFit/>
            </a:bodyPr>
            <a:lstStyle/>
            <a:p>
              <a:pPr>
                <a:spcBef>
                  <a:spcPct val="50000"/>
                </a:spcBef>
              </a:pPr>
              <a:r>
                <a:rPr lang="fr-FR"/>
                <a:t>i</a:t>
              </a:r>
            </a:p>
          </p:txBody>
        </p:sp>
        <p:sp>
          <p:nvSpPr>
            <p:cNvPr id="62509" name="Line 29"/>
            <p:cNvSpPr>
              <a:spLocks noChangeShapeType="1"/>
            </p:cNvSpPr>
            <p:nvPr/>
          </p:nvSpPr>
          <p:spPr bwMode="auto">
            <a:xfrm>
              <a:off x="1768" y="3940"/>
              <a:ext cx="1400" cy="0"/>
            </a:xfrm>
            <a:prstGeom prst="line">
              <a:avLst/>
            </a:prstGeom>
            <a:noFill/>
            <a:ln w="19050">
              <a:solidFill>
                <a:schemeClr val="tx1"/>
              </a:solidFill>
              <a:round/>
              <a:headEnd/>
              <a:tailEnd type="triangle" w="lg" len="lg"/>
            </a:ln>
          </p:spPr>
          <p:txBody>
            <a:bodyPr/>
            <a:lstStyle/>
            <a:p>
              <a:endParaRPr lang="fr-FR"/>
            </a:p>
          </p:txBody>
        </p:sp>
        <p:sp>
          <p:nvSpPr>
            <p:cNvPr id="62510" name="Line 30"/>
            <p:cNvSpPr>
              <a:spLocks noChangeShapeType="1"/>
            </p:cNvSpPr>
            <p:nvPr/>
          </p:nvSpPr>
          <p:spPr bwMode="auto">
            <a:xfrm>
              <a:off x="2248" y="3936"/>
              <a:ext cx="776" cy="0"/>
            </a:xfrm>
            <a:prstGeom prst="line">
              <a:avLst/>
            </a:prstGeom>
            <a:noFill/>
            <a:ln w="57150">
              <a:solidFill>
                <a:srgbClr val="FF3300"/>
              </a:solidFill>
              <a:round/>
              <a:headEnd/>
              <a:tailEnd/>
            </a:ln>
          </p:spPr>
          <p:txBody>
            <a:bodyPr lIns="90000" tIns="46800" rIns="90000" bIns="46800"/>
            <a:lstStyle/>
            <a:p>
              <a:endParaRPr lang="fr-FR"/>
            </a:p>
          </p:txBody>
        </p:sp>
        <p:sp>
          <p:nvSpPr>
            <p:cNvPr id="62511" name="Line 31"/>
            <p:cNvSpPr>
              <a:spLocks noChangeShapeType="1"/>
            </p:cNvSpPr>
            <p:nvPr/>
          </p:nvSpPr>
          <p:spPr bwMode="auto">
            <a:xfrm rot="5400000" flipH="1">
              <a:off x="1904" y="3632"/>
              <a:ext cx="640" cy="8"/>
            </a:xfrm>
            <a:prstGeom prst="line">
              <a:avLst/>
            </a:prstGeom>
            <a:noFill/>
            <a:ln w="57150">
              <a:solidFill>
                <a:srgbClr val="FF3300"/>
              </a:solidFill>
              <a:round/>
              <a:headEnd/>
              <a:tailEnd/>
            </a:ln>
          </p:spPr>
          <p:txBody>
            <a:bodyPr lIns="90000" tIns="46800" rIns="90000" bIns="46800"/>
            <a:lstStyle/>
            <a:p>
              <a:endParaRPr lang="fr-FR"/>
            </a:p>
          </p:txBody>
        </p:sp>
        <p:sp>
          <p:nvSpPr>
            <p:cNvPr id="67616" name="Rectangle 32"/>
            <p:cNvSpPr>
              <a:spLocks noChangeArrowheads="1"/>
            </p:cNvSpPr>
            <p:nvPr/>
          </p:nvSpPr>
          <p:spPr bwMode="auto">
            <a:xfrm>
              <a:off x="2277" y="3093"/>
              <a:ext cx="958" cy="862"/>
            </a:xfrm>
            <a:prstGeom prst="rect">
              <a:avLst/>
            </a:prstGeom>
            <a:noFill/>
            <a:ln w="25400">
              <a:noFill/>
              <a:miter lim="800000"/>
              <a:headEnd/>
              <a:tailEnd/>
            </a:ln>
            <a:effectLst>
              <a:prstShdw prst="shdw17" dist="17961" dir="2700000">
                <a:schemeClr val="bg1">
                  <a:gamma/>
                  <a:shade val="60000"/>
                  <a:invGamma/>
                </a:schemeClr>
              </a:prstShdw>
            </a:effectLst>
          </p:spPr>
          <p:txBody>
            <a:bodyPr lIns="90000" tIns="46800" rIns="90000" bIns="46800">
              <a:spAutoFit/>
            </a:bodyPr>
            <a:lstStyle/>
            <a:p>
              <a:pPr>
                <a:defRPr/>
              </a:pPr>
              <a:r>
                <a:rPr lang="fr-FR" sz="1400" b="1"/>
                <a:t>u et i &gt;0 fonctionnement possible dans le quadrant récepteur mais dissipatif</a:t>
              </a:r>
            </a:p>
          </p:txBody>
        </p:sp>
      </p:grpSp>
      <p:grpSp>
        <p:nvGrpSpPr>
          <p:cNvPr id="62472" name="Group 75"/>
          <p:cNvGrpSpPr>
            <a:grpSpLocks/>
          </p:cNvGrpSpPr>
          <p:nvPr/>
        </p:nvGrpSpPr>
        <p:grpSpPr bwMode="auto">
          <a:xfrm>
            <a:off x="4660900" y="4059238"/>
            <a:ext cx="4025900" cy="2006600"/>
            <a:chOff x="3224" y="2613"/>
            <a:chExt cx="2536" cy="1264"/>
          </a:xfrm>
        </p:grpSpPr>
        <p:grpSp>
          <p:nvGrpSpPr>
            <p:cNvPr id="62478" name="Group 33"/>
            <p:cNvGrpSpPr>
              <a:grpSpLocks/>
            </p:cNvGrpSpPr>
            <p:nvPr/>
          </p:nvGrpSpPr>
          <p:grpSpPr bwMode="auto">
            <a:xfrm>
              <a:off x="3224" y="2864"/>
              <a:ext cx="599" cy="961"/>
              <a:chOff x="3224" y="2799"/>
              <a:chExt cx="599" cy="961"/>
            </a:xfrm>
          </p:grpSpPr>
          <p:sp>
            <p:nvSpPr>
              <p:cNvPr id="62489" name="Line 34"/>
              <p:cNvSpPr>
                <a:spLocks noChangeShapeType="1"/>
              </p:cNvSpPr>
              <p:nvPr/>
            </p:nvSpPr>
            <p:spPr bwMode="auto">
              <a:xfrm>
                <a:off x="3224" y="3235"/>
                <a:ext cx="0" cy="239"/>
              </a:xfrm>
              <a:prstGeom prst="line">
                <a:avLst/>
              </a:prstGeom>
              <a:noFill/>
              <a:ln w="25400">
                <a:solidFill>
                  <a:schemeClr val="tx1"/>
                </a:solidFill>
                <a:round/>
                <a:headEnd/>
                <a:tailEnd/>
              </a:ln>
            </p:spPr>
            <p:txBody>
              <a:bodyPr lIns="90000" tIns="46800" rIns="90000" bIns="46800"/>
              <a:lstStyle/>
              <a:p>
                <a:endParaRPr lang="fr-FR"/>
              </a:p>
            </p:txBody>
          </p:sp>
          <p:sp>
            <p:nvSpPr>
              <p:cNvPr id="62490" name="Line 35"/>
              <p:cNvSpPr>
                <a:spLocks noChangeShapeType="1"/>
              </p:cNvSpPr>
              <p:nvPr/>
            </p:nvSpPr>
            <p:spPr bwMode="auto">
              <a:xfrm>
                <a:off x="3250" y="3235"/>
                <a:ext cx="0" cy="239"/>
              </a:xfrm>
              <a:prstGeom prst="line">
                <a:avLst/>
              </a:prstGeom>
              <a:noFill/>
              <a:ln w="25400">
                <a:solidFill>
                  <a:schemeClr val="tx1"/>
                </a:solidFill>
                <a:round/>
                <a:headEnd/>
                <a:tailEnd/>
              </a:ln>
            </p:spPr>
            <p:txBody>
              <a:bodyPr lIns="90000" tIns="46800" rIns="90000" bIns="46800"/>
              <a:lstStyle/>
              <a:p>
                <a:endParaRPr lang="fr-FR"/>
              </a:p>
            </p:txBody>
          </p:sp>
          <p:sp>
            <p:nvSpPr>
              <p:cNvPr id="62491" name="Line 36"/>
              <p:cNvSpPr>
                <a:spLocks noChangeShapeType="1"/>
              </p:cNvSpPr>
              <p:nvPr/>
            </p:nvSpPr>
            <p:spPr bwMode="auto">
              <a:xfrm flipV="1">
                <a:off x="3252" y="3244"/>
                <a:ext cx="82" cy="109"/>
              </a:xfrm>
              <a:prstGeom prst="line">
                <a:avLst/>
              </a:prstGeom>
              <a:noFill/>
              <a:ln w="25400">
                <a:solidFill>
                  <a:schemeClr val="tx1"/>
                </a:solidFill>
                <a:round/>
                <a:headEnd/>
                <a:tailEnd/>
              </a:ln>
            </p:spPr>
            <p:txBody>
              <a:bodyPr lIns="90000" tIns="46800" rIns="90000" bIns="46800"/>
              <a:lstStyle/>
              <a:p>
                <a:endParaRPr lang="fr-FR"/>
              </a:p>
            </p:txBody>
          </p:sp>
          <p:sp>
            <p:nvSpPr>
              <p:cNvPr id="62492" name="Line 37"/>
              <p:cNvSpPr>
                <a:spLocks noChangeShapeType="1"/>
              </p:cNvSpPr>
              <p:nvPr/>
            </p:nvSpPr>
            <p:spPr bwMode="auto">
              <a:xfrm>
                <a:off x="3255" y="3353"/>
                <a:ext cx="87" cy="129"/>
              </a:xfrm>
              <a:prstGeom prst="line">
                <a:avLst/>
              </a:prstGeom>
              <a:noFill/>
              <a:ln w="25400">
                <a:solidFill>
                  <a:schemeClr val="tx1"/>
                </a:solidFill>
                <a:round/>
                <a:headEnd/>
                <a:tailEnd type="triangle" w="lg" len="lg"/>
              </a:ln>
            </p:spPr>
            <p:txBody>
              <a:bodyPr lIns="90000" tIns="46800" rIns="90000" bIns="46800"/>
              <a:lstStyle/>
              <a:p>
                <a:endParaRPr lang="fr-FR"/>
              </a:p>
            </p:txBody>
          </p:sp>
          <p:sp>
            <p:nvSpPr>
              <p:cNvPr id="62493" name="Line 38"/>
              <p:cNvSpPr>
                <a:spLocks noChangeShapeType="1"/>
              </p:cNvSpPr>
              <p:nvPr/>
            </p:nvSpPr>
            <p:spPr bwMode="auto">
              <a:xfrm flipH="1">
                <a:off x="3331" y="3468"/>
                <a:ext cx="5" cy="292"/>
              </a:xfrm>
              <a:prstGeom prst="line">
                <a:avLst/>
              </a:prstGeom>
              <a:noFill/>
              <a:ln w="25400">
                <a:solidFill>
                  <a:schemeClr val="tx1"/>
                </a:solidFill>
                <a:round/>
                <a:headEnd/>
                <a:tailEnd/>
              </a:ln>
            </p:spPr>
            <p:txBody>
              <a:bodyPr lIns="90000" tIns="46800" rIns="90000" bIns="46800"/>
              <a:lstStyle/>
              <a:p>
                <a:endParaRPr lang="fr-FR"/>
              </a:p>
            </p:txBody>
          </p:sp>
          <p:sp>
            <p:nvSpPr>
              <p:cNvPr id="62494" name="Line 39"/>
              <p:cNvSpPr>
                <a:spLocks noChangeShapeType="1"/>
              </p:cNvSpPr>
              <p:nvPr/>
            </p:nvSpPr>
            <p:spPr bwMode="auto">
              <a:xfrm flipH="1" flipV="1">
                <a:off x="3704" y="3079"/>
                <a:ext cx="5" cy="349"/>
              </a:xfrm>
              <a:prstGeom prst="line">
                <a:avLst/>
              </a:prstGeom>
              <a:noFill/>
              <a:ln w="19050">
                <a:solidFill>
                  <a:schemeClr val="tx1"/>
                </a:solidFill>
                <a:round/>
                <a:headEnd/>
                <a:tailEnd type="triangle" w="lg" len="lg"/>
              </a:ln>
            </p:spPr>
            <p:txBody>
              <a:bodyPr/>
              <a:lstStyle/>
              <a:p>
                <a:endParaRPr lang="fr-FR"/>
              </a:p>
            </p:txBody>
          </p:sp>
          <p:sp>
            <p:nvSpPr>
              <p:cNvPr id="62495" name="Line 40"/>
              <p:cNvSpPr>
                <a:spLocks noChangeShapeType="1"/>
              </p:cNvSpPr>
              <p:nvPr/>
            </p:nvSpPr>
            <p:spPr bwMode="auto">
              <a:xfrm flipH="1">
                <a:off x="3332" y="2822"/>
                <a:ext cx="5" cy="178"/>
              </a:xfrm>
              <a:prstGeom prst="line">
                <a:avLst/>
              </a:prstGeom>
              <a:noFill/>
              <a:ln w="19050">
                <a:solidFill>
                  <a:schemeClr val="tx1"/>
                </a:solidFill>
                <a:round/>
                <a:headEnd/>
                <a:tailEnd type="triangle" w="lg" len="lg"/>
              </a:ln>
            </p:spPr>
            <p:txBody>
              <a:bodyPr/>
              <a:lstStyle/>
              <a:p>
                <a:endParaRPr lang="fr-FR"/>
              </a:p>
            </p:txBody>
          </p:sp>
          <p:sp>
            <p:nvSpPr>
              <p:cNvPr id="62496" name="Text Box 22"/>
              <p:cNvSpPr txBox="1">
                <a:spLocks noChangeArrowheads="1"/>
              </p:cNvSpPr>
              <p:nvPr/>
            </p:nvSpPr>
            <p:spPr bwMode="auto">
              <a:xfrm>
                <a:off x="3385" y="2799"/>
                <a:ext cx="70" cy="192"/>
              </a:xfrm>
              <a:prstGeom prst="rect">
                <a:avLst/>
              </a:prstGeom>
              <a:noFill/>
              <a:ln w="9525" algn="ctr">
                <a:noFill/>
                <a:miter lim="800000"/>
                <a:headEnd/>
                <a:tailEnd/>
              </a:ln>
            </p:spPr>
            <p:txBody>
              <a:bodyPr lIns="0" tIns="0" rIns="0" bIns="0">
                <a:spAutoFit/>
              </a:bodyPr>
              <a:lstStyle/>
              <a:p>
                <a:pPr>
                  <a:spcBef>
                    <a:spcPct val="50000"/>
                  </a:spcBef>
                </a:pPr>
                <a:r>
                  <a:rPr lang="fr-FR" sz="2000"/>
                  <a:t>i</a:t>
                </a:r>
              </a:p>
            </p:txBody>
          </p:sp>
          <p:sp>
            <p:nvSpPr>
              <p:cNvPr id="62497" name="Text Box 22"/>
              <p:cNvSpPr txBox="1">
                <a:spLocks noChangeArrowheads="1"/>
              </p:cNvSpPr>
              <p:nvPr/>
            </p:nvSpPr>
            <p:spPr bwMode="auto">
              <a:xfrm>
                <a:off x="3745" y="3173"/>
                <a:ext cx="78" cy="192"/>
              </a:xfrm>
              <a:prstGeom prst="rect">
                <a:avLst/>
              </a:prstGeom>
              <a:noFill/>
              <a:ln w="9525">
                <a:noFill/>
                <a:miter lim="800000"/>
                <a:headEnd/>
                <a:tailEnd/>
              </a:ln>
            </p:spPr>
            <p:txBody>
              <a:bodyPr lIns="0" tIns="0" rIns="0" bIns="0">
                <a:spAutoFit/>
              </a:bodyPr>
              <a:lstStyle/>
              <a:p>
                <a:pPr>
                  <a:spcBef>
                    <a:spcPct val="50000"/>
                  </a:spcBef>
                </a:pPr>
                <a:r>
                  <a:rPr lang="fr-FR" sz="2000"/>
                  <a:t>u</a:t>
                </a:r>
              </a:p>
            </p:txBody>
          </p:sp>
          <p:grpSp>
            <p:nvGrpSpPr>
              <p:cNvPr id="62498" name="Group 43"/>
              <p:cNvGrpSpPr>
                <a:grpSpLocks/>
              </p:cNvGrpSpPr>
              <p:nvPr/>
            </p:nvGrpSpPr>
            <p:grpSpPr bwMode="auto">
              <a:xfrm>
                <a:off x="3336" y="3035"/>
                <a:ext cx="319" cy="512"/>
                <a:chOff x="3856" y="2768"/>
                <a:chExt cx="476" cy="488"/>
              </a:xfrm>
            </p:grpSpPr>
            <p:grpSp>
              <p:nvGrpSpPr>
                <p:cNvPr id="62500" name="Group 44"/>
                <p:cNvGrpSpPr>
                  <a:grpSpLocks/>
                </p:cNvGrpSpPr>
                <p:nvPr/>
              </p:nvGrpSpPr>
              <p:grpSpPr bwMode="auto">
                <a:xfrm rot="16200000" flipV="1">
                  <a:off x="3976" y="2900"/>
                  <a:ext cx="488" cy="224"/>
                  <a:chOff x="592" y="2668"/>
                  <a:chExt cx="1072" cy="312"/>
                </a:xfrm>
              </p:grpSpPr>
              <p:sp>
                <p:nvSpPr>
                  <p:cNvPr id="62503" name="Line 45"/>
                  <p:cNvSpPr>
                    <a:spLocks noChangeShapeType="1"/>
                  </p:cNvSpPr>
                  <p:nvPr/>
                </p:nvSpPr>
                <p:spPr bwMode="auto">
                  <a:xfrm>
                    <a:off x="592" y="2832"/>
                    <a:ext cx="1072" cy="0"/>
                  </a:xfrm>
                  <a:prstGeom prst="line">
                    <a:avLst/>
                  </a:prstGeom>
                  <a:noFill/>
                  <a:ln w="25400">
                    <a:solidFill>
                      <a:schemeClr val="tx1"/>
                    </a:solidFill>
                    <a:round/>
                    <a:headEnd/>
                    <a:tailEnd/>
                  </a:ln>
                </p:spPr>
                <p:txBody>
                  <a:bodyPr lIns="90000" tIns="46800" rIns="90000" bIns="46800"/>
                  <a:lstStyle/>
                  <a:p>
                    <a:endParaRPr lang="fr-FR"/>
                  </a:p>
                </p:txBody>
              </p:sp>
              <p:sp>
                <p:nvSpPr>
                  <p:cNvPr id="62504" name="AutoShape 46"/>
                  <p:cNvSpPr>
                    <a:spLocks noChangeArrowheads="1"/>
                  </p:cNvSpPr>
                  <p:nvPr/>
                </p:nvSpPr>
                <p:spPr bwMode="auto">
                  <a:xfrm rot="5400000">
                    <a:off x="992" y="2648"/>
                    <a:ext cx="312" cy="352"/>
                  </a:xfrm>
                  <a:prstGeom prst="triangle">
                    <a:avLst>
                      <a:gd name="adj" fmla="val 50000"/>
                    </a:avLst>
                  </a:prstGeom>
                  <a:solidFill>
                    <a:schemeClr val="bg1"/>
                  </a:solidFill>
                  <a:ln w="25400">
                    <a:solidFill>
                      <a:schemeClr val="tx1"/>
                    </a:solidFill>
                    <a:miter lim="800000"/>
                    <a:headEnd/>
                    <a:tailEnd/>
                  </a:ln>
                </p:spPr>
                <p:txBody>
                  <a:bodyPr wrap="none" lIns="90000" tIns="46800" rIns="90000" bIns="46800" anchor="ctr"/>
                  <a:lstStyle/>
                  <a:p>
                    <a:endParaRPr lang="fr-FR"/>
                  </a:p>
                </p:txBody>
              </p:sp>
              <p:sp>
                <p:nvSpPr>
                  <p:cNvPr id="62505" name="Line 47"/>
                  <p:cNvSpPr>
                    <a:spLocks noChangeShapeType="1"/>
                  </p:cNvSpPr>
                  <p:nvPr/>
                </p:nvSpPr>
                <p:spPr bwMode="auto">
                  <a:xfrm>
                    <a:off x="1336" y="2672"/>
                    <a:ext cx="0" cy="288"/>
                  </a:xfrm>
                  <a:prstGeom prst="line">
                    <a:avLst/>
                  </a:prstGeom>
                  <a:noFill/>
                  <a:ln w="25400">
                    <a:solidFill>
                      <a:schemeClr val="tx1"/>
                    </a:solidFill>
                    <a:round/>
                    <a:headEnd/>
                    <a:tailEnd/>
                  </a:ln>
                </p:spPr>
                <p:txBody>
                  <a:bodyPr lIns="90000" tIns="46800" rIns="90000" bIns="46800"/>
                  <a:lstStyle/>
                  <a:p>
                    <a:endParaRPr lang="fr-FR"/>
                  </a:p>
                </p:txBody>
              </p:sp>
            </p:grpSp>
            <p:sp>
              <p:nvSpPr>
                <p:cNvPr id="62501" name="Line 48"/>
                <p:cNvSpPr>
                  <a:spLocks noChangeShapeType="1"/>
                </p:cNvSpPr>
                <p:nvPr/>
              </p:nvSpPr>
              <p:spPr bwMode="auto">
                <a:xfrm flipH="1">
                  <a:off x="3864" y="2768"/>
                  <a:ext cx="352" cy="0"/>
                </a:xfrm>
                <a:prstGeom prst="line">
                  <a:avLst/>
                </a:prstGeom>
                <a:noFill/>
                <a:ln w="25400">
                  <a:solidFill>
                    <a:schemeClr val="tx1"/>
                  </a:solidFill>
                  <a:round/>
                  <a:headEnd/>
                  <a:tailEnd/>
                </a:ln>
              </p:spPr>
              <p:txBody>
                <a:bodyPr lIns="90000" tIns="46800" rIns="90000" bIns="46800"/>
                <a:lstStyle/>
                <a:p>
                  <a:endParaRPr lang="fr-FR"/>
                </a:p>
              </p:txBody>
            </p:sp>
            <p:sp>
              <p:nvSpPr>
                <p:cNvPr id="62502" name="Line 49"/>
                <p:cNvSpPr>
                  <a:spLocks noChangeShapeType="1"/>
                </p:cNvSpPr>
                <p:nvPr/>
              </p:nvSpPr>
              <p:spPr bwMode="auto">
                <a:xfrm flipH="1">
                  <a:off x="3856" y="3256"/>
                  <a:ext cx="352" cy="0"/>
                </a:xfrm>
                <a:prstGeom prst="line">
                  <a:avLst/>
                </a:prstGeom>
                <a:noFill/>
                <a:ln w="25400">
                  <a:solidFill>
                    <a:schemeClr val="tx1"/>
                  </a:solidFill>
                  <a:round/>
                  <a:headEnd/>
                  <a:tailEnd/>
                </a:ln>
              </p:spPr>
              <p:txBody>
                <a:bodyPr lIns="90000" tIns="46800" rIns="90000" bIns="46800"/>
                <a:lstStyle/>
                <a:p>
                  <a:endParaRPr lang="fr-FR"/>
                </a:p>
              </p:txBody>
            </p:sp>
          </p:grpSp>
          <p:sp>
            <p:nvSpPr>
              <p:cNvPr id="62499" name="Line 50"/>
              <p:cNvSpPr>
                <a:spLocks noChangeShapeType="1"/>
              </p:cNvSpPr>
              <p:nvPr/>
            </p:nvSpPr>
            <p:spPr bwMode="auto">
              <a:xfrm flipV="1">
                <a:off x="3336" y="2835"/>
                <a:ext cx="0" cy="413"/>
              </a:xfrm>
              <a:prstGeom prst="line">
                <a:avLst/>
              </a:prstGeom>
              <a:noFill/>
              <a:ln w="25400">
                <a:solidFill>
                  <a:schemeClr val="tx1"/>
                </a:solidFill>
                <a:round/>
                <a:headEnd/>
                <a:tailEnd/>
              </a:ln>
            </p:spPr>
            <p:txBody>
              <a:bodyPr lIns="90000" tIns="46800" rIns="90000" bIns="46800"/>
              <a:lstStyle/>
              <a:p>
                <a:endParaRPr lang="fr-FR"/>
              </a:p>
            </p:txBody>
          </p:sp>
        </p:grpSp>
        <p:grpSp>
          <p:nvGrpSpPr>
            <p:cNvPr id="62479" name="Group 51"/>
            <p:cNvGrpSpPr>
              <a:grpSpLocks/>
            </p:cNvGrpSpPr>
            <p:nvPr/>
          </p:nvGrpSpPr>
          <p:grpSpPr bwMode="auto">
            <a:xfrm>
              <a:off x="4293" y="2613"/>
              <a:ext cx="1467" cy="1264"/>
              <a:chOff x="1768" y="2916"/>
              <a:chExt cx="1467" cy="1264"/>
            </a:xfrm>
          </p:grpSpPr>
          <p:sp>
            <p:nvSpPr>
              <p:cNvPr id="62482" name="Line 52"/>
              <p:cNvSpPr>
                <a:spLocks noChangeShapeType="1"/>
              </p:cNvSpPr>
              <p:nvPr/>
            </p:nvSpPr>
            <p:spPr bwMode="auto">
              <a:xfrm flipH="1" flipV="1">
                <a:off x="2216" y="3204"/>
                <a:ext cx="8" cy="976"/>
              </a:xfrm>
              <a:prstGeom prst="line">
                <a:avLst/>
              </a:prstGeom>
              <a:noFill/>
              <a:ln w="19050">
                <a:solidFill>
                  <a:schemeClr val="tx1"/>
                </a:solidFill>
                <a:round/>
                <a:headEnd/>
                <a:tailEnd type="triangle" w="lg" len="lg"/>
              </a:ln>
            </p:spPr>
            <p:txBody>
              <a:bodyPr/>
              <a:lstStyle/>
              <a:p>
                <a:endParaRPr lang="fr-FR"/>
              </a:p>
            </p:txBody>
          </p:sp>
          <p:sp>
            <p:nvSpPr>
              <p:cNvPr id="67637" name="Rectangle 53"/>
              <p:cNvSpPr>
                <a:spLocks noChangeArrowheads="1"/>
              </p:cNvSpPr>
              <p:nvPr/>
            </p:nvSpPr>
            <p:spPr bwMode="auto">
              <a:xfrm>
                <a:off x="2256" y="2916"/>
                <a:ext cx="258" cy="231"/>
              </a:xfrm>
              <a:prstGeom prst="rect">
                <a:avLst/>
              </a:prstGeom>
              <a:noFill/>
              <a:ln w="25400">
                <a:noFill/>
                <a:miter lim="800000"/>
                <a:headEnd/>
                <a:tailEnd/>
              </a:ln>
              <a:effectLst>
                <a:prstShdw prst="shdw17" dist="17961" dir="2700000">
                  <a:schemeClr val="bg1">
                    <a:gamma/>
                    <a:shade val="60000"/>
                    <a:invGamma/>
                  </a:schemeClr>
                </a:prstShdw>
              </a:effectLst>
            </p:spPr>
            <p:txBody>
              <a:bodyPr lIns="90000" tIns="46800" rIns="90000" bIns="46800">
                <a:spAutoFit/>
              </a:bodyPr>
              <a:lstStyle/>
              <a:p>
                <a:pPr>
                  <a:defRPr/>
                </a:pPr>
                <a:r>
                  <a:rPr lang="fr-FR"/>
                  <a:t>u</a:t>
                </a:r>
              </a:p>
            </p:txBody>
          </p:sp>
          <p:sp>
            <p:nvSpPr>
              <p:cNvPr id="62484" name="Text Box 22"/>
              <p:cNvSpPr txBox="1">
                <a:spLocks noChangeArrowheads="1"/>
              </p:cNvSpPr>
              <p:nvPr/>
            </p:nvSpPr>
            <p:spPr bwMode="auto">
              <a:xfrm>
                <a:off x="2988" y="3674"/>
                <a:ext cx="208" cy="231"/>
              </a:xfrm>
              <a:prstGeom prst="rect">
                <a:avLst/>
              </a:prstGeom>
              <a:noFill/>
              <a:ln w="9525">
                <a:noFill/>
                <a:miter lim="800000"/>
                <a:headEnd/>
                <a:tailEnd/>
              </a:ln>
            </p:spPr>
            <p:txBody>
              <a:bodyPr>
                <a:spAutoFit/>
              </a:bodyPr>
              <a:lstStyle/>
              <a:p>
                <a:pPr>
                  <a:spcBef>
                    <a:spcPct val="50000"/>
                  </a:spcBef>
                </a:pPr>
                <a:r>
                  <a:rPr lang="fr-FR"/>
                  <a:t>i</a:t>
                </a:r>
              </a:p>
            </p:txBody>
          </p:sp>
          <p:sp>
            <p:nvSpPr>
              <p:cNvPr id="62485" name="Line 55"/>
              <p:cNvSpPr>
                <a:spLocks noChangeShapeType="1"/>
              </p:cNvSpPr>
              <p:nvPr/>
            </p:nvSpPr>
            <p:spPr bwMode="auto">
              <a:xfrm>
                <a:off x="1768" y="3940"/>
                <a:ext cx="1400" cy="0"/>
              </a:xfrm>
              <a:prstGeom prst="line">
                <a:avLst/>
              </a:prstGeom>
              <a:noFill/>
              <a:ln w="19050">
                <a:solidFill>
                  <a:schemeClr val="tx1"/>
                </a:solidFill>
                <a:round/>
                <a:headEnd/>
                <a:tailEnd type="triangle" w="lg" len="lg"/>
              </a:ln>
            </p:spPr>
            <p:txBody>
              <a:bodyPr/>
              <a:lstStyle/>
              <a:p>
                <a:endParaRPr lang="fr-FR"/>
              </a:p>
            </p:txBody>
          </p:sp>
          <p:sp>
            <p:nvSpPr>
              <p:cNvPr id="62486" name="Line 56"/>
              <p:cNvSpPr>
                <a:spLocks noChangeShapeType="1"/>
              </p:cNvSpPr>
              <p:nvPr/>
            </p:nvSpPr>
            <p:spPr bwMode="auto">
              <a:xfrm>
                <a:off x="2248" y="3936"/>
                <a:ext cx="776" cy="0"/>
              </a:xfrm>
              <a:prstGeom prst="line">
                <a:avLst/>
              </a:prstGeom>
              <a:noFill/>
              <a:ln w="57150">
                <a:solidFill>
                  <a:srgbClr val="FF3300"/>
                </a:solidFill>
                <a:round/>
                <a:headEnd/>
                <a:tailEnd/>
              </a:ln>
            </p:spPr>
            <p:txBody>
              <a:bodyPr lIns="90000" tIns="46800" rIns="90000" bIns="46800"/>
              <a:lstStyle/>
              <a:p>
                <a:endParaRPr lang="fr-FR"/>
              </a:p>
            </p:txBody>
          </p:sp>
          <p:sp>
            <p:nvSpPr>
              <p:cNvPr id="62487" name="Line 57"/>
              <p:cNvSpPr>
                <a:spLocks noChangeShapeType="1"/>
              </p:cNvSpPr>
              <p:nvPr/>
            </p:nvSpPr>
            <p:spPr bwMode="auto">
              <a:xfrm rot="5400000" flipH="1">
                <a:off x="1904" y="3632"/>
                <a:ext cx="640" cy="8"/>
              </a:xfrm>
              <a:prstGeom prst="line">
                <a:avLst/>
              </a:prstGeom>
              <a:noFill/>
              <a:ln w="57150">
                <a:solidFill>
                  <a:srgbClr val="FF3300"/>
                </a:solidFill>
                <a:round/>
                <a:headEnd/>
                <a:tailEnd/>
              </a:ln>
            </p:spPr>
            <p:txBody>
              <a:bodyPr lIns="90000" tIns="46800" rIns="90000" bIns="46800"/>
              <a:lstStyle/>
              <a:p>
                <a:endParaRPr lang="fr-FR"/>
              </a:p>
            </p:txBody>
          </p:sp>
          <p:sp>
            <p:nvSpPr>
              <p:cNvPr id="67642" name="Rectangle 58"/>
              <p:cNvSpPr>
                <a:spLocks noChangeArrowheads="1"/>
              </p:cNvSpPr>
              <p:nvPr/>
            </p:nvSpPr>
            <p:spPr bwMode="auto">
              <a:xfrm>
                <a:off x="2277" y="3093"/>
                <a:ext cx="958" cy="862"/>
              </a:xfrm>
              <a:prstGeom prst="rect">
                <a:avLst/>
              </a:prstGeom>
              <a:noFill/>
              <a:ln w="25400">
                <a:noFill/>
                <a:miter lim="800000"/>
                <a:headEnd/>
                <a:tailEnd/>
              </a:ln>
              <a:effectLst>
                <a:prstShdw prst="shdw17" dist="17961" dir="2700000">
                  <a:schemeClr val="bg1">
                    <a:gamma/>
                    <a:shade val="60000"/>
                    <a:invGamma/>
                  </a:schemeClr>
                </a:prstShdw>
              </a:effectLst>
            </p:spPr>
            <p:txBody>
              <a:bodyPr lIns="90000" tIns="46800" rIns="90000" bIns="46800">
                <a:spAutoFit/>
              </a:bodyPr>
              <a:lstStyle/>
              <a:p>
                <a:pPr>
                  <a:defRPr/>
                </a:pPr>
                <a:r>
                  <a:rPr lang="fr-FR" sz="1400" b="1"/>
                  <a:t>u et i &gt;0 fonctionnement possible dans le quadrant récepteur mais dissipatif</a:t>
                </a:r>
              </a:p>
            </p:txBody>
          </p:sp>
        </p:grpSp>
        <p:sp>
          <p:nvSpPr>
            <p:cNvPr id="62480" name="Text Box 18" descr="noir)"/>
            <p:cNvSpPr txBox="1">
              <a:spLocks noChangeArrowheads="1"/>
            </p:cNvSpPr>
            <p:nvPr/>
          </p:nvSpPr>
          <p:spPr bwMode="auto">
            <a:xfrm>
              <a:off x="3860" y="3085"/>
              <a:ext cx="856" cy="536"/>
            </a:xfrm>
            <a:prstGeom prst="rect">
              <a:avLst/>
            </a:prstGeom>
            <a:pattFill prst="ltUpDiag">
              <a:fgClr>
                <a:srgbClr val="FF3300"/>
              </a:fgClr>
              <a:bgClr>
                <a:schemeClr val="bg1"/>
              </a:bgClr>
            </a:pattFill>
            <a:ln w="9525">
              <a:noFill/>
              <a:miter lim="800000"/>
              <a:headEnd/>
              <a:tailEnd/>
            </a:ln>
          </p:spPr>
          <p:txBody>
            <a:bodyPr lIns="0" tIns="0" rIns="0" bIns="0">
              <a:spAutoFit/>
            </a:bodyPr>
            <a:lstStyle/>
            <a:p>
              <a:pPr>
                <a:spcBef>
                  <a:spcPct val="50000"/>
                </a:spcBef>
              </a:pPr>
              <a:r>
                <a:rPr lang="fr-FR" sz="1400" b="1"/>
                <a:t>le point de fonctionnement reste sur les axes</a:t>
              </a:r>
            </a:p>
          </p:txBody>
        </p:sp>
        <p:sp>
          <p:nvSpPr>
            <p:cNvPr id="62481" name="Line 60"/>
            <p:cNvSpPr>
              <a:spLocks noChangeShapeType="1"/>
            </p:cNvSpPr>
            <p:nvPr/>
          </p:nvSpPr>
          <p:spPr bwMode="auto">
            <a:xfrm flipH="1">
              <a:off x="4000" y="3633"/>
              <a:ext cx="736" cy="0"/>
            </a:xfrm>
            <a:prstGeom prst="line">
              <a:avLst/>
            </a:prstGeom>
            <a:noFill/>
            <a:ln w="57150">
              <a:solidFill>
                <a:srgbClr val="FF3300"/>
              </a:solidFill>
              <a:round/>
              <a:headEnd/>
              <a:tailEnd/>
            </a:ln>
          </p:spPr>
          <p:txBody>
            <a:bodyPr lIns="90000" tIns="46800" rIns="90000" bIns="46800"/>
            <a:lstStyle/>
            <a:p>
              <a:endParaRPr lang="fr-FR"/>
            </a:p>
          </p:txBody>
        </p:sp>
      </p:grpSp>
      <p:sp>
        <p:nvSpPr>
          <p:cNvPr id="67645" name="Rectangle 61"/>
          <p:cNvSpPr>
            <a:spLocks noChangeArrowheads="1"/>
          </p:cNvSpPr>
          <p:nvPr/>
        </p:nvSpPr>
        <p:spPr bwMode="auto">
          <a:xfrm>
            <a:off x="1687513" y="3876675"/>
            <a:ext cx="6376987" cy="336550"/>
          </a:xfrm>
          <a:prstGeom prst="rect">
            <a:avLst/>
          </a:prstGeom>
          <a:noFill/>
          <a:ln w="25400">
            <a:noFill/>
            <a:miter lim="800000"/>
            <a:headEnd/>
            <a:tailEnd/>
          </a:ln>
          <a:effectLst>
            <a:prstShdw prst="shdw17" dist="17961" dir="2700000">
              <a:schemeClr val="bg1">
                <a:gamma/>
                <a:shade val="60000"/>
                <a:invGamma/>
              </a:schemeClr>
            </a:prstShdw>
          </a:effectLst>
        </p:spPr>
        <p:txBody>
          <a:bodyPr lIns="90000" tIns="46800" rIns="90000" bIns="46800">
            <a:spAutoFit/>
          </a:bodyPr>
          <a:lstStyle/>
          <a:p>
            <a:pPr>
              <a:defRPr/>
            </a:pPr>
            <a:r>
              <a:rPr lang="fr-FR" sz="1600" b="1"/>
              <a:t>Interrupteur de type 3 segments  bi-directionnel en courant</a:t>
            </a:r>
          </a:p>
        </p:txBody>
      </p:sp>
      <p:sp>
        <p:nvSpPr>
          <p:cNvPr id="67657" name="Rectangle 73"/>
          <p:cNvSpPr>
            <a:spLocks noChangeArrowheads="1"/>
          </p:cNvSpPr>
          <p:nvPr/>
        </p:nvSpPr>
        <p:spPr bwMode="auto">
          <a:xfrm>
            <a:off x="2500313" y="1119188"/>
            <a:ext cx="4675187" cy="336550"/>
          </a:xfrm>
          <a:prstGeom prst="rect">
            <a:avLst/>
          </a:prstGeom>
          <a:noFill/>
          <a:ln w="25400">
            <a:noFill/>
            <a:miter lim="800000"/>
            <a:headEnd/>
            <a:tailEnd/>
          </a:ln>
          <a:effectLst>
            <a:prstShdw prst="shdw17" dist="17961" dir="2700000">
              <a:schemeClr val="bg1">
                <a:gamma/>
                <a:shade val="60000"/>
                <a:invGamma/>
              </a:schemeClr>
            </a:prstShdw>
          </a:effectLst>
        </p:spPr>
        <p:txBody>
          <a:bodyPr lIns="90000" tIns="46800" rIns="90000" bIns="46800">
            <a:spAutoFit/>
          </a:bodyPr>
          <a:lstStyle/>
          <a:p>
            <a:pPr>
              <a:defRPr/>
            </a:pPr>
            <a:r>
              <a:rPr lang="fr-FR" sz="1600" b="1"/>
              <a:t>Interrupteur 2 segments</a:t>
            </a:r>
            <a:r>
              <a:rPr lang="fr-FR" sz="1600"/>
              <a:t>  </a:t>
            </a:r>
            <a:r>
              <a:rPr lang="fr-FR" sz="1600" b="1"/>
              <a:t>de type transistor</a:t>
            </a:r>
          </a:p>
        </p:txBody>
      </p:sp>
      <p:sp>
        <p:nvSpPr>
          <p:cNvPr id="67660" name="Text Box 76"/>
          <p:cNvSpPr txBox="1">
            <a:spLocks noChangeArrowheads="1"/>
          </p:cNvSpPr>
          <p:nvPr/>
        </p:nvSpPr>
        <p:spPr bwMode="auto">
          <a:xfrm>
            <a:off x="381000" y="4686300"/>
            <a:ext cx="3683000" cy="925513"/>
          </a:xfrm>
          <a:prstGeom prst="rect">
            <a:avLst/>
          </a:prstGeom>
          <a:noFill/>
          <a:ln w="25400">
            <a:noFill/>
            <a:miter lim="800000"/>
            <a:headEnd/>
            <a:tailEnd/>
          </a:ln>
          <a:effectLst>
            <a:prstShdw prst="shdw17" dist="17961" dir="2700000">
              <a:schemeClr val="bg1">
                <a:gamma/>
                <a:shade val="60000"/>
                <a:invGamma/>
              </a:schemeClr>
            </a:prstShdw>
          </a:effectLst>
        </p:spPr>
        <p:txBody>
          <a:bodyPr lIns="90000" tIns="46800" rIns="90000" bIns="46800">
            <a:spAutoFit/>
          </a:bodyPr>
          <a:lstStyle/>
          <a:p>
            <a:pPr algn="just">
              <a:spcBef>
                <a:spcPct val="50000"/>
              </a:spcBef>
              <a:defRPr/>
            </a:pPr>
            <a:r>
              <a:rPr lang="fr-FR" dirty="0"/>
              <a:t>On peut augmenter le nombre de segments d’un interrupteur par association de composants.</a:t>
            </a:r>
          </a:p>
        </p:txBody>
      </p:sp>
      <p:sp>
        <p:nvSpPr>
          <p:cNvPr id="62476" name="ZoneTexte 7"/>
          <p:cNvSpPr txBox="1">
            <a:spLocks noChangeArrowheads="1"/>
          </p:cNvSpPr>
          <p:nvPr/>
        </p:nvSpPr>
        <p:spPr bwMode="auto">
          <a:xfrm>
            <a:off x="330200" y="203200"/>
            <a:ext cx="8305800" cy="434975"/>
          </a:xfrm>
          <a:prstGeom prst="rect">
            <a:avLst/>
          </a:prstGeom>
          <a:noFill/>
          <a:ln w="9525">
            <a:noFill/>
            <a:miter lim="800000"/>
            <a:headEnd/>
            <a:tailEnd/>
          </a:ln>
        </p:spPr>
        <p:txBody>
          <a:bodyPr>
            <a:spAutoFit/>
          </a:bodyPr>
          <a:lstStyle/>
          <a:p>
            <a:pPr algn="ctr">
              <a:lnSpc>
                <a:spcPct val="125000"/>
              </a:lnSpc>
            </a:pPr>
            <a:r>
              <a:rPr lang="fr-FR" b="1">
                <a:solidFill>
                  <a:srgbClr val="0000FF"/>
                </a:solidFill>
              </a:rPr>
              <a:t>Qualification des interrupteurs statiques PTSI-TSI semestre 2</a:t>
            </a:r>
            <a:endParaRPr lang="fr-FR" sz="1600" b="1">
              <a:solidFill>
                <a:srgbClr val="FF9900"/>
              </a:solidFill>
            </a:endParaRPr>
          </a:p>
        </p:txBody>
      </p:sp>
      <p:sp>
        <p:nvSpPr>
          <p:cNvPr id="67662" name="Rectangle 78"/>
          <p:cNvSpPr>
            <a:spLocks noChangeArrowheads="1"/>
          </p:cNvSpPr>
          <p:nvPr/>
        </p:nvSpPr>
        <p:spPr bwMode="auto">
          <a:xfrm>
            <a:off x="4559300" y="596900"/>
            <a:ext cx="3254375" cy="366713"/>
          </a:xfrm>
          <a:prstGeom prst="rect">
            <a:avLst/>
          </a:prstGeom>
          <a:noFill/>
          <a:ln w="25400">
            <a:noFill/>
            <a:miter lim="800000"/>
            <a:headEnd/>
            <a:tailEnd/>
          </a:ln>
          <a:effectLst>
            <a:prstShdw prst="shdw17" dist="17961" dir="2700000">
              <a:schemeClr val="bg1">
                <a:gamma/>
                <a:shade val="60000"/>
                <a:invGamma/>
              </a:schemeClr>
            </a:prstShdw>
          </a:effectLst>
        </p:spPr>
        <p:txBody>
          <a:bodyPr wrap="none" lIns="90000" tIns="46800" rIns="90000" bIns="46800">
            <a:spAutoFit/>
          </a:bodyPr>
          <a:lstStyle/>
          <a:p>
            <a:pPr>
              <a:defRPr/>
            </a:pPr>
            <a:r>
              <a:rPr lang="fr-FR" b="1">
                <a:solidFill>
                  <a:srgbClr val="FF9900"/>
                </a:solidFill>
              </a:rPr>
              <a:t>Hors programme PCSI-MPSI</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ext Box 22"/>
          <p:cNvSpPr txBox="1">
            <a:spLocks noChangeArrowheads="1"/>
          </p:cNvSpPr>
          <p:nvPr/>
        </p:nvSpPr>
        <p:spPr bwMode="auto">
          <a:xfrm>
            <a:off x="1257300" y="1762125"/>
            <a:ext cx="330200" cy="366713"/>
          </a:xfrm>
          <a:prstGeom prst="rect">
            <a:avLst/>
          </a:prstGeom>
          <a:noFill/>
          <a:ln w="9525">
            <a:noFill/>
            <a:miter lim="800000"/>
            <a:headEnd/>
            <a:tailEnd/>
          </a:ln>
        </p:spPr>
        <p:txBody>
          <a:bodyPr>
            <a:spAutoFit/>
          </a:bodyPr>
          <a:lstStyle/>
          <a:p>
            <a:pPr>
              <a:spcBef>
                <a:spcPct val="50000"/>
              </a:spcBef>
            </a:pPr>
            <a:r>
              <a:rPr lang="fr-FR">
                <a:solidFill>
                  <a:srgbClr val="FF3300"/>
                </a:solidFill>
              </a:rPr>
              <a:t>I</a:t>
            </a:r>
          </a:p>
        </p:txBody>
      </p:sp>
      <p:sp>
        <p:nvSpPr>
          <p:cNvPr id="65631" name="Rectangle 95"/>
          <p:cNvSpPr>
            <a:spLocks noChangeArrowheads="1"/>
          </p:cNvSpPr>
          <p:nvPr/>
        </p:nvSpPr>
        <p:spPr bwMode="auto">
          <a:xfrm>
            <a:off x="385763" y="239713"/>
            <a:ext cx="8169275" cy="434975"/>
          </a:xfrm>
          <a:prstGeom prst="rect">
            <a:avLst/>
          </a:prstGeom>
          <a:noFill/>
          <a:ln w="25400">
            <a:noFill/>
            <a:miter lim="800000"/>
            <a:headEnd/>
            <a:tailEnd/>
          </a:ln>
          <a:effectLst>
            <a:prstShdw prst="shdw17" dist="17961" dir="2700000">
              <a:schemeClr val="bg1">
                <a:gamma/>
                <a:shade val="60000"/>
                <a:invGamma/>
              </a:schemeClr>
            </a:prstShdw>
          </a:effectLst>
        </p:spPr>
        <p:txBody>
          <a:bodyPr wrap="none" lIns="90000" tIns="46800" rIns="90000" bIns="46800">
            <a:spAutoFit/>
          </a:bodyPr>
          <a:lstStyle/>
          <a:p>
            <a:pPr>
              <a:lnSpc>
                <a:spcPct val="125000"/>
              </a:lnSpc>
              <a:defRPr/>
            </a:pPr>
            <a:r>
              <a:rPr lang="fr-FR" b="1">
                <a:solidFill>
                  <a:srgbClr val="0000FF"/>
                </a:solidFill>
              </a:rPr>
              <a:t>Modélisation des convertisseurs statique PCSI-MPSI-TSI-PTSI semestre 2</a:t>
            </a:r>
          </a:p>
        </p:txBody>
      </p:sp>
      <p:sp>
        <p:nvSpPr>
          <p:cNvPr id="65632" name="Rectangle 96"/>
          <p:cNvSpPr>
            <a:spLocks noChangeArrowheads="1"/>
          </p:cNvSpPr>
          <p:nvPr/>
        </p:nvSpPr>
        <p:spPr bwMode="auto">
          <a:xfrm>
            <a:off x="417513" y="928688"/>
            <a:ext cx="8269287" cy="587375"/>
          </a:xfrm>
          <a:prstGeom prst="rect">
            <a:avLst/>
          </a:prstGeom>
          <a:noFill/>
          <a:ln w="25400">
            <a:noFill/>
            <a:miter lim="800000"/>
            <a:headEnd/>
            <a:tailEnd/>
          </a:ln>
          <a:effectLst>
            <a:prstShdw prst="shdw17" dist="17961" dir="2700000">
              <a:schemeClr val="bg1">
                <a:gamma/>
                <a:shade val="60000"/>
                <a:invGamma/>
              </a:schemeClr>
            </a:prstShdw>
          </a:effectLst>
        </p:spPr>
        <p:txBody>
          <a:bodyPr lIns="90000" tIns="46800" rIns="90000" bIns="46800">
            <a:spAutoFit/>
          </a:bodyPr>
          <a:lstStyle/>
          <a:p>
            <a:pPr algn="just">
              <a:defRPr/>
            </a:pPr>
            <a:r>
              <a:rPr lang="fr-FR" sz="1600" b="1" dirty="0"/>
              <a:t>La cellule de base pour construire un convertisseur statique est la cellule de commutation qui compte deux interrupteurs en commandes complémentaires.</a:t>
            </a:r>
          </a:p>
        </p:txBody>
      </p:sp>
      <p:sp>
        <p:nvSpPr>
          <p:cNvPr id="65633" name="Rectangle 97"/>
          <p:cNvSpPr>
            <a:spLocks noChangeArrowheads="1"/>
          </p:cNvSpPr>
          <p:nvPr/>
        </p:nvSpPr>
        <p:spPr bwMode="auto">
          <a:xfrm>
            <a:off x="468313" y="1512888"/>
            <a:ext cx="8269287" cy="341312"/>
          </a:xfrm>
          <a:prstGeom prst="rect">
            <a:avLst/>
          </a:prstGeom>
          <a:noFill/>
          <a:ln w="25400">
            <a:noFill/>
            <a:miter lim="800000"/>
            <a:headEnd/>
            <a:tailEnd/>
          </a:ln>
          <a:effectLst>
            <a:prstShdw prst="shdw17" dist="17961" dir="2700000">
              <a:schemeClr val="bg1">
                <a:gamma/>
                <a:shade val="60000"/>
                <a:invGamma/>
              </a:schemeClr>
            </a:prstShdw>
          </a:effectLst>
        </p:spPr>
        <p:txBody>
          <a:bodyPr lIns="90000" tIns="46800" rIns="90000" bIns="46800">
            <a:spAutoFit/>
          </a:bodyPr>
          <a:lstStyle/>
          <a:p>
            <a:pPr algn="just">
              <a:defRPr/>
            </a:pPr>
            <a:r>
              <a:rPr lang="fr-FR" sz="1600" b="1" dirty="0"/>
              <a:t>Cette cellule permet de connecter les deux sources dans les 3 cas possibles.</a:t>
            </a:r>
          </a:p>
        </p:txBody>
      </p:sp>
      <p:sp>
        <p:nvSpPr>
          <p:cNvPr id="64517" name="Oval 2"/>
          <p:cNvSpPr>
            <a:spLocks noChangeArrowheads="1"/>
          </p:cNvSpPr>
          <p:nvPr/>
        </p:nvSpPr>
        <p:spPr bwMode="auto">
          <a:xfrm>
            <a:off x="5761038" y="2851150"/>
            <a:ext cx="438150" cy="365125"/>
          </a:xfrm>
          <a:prstGeom prst="ellipse">
            <a:avLst/>
          </a:prstGeom>
          <a:solidFill>
            <a:schemeClr val="bg1"/>
          </a:solidFill>
          <a:ln w="25400">
            <a:solidFill>
              <a:schemeClr val="tx1"/>
            </a:solidFill>
            <a:round/>
            <a:headEnd/>
            <a:tailEnd/>
          </a:ln>
        </p:spPr>
        <p:txBody>
          <a:bodyPr wrap="none" anchor="ctr"/>
          <a:lstStyle/>
          <a:p>
            <a:endParaRPr lang="fr-FR"/>
          </a:p>
        </p:txBody>
      </p:sp>
      <p:sp>
        <p:nvSpPr>
          <p:cNvPr id="64518" name="Rectangle 3"/>
          <p:cNvSpPr>
            <a:spLocks noChangeArrowheads="1"/>
          </p:cNvSpPr>
          <p:nvPr/>
        </p:nvSpPr>
        <p:spPr bwMode="auto">
          <a:xfrm>
            <a:off x="5980113" y="2754313"/>
            <a:ext cx="912812" cy="534987"/>
          </a:xfrm>
          <a:prstGeom prst="rect">
            <a:avLst/>
          </a:prstGeom>
          <a:noFill/>
          <a:ln w="25400">
            <a:solidFill>
              <a:schemeClr val="tx1"/>
            </a:solidFill>
            <a:miter lim="800000"/>
            <a:headEnd/>
            <a:tailEnd/>
          </a:ln>
        </p:spPr>
        <p:txBody>
          <a:bodyPr wrap="none" anchor="ctr"/>
          <a:lstStyle/>
          <a:p>
            <a:endParaRPr lang="fr-FR"/>
          </a:p>
        </p:txBody>
      </p:sp>
      <p:sp>
        <p:nvSpPr>
          <p:cNvPr id="64519" name="Line 7"/>
          <p:cNvSpPr>
            <a:spLocks noChangeShapeType="1"/>
          </p:cNvSpPr>
          <p:nvPr/>
        </p:nvSpPr>
        <p:spPr bwMode="auto">
          <a:xfrm flipV="1">
            <a:off x="5661025" y="2868613"/>
            <a:ext cx="1588" cy="339725"/>
          </a:xfrm>
          <a:prstGeom prst="line">
            <a:avLst/>
          </a:prstGeom>
          <a:noFill/>
          <a:ln w="19050">
            <a:solidFill>
              <a:schemeClr val="tx1"/>
            </a:solidFill>
            <a:round/>
            <a:headEnd/>
            <a:tailEnd type="triangle" w="lg" len="lg"/>
          </a:ln>
        </p:spPr>
        <p:txBody>
          <a:bodyPr/>
          <a:lstStyle/>
          <a:p>
            <a:endParaRPr lang="fr-FR"/>
          </a:p>
        </p:txBody>
      </p:sp>
      <p:sp>
        <p:nvSpPr>
          <p:cNvPr id="64520" name="Line 8"/>
          <p:cNvSpPr>
            <a:spLocks noChangeShapeType="1"/>
          </p:cNvSpPr>
          <p:nvPr/>
        </p:nvSpPr>
        <p:spPr bwMode="auto">
          <a:xfrm>
            <a:off x="6145213" y="2754313"/>
            <a:ext cx="246062" cy="1587"/>
          </a:xfrm>
          <a:prstGeom prst="line">
            <a:avLst/>
          </a:prstGeom>
          <a:noFill/>
          <a:ln w="25400">
            <a:solidFill>
              <a:srgbClr val="FF0000"/>
            </a:solidFill>
            <a:round/>
            <a:headEnd/>
            <a:tailEnd type="triangle" w="med" len="med"/>
          </a:ln>
        </p:spPr>
        <p:txBody>
          <a:bodyPr/>
          <a:lstStyle/>
          <a:p>
            <a:endParaRPr lang="fr-FR"/>
          </a:p>
        </p:txBody>
      </p:sp>
      <p:sp>
        <p:nvSpPr>
          <p:cNvPr id="64521" name="Text Box 9"/>
          <p:cNvSpPr txBox="1">
            <a:spLocks noChangeArrowheads="1"/>
          </p:cNvSpPr>
          <p:nvPr/>
        </p:nvSpPr>
        <p:spPr bwMode="auto">
          <a:xfrm>
            <a:off x="5334000" y="2863850"/>
            <a:ext cx="236538" cy="366713"/>
          </a:xfrm>
          <a:prstGeom prst="rect">
            <a:avLst/>
          </a:prstGeom>
          <a:noFill/>
          <a:ln w="25400">
            <a:noFill/>
            <a:miter lim="800000"/>
            <a:headEnd/>
            <a:tailEnd/>
          </a:ln>
        </p:spPr>
        <p:txBody>
          <a:bodyPr>
            <a:spAutoFit/>
          </a:bodyPr>
          <a:lstStyle/>
          <a:p>
            <a:pPr>
              <a:spcBef>
                <a:spcPct val="50000"/>
              </a:spcBef>
            </a:pPr>
            <a:r>
              <a:rPr lang="fr-FR"/>
              <a:t>U</a:t>
            </a:r>
          </a:p>
        </p:txBody>
      </p:sp>
      <p:grpSp>
        <p:nvGrpSpPr>
          <p:cNvPr id="64522" name="Group 26"/>
          <p:cNvGrpSpPr>
            <a:grpSpLocks/>
          </p:cNvGrpSpPr>
          <p:nvPr/>
        </p:nvGrpSpPr>
        <p:grpSpPr bwMode="auto">
          <a:xfrm>
            <a:off x="6673850" y="2827338"/>
            <a:ext cx="438150" cy="365125"/>
            <a:chOff x="688" y="2824"/>
            <a:chExt cx="384" cy="360"/>
          </a:xfrm>
        </p:grpSpPr>
        <p:sp>
          <p:nvSpPr>
            <p:cNvPr id="64618" name="Oval 24"/>
            <p:cNvSpPr>
              <a:spLocks noChangeArrowheads="1"/>
            </p:cNvSpPr>
            <p:nvPr/>
          </p:nvSpPr>
          <p:spPr bwMode="auto">
            <a:xfrm>
              <a:off x="688" y="2824"/>
              <a:ext cx="384" cy="360"/>
            </a:xfrm>
            <a:prstGeom prst="ellipse">
              <a:avLst/>
            </a:prstGeom>
            <a:solidFill>
              <a:schemeClr val="bg1"/>
            </a:solidFill>
            <a:ln w="25400">
              <a:solidFill>
                <a:schemeClr val="tx1"/>
              </a:solidFill>
              <a:round/>
              <a:headEnd/>
              <a:tailEnd/>
            </a:ln>
          </p:spPr>
          <p:txBody>
            <a:bodyPr wrap="none" anchor="ctr"/>
            <a:lstStyle/>
            <a:p>
              <a:endParaRPr lang="fr-FR"/>
            </a:p>
          </p:txBody>
        </p:sp>
        <p:sp>
          <p:nvSpPr>
            <p:cNvPr id="64619" name="Line 25"/>
            <p:cNvSpPr>
              <a:spLocks noChangeShapeType="1"/>
            </p:cNvSpPr>
            <p:nvPr/>
          </p:nvSpPr>
          <p:spPr bwMode="auto">
            <a:xfrm>
              <a:off x="688" y="3000"/>
              <a:ext cx="376" cy="0"/>
            </a:xfrm>
            <a:prstGeom prst="line">
              <a:avLst/>
            </a:prstGeom>
            <a:noFill/>
            <a:ln w="25400">
              <a:solidFill>
                <a:schemeClr val="tx1"/>
              </a:solidFill>
              <a:round/>
              <a:headEnd/>
              <a:tailEnd/>
            </a:ln>
          </p:spPr>
          <p:txBody>
            <a:bodyPr/>
            <a:lstStyle/>
            <a:p>
              <a:endParaRPr lang="fr-FR"/>
            </a:p>
          </p:txBody>
        </p:sp>
      </p:grpSp>
      <p:sp>
        <p:nvSpPr>
          <p:cNvPr id="64523" name="Oval 27"/>
          <p:cNvSpPr>
            <a:spLocks noChangeArrowheads="1"/>
          </p:cNvSpPr>
          <p:nvPr/>
        </p:nvSpPr>
        <p:spPr bwMode="auto">
          <a:xfrm>
            <a:off x="5240338" y="4351338"/>
            <a:ext cx="493712" cy="409575"/>
          </a:xfrm>
          <a:prstGeom prst="ellipse">
            <a:avLst/>
          </a:prstGeom>
          <a:solidFill>
            <a:schemeClr val="bg1"/>
          </a:solidFill>
          <a:ln w="25400">
            <a:solidFill>
              <a:schemeClr val="tx1"/>
            </a:solidFill>
            <a:round/>
            <a:headEnd/>
            <a:tailEnd/>
          </a:ln>
        </p:spPr>
        <p:txBody>
          <a:bodyPr wrap="none" anchor="ctr"/>
          <a:lstStyle/>
          <a:p>
            <a:endParaRPr lang="fr-FR"/>
          </a:p>
        </p:txBody>
      </p:sp>
      <p:sp>
        <p:nvSpPr>
          <p:cNvPr id="64524" name="Line 29"/>
          <p:cNvSpPr>
            <a:spLocks noChangeShapeType="1"/>
          </p:cNvSpPr>
          <p:nvPr/>
        </p:nvSpPr>
        <p:spPr bwMode="auto">
          <a:xfrm flipV="1">
            <a:off x="5127625" y="4397375"/>
            <a:ext cx="1588" cy="381000"/>
          </a:xfrm>
          <a:prstGeom prst="line">
            <a:avLst/>
          </a:prstGeom>
          <a:noFill/>
          <a:ln w="19050">
            <a:solidFill>
              <a:schemeClr val="tx1"/>
            </a:solidFill>
            <a:round/>
            <a:headEnd/>
            <a:tailEnd type="triangle" w="lg" len="lg"/>
          </a:ln>
        </p:spPr>
        <p:txBody>
          <a:bodyPr/>
          <a:lstStyle/>
          <a:p>
            <a:endParaRPr lang="fr-FR"/>
          </a:p>
        </p:txBody>
      </p:sp>
      <p:sp>
        <p:nvSpPr>
          <p:cNvPr id="64525" name="Text Box 31"/>
          <p:cNvSpPr txBox="1">
            <a:spLocks noChangeArrowheads="1"/>
          </p:cNvSpPr>
          <p:nvPr/>
        </p:nvSpPr>
        <p:spPr bwMode="auto">
          <a:xfrm>
            <a:off x="4775200" y="4414838"/>
            <a:ext cx="266700" cy="366712"/>
          </a:xfrm>
          <a:prstGeom prst="rect">
            <a:avLst/>
          </a:prstGeom>
          <a:noFill/>
          <a:ln w="25400">
            <a:noFill/>
            <a:miter lim="800000"/>
            <a:headEnd/>
            <a:tailEnd/>
          </a:ln>
        </p:spPr>
        <p:txBody>
          <a:bodyPr>
            <a:spAutoFit/>
          </a:bodyPr>
          <a:lstStyle/>
          <a:p>
            <a:pPr>
              <a:spcBef>
                <a:spcPct val="50000"/>
              </a:spcBef>
            </a:pPr>
            <a:r>
              <a:rPr lang="fr-FR"/>
              <a:t>U</a:t>
            </a:r>
          </a:p>
        </p:txBody>
      </p:sp>
      <p:sp>
        <p:nvSpPr>
          <p:cNvPr id="64526" name="Text Box 32"/>
          <p:cNvSpPr txBox="1">
            <a:spLocks noChangeArrowheads="1"/>
          </p:cNvSpPr>
          <p:nvPr/>
        </p:nvSpPr>
        <p:spPr bwMode="auto">
          <a:xfrm>
            <a:off x="6081713" y="2425700"/>
            <a:ext cx="266700" cy="366713"/>
          </a:xfrm>
          <a:prstGeom prst="rect">
            <a:avLst/>
          </a:prstGeom>
          <a:noFill/>
          <a:ln w="25400">
            <a:noFill/>
            <a:miter lim="800000"/>
            <a:headEnd/>
            <a:tailEnd/>
          </a:ln>
        </p:spPr>
        <p:txBody>
          <a:bodyPr>
            <a:spAutoFit/>
          </a:bodyPr>
          <a:lstStyle/>
          <a:p>
            <a:pPr>
              <a:spcBef>
                <a:spcPct val="50000"/>
              </a:spcBef>
            </a:pPr>
            <a:r>
              <a:rPr lang="fr-FR">
                <a:solidFill>
                  <a:srgbClr val="FF3300"/>
                </a:solidFill>
              </a:rPr>
              <a:t>I</a:t>
            </a:r>
          </a:p>
        </p:txBody>
      </p:sp>
      <p:sp>
        <p:nvSpPr>
          <p:cNvPr id="64527" name="Line 46"/>
          <p:cNvSpPr>
            <a:spLocks noChangeShapeType="1"/>
          </p:cNvSpPr>
          <p:nvPr/>
        </p:nvSpPr>
        <p:spPr bwMode="auto">
          <a:xfrm flipH="1">
            <a:off x="5497513" y="4914900"/>
            <a:ext cx="523875" cy="1588"/>
          </a:xfrm>
          <a:prstGeom prst="line">
            <a:avLst/>
          </a:prstGeom>
          <a:noFill/>
          <a:ln w="25400">
            <a:solidFill>
              <a:schemeClr val="tx1"/>
            </a:solidFill>
            <a:round/>
            <a:headEnd/>
            <a:tailEnd/>
          </a:ln>
        </p:spPr>
        <p:txBody>
          <a:bodyPr/>
          <a:lstStyle/>
          <a:p>
            <a:endParaRPr lang="fr-FR"/>
          </a:p>
        </p:txBody>
      </p:sp>
      <p:sp>
        <p:nvSpPr>
          <p:cNvPr id="64528" name="Line 47"/>
          <p:cNvSpPr>
            <a:spLocks noChangeShapeType="1"/>
          </p:cNvSpPr>
          <p:nvPr/>
        </p:nvSpPr>
        <p:spPr bwMode="auto">
          <a:xfrm flipV="1">
            <a:off x="5497513" y="4233863"/>
            <a:ext cx="1587" cy="681037"/>
          </a:xfrm>
          <a:prstGeom prst="line">
            <a:avLst/>
          </a:prstGeom>
          <a:noFill/>
          <a:ln w="25400">
            <a:solidFill>
              <a:schemeClr val="tx1"/>
            </a:solidFill>
            <a:round/>
            <a:headEnd/>
            <a:tailEnd/>
          </a:ln>
        </p:spPr>
        <p:txBody>
          <a:bodyPr/>
          <a:lstStyle/>
          <a:p>
            <a:endParaRPr lang="fr-FR"/>
          </a:p>
        </p:txBody>
      </p:sp>
      <p:sp>
        <p:nvSpPr>
          <p:cNvPr id="64529" name="Line 48"/>
          <p:cNvSpPr>
            <a:spLocks noChangeShapeType="1"/>
          </p:cNvSpPr>
          <p:nvPr/>
        </p:nvSpPr>
        <p:spPr bwMode="auto">
          <a:xfrm>
            <a:off x="5497513" y="4233863"/>
            <a:ext cx="636587" cy="1587"/>
          </a:xfrm>
          <a:prstGeom prst="line">
            <a:avLst/>
          </a:prstGeom>
          <a:noFill/>
          <a:ln w="25400">
            <a:solidFill>
              <a:schemeClr val="tx1"/>
            </a:solidFill>
            <a:round/>
            <a:headEnd/>
            <a:tailEnd/>
          </a:ln>
        </p:spPr>
        <p:txBody>
          <a:bodyPr/>
          <a:lstStyle/>
          <a:p>
            <a:endParaRPr lang="fr-FR"/>
          </a:p>
        </p:txBody>
      </p:sp>
      <p:sp>
        <p:nvSpPr>
          <p:cNvPr id="64530" name="Line 30"/>
          <p:cNvSpPr>
            <a:spLocks noChangeShapeType="1"/>
          </p:cNvSpPr>
          <p:nvPr/>
        </p:nvSpPr>
        <p:spPr bwMode="auto">
          <a:xfrm>
            <a:off x="5672138" y="4233863"/>
            <a:ext cx="276225" cy="1587"/>
          </a:xfrm>
          <a:prstGeom prst="line">
            <a:avLst/>
          </a:prstGeom>
          <a:noFill/>
          <a:ln w="25400">
            <a:solidFill>
              <a:srgbClr val="FF0000"/>
            </a:solidFill>
            <a:round/>
            <a:headEnd/>
            <a:tailEnd type="triangle" w="med" len="med"/>
          </a:ln>
        </p:spPr>
        <p:txBody>
          <a:bodyPr/>
          <a:lstStyle/>
          <a:p>
            <a:endParaRPr lang="fr-FR"/>
          </a:p>
        </p:txBody>
      </p:sp>
      <p:sp>
        <p:nvSpPr>
          <p:cNvPr id="64531" name="Text Box 70"/>
          <p:cNvSpPr txBox="1">
            <a:spLocks noChangeArrowheads="1"/>
          </p:cNvSpPr>
          <p:nvPr/>
        </p:nvSpPr>
        <p:spPr bwMode="auto">
          <a:xfrm>
            <a:off x="5664200" y="3898900"/>
            <a:ext cx="246063" cy="366713"/>
          </a:xfrm>
          <a:prstGeom prst="rect">
            <a:avLst/>
          </a:prstGeom>
          <a:noFill/>
          <a:ln w="25400">
            <a:noFill/>
            <a:miter lim="800000"/>
            <a:headEnd/>
            <a:tailEnd/>
          </a:ln>
        </p:spPr>
        <p:txBody>
          <a:bodyPr>
            <a:spAutoFit/>
          </a:bodyPr>
          <a:lstStyle/>
          <a:p>
            <a:pPr>
              <a:spcBef>
                <a:spcPct val="50000"/>
              </a:spcBef>
            </a:pPr>
            <a:r>
              <a:rPr lang="fr-FR">
                <a:solidFill>
                  <a:srgbClr val="FF3300"/>
                </a:solidFill>
              </a:rPr>
              <a:t>I</a:t>
            </a:r>
          </a:p>
        </p:txBody>
      </p:sp>
      <p:sp>
        <p:nvSpPr>
          <p:cNvPr id="64532" name="Rectangle 37"/>
          <p:cNvSpPr>
            <a:spLocks noChangeArrowheads="1"/>
          </p:cNvSpPr>
          <p:nvPr/>
        </p:nvSpPr>
        <p:spPr bwMode="auto">
          <a:xfrm>
            <a:off x="6840538" y="4298950"/>
            <a:ext cx="946150" cy="577850"/>
          </a:xfrm>
          <a:prstGeom prst="rect">
            <a:avLst/>
          </a:prstGeom>
          <a:noFill/>
          <a:ln w="25400">
            <a:solidFill>
              <a:schemeClr val="tx1"/>
            </a:solidFill>
            <a:miter lim="800000"/>
            <a:headEnd/>
            <a:tailEnd/>
          </a:ln>
        </p:spPr>
        <p:txBody>
          <a:bodyPr wrap="none" anchor="ctr"/>
          <a:lstStyle/>
          <a:p>
            <a:endParaRPr lang="fr-FR"/>
          </a:p>
        </p:txBody>
      </p:sp>
      <p:grpSp>
        <p:nvGrpSpPr>
          <p:cNvPr id="64533" name="Group 42"/>
          <p:cNvGrpSpPr>
            <a:grpSpLocks/>
          </p:cNvGrpSpPr>
          <p:nvPr/>
        </p:nvGrpSpPr>
        <p:grpSpPr bwMode="auto">
          <a:xfrm>
            <a:off x="7559675" y="4378325"/>
            <a:ext cx="454025" cy="393700"/>
            <a:chOff x="688" y="2824"/>
            <a:chExt cx="384" cy="360"/>
          </a:xfrm>
        </p:grpSpPr>
        <p:sp>
          <p:nvSpPr>
            <p:cNvPr id="64616" name="Oval 43"/>
            <p:cNvSpPr>
              <a:spLocks noChangeArrowheads="1"/>
            </p:cNvSpPr>
            <p:nvPr/>
          </p:nvSpPr>
          <p:spPr bwMode="auto">
            <a:xfrm>
              <a:off x="688" y="2824"/>
              <a:ext cx="384" cy="360"/>
            </a:xfrm>
            <a:prstGeom prst="ellipse">
              <a:avLst/>
            </a:prstGeom>
            <a:solidFill>
              <a:schemeClr val="bg1"/>
            </a:solidFill>
            <a:ln w="25400">
              <a:solidFill>
                <a:schemeClr val="tx1"/>
              </a:solidFill>
              <a:round/>
              <a:headEnd/>
              <a:tailEnd/>
            </a:ln>
          </p:spPr>
          <p:txBody>
            <a:bodyPr wrap="none" anchor="ctr"/>
            <a:lstStyle/>
            <a:p>
              <a:endParaRPr lang="fr-FR"/>
            </a:p>
          </p:txBody>
        </p:sp>
        <p:sp>
          <p:nvSpPr>
            <p:cNvPr id="64617" name="Line 44"/>
            <p:cNvSpPr>
              <a:spLocks noChangeShapeType="1"/>
            </p:cNvSpPr>
            <p:nvPr/>
          </p:nvSpPr>
          <p:spPr bwMode="auto">
            <a:xfrm>
              <a:off x="688" y="3000"/>
              <a:ext cx="376" cy="0"/>
            </a:xfrm>
            <a:prstGeom prst="line">
              <a:avLst/>
            </a:prstGeom>
            <a:noFill/>
            <a:ln w="25400">
              <a:solidFill>
                <a:schemeClr val="tx1"/>
              </a:solidFill>
              <a:round/>
              <a:headEnd/>
              <a:tailEnd/>
            </a:ln>
          </p:spPr>
          <p:txBody>
            <a:bodyPr/>
            <a:lstStyle/>
            <a:p>
              <a:endParaRPr lang="fr-FR"/>
            </a:p>
          </p:txBody>
        </p:sp>
      </p:grpSp>
      <p:grpSp>
        <p:nvGrpSpPr>
          <p:cNvPr id="64534" name="Group 158"/>
          <p:cNvGrpSpPr>
            <a:grpSpLocks/>
          </p:cNvGrpSpPr>
          <p:nvPr/>
        </p:nvGrpSpPr>
        <p:grpSpPr bwMode="auto">
          <a:xfrm>
            <a:off x="668338" y="2117725"/>
            <a:ext cx="2914650" cy="2039938"/>
            <a:chOff x="413" y="1438"/>
            <a:chExt cx="2164" cy="1522"/>
          </a:xfrm>
        </p:grpSpPr>
        <p:sp>
          <p:nvSpPr>
            <p:cNvPr id="64581" name="Line 128"/>
            <p:cNvSpPr>
              <a:spLocks noChangeShapeType="1"/>
            </p:cNvSpPr>
            <p:nvPr/>
          </p:nvSpPr>
          <p:spPr bwMode="auto">
            <a:xfrm>
              <a:off x="1480" y="2216"/>
              <a:ext cx="864" cy="0"/>
            </a:xfrm>
            <a:prstGeom prst="line">
              <a:avLst/>
            </a:prstGeom>
            <a:noFill/>
            <a:ln w="25400">
              <a:solidFill>
                <a:schemeClr val="tx1"/>
              </a:solidFill>
              <a:round/>
              <a:headEnd/>
              <a:tailEnd/>
            </a:ln>
          </p:spPr>
          <p:txBody>
            <a:bodyPr lIns="90000" tIns="46800" rIns="90000" bIns="46800"/>
            <a:lstStyle/>
            <a:p>
              <a:endParaRPr lang="fr-FR"/>
            </a:p>
          </p:txBody>
        </p:sp>
        <p:sp>
          <p:nvSpPr>
            <p:cNvPr id="64582" name="Oval 2"/>
            <p:cNvSpPr>
              <a:spLocks noChangeArrowheads="1"/>
            </p:cNvSpPr>
            <p:nvPr/>
          </p:nvSpPr>
          <p:spPr bwMode="auto">
            <a:xfrm>
              <a:off x="413" y="1956"/>
              <a:ext cx="428" cy="406"/>
            </a:xfrm>
            <a:prstGeom prst="ellipse">
              <a:avLst/>
            </a:prstGeom>
            <a:solidFill>
              <a:schemeClr val="bg1"/>
            </a:solidFill>
            <a:ln w="25400">
              <a:solidFill>
                <a:schemeClr val="tx1"/>
              </a:solidFill>
              <a:round/>
              <a:headEnd/>
              <a:tailEnd/>
            </a:ln>
          </p:spPr>
          <p:txBody>
            <a:bodyPr wrap="none" anchor="ctr"/>
            <a:lstStyle/>
            <a:p>
              <a:endParaRPr lang="fr-FR"/>
            </a:p>
          </p:txBody>
        </p:sp>
        <p:sp>
          <p:nvSpPr>
            <p:cNvPr id="64583" name="Text Box 9"/>
            <p:cNvSpPr txBox="1">
              <a:spLocks noChangeArrowheads="1"/>
            </p:cNvSpPr>
            <p:nvPr/>
          </p:nvSpPr>
          <p:spPr bwMode="auto">
            <a:xfrm>
              <a:off x="842" y="1992"/>
              <a:ext cx="207" cy="274"/>
            </a:xfrm>
            <a:prstGeom prst="rect">
              <a:avLst/>
            </a:prstGeom>
            <a:noFill/>
            <a:ln w="9525">
              <a:noFill/>
              <a:miter lim="800000"/>
              <a:headEnd/>
              <a:tailEnd/>
            </a:ln>
          </p:spPr>
          <p:txBody>
            <a:bodyPr>
              <a:spAutoFit/>
            </a:bodyPr>
            <a:lstStyle/>
            <a:p>
              <a:pPr>
                <a:spcBef>
                  <a:spcPct val="50000"/>
                </a:spcBef>
              </a:pPr>
              <a:r>
                <a:rPr lang="fr-FR">
                  <a:solidFill>
                    <a:srgbClr val="FF3300"/>
                  </a:solidFill>
                </a:rPr>
                <a:t>U</a:t>
              </a:r>
            </a:p>
          </p:txBody>
        </p:sp>
        <p:sp>
          <p:nvSpPr>
            <p:cNvPr id="64584" name="Line 7"/>
            <p:cNvSpPr>
              <a:spLocks noChangeShapeType="1"/>
            </p:cNvSpPr>
            <p:nvPr/>
          </p:nvSpPr>
          <p:spPr bwMode="auto">
            <a:xfrm flipV="1">
              <a:off x="1066" y="1911"/>
              <a:ext cx="0" cy="336"/>
            </a:xfrm>
            <a:prstGeom prst="line">
              <a:avLst/>
            </a:prstGeom>
            <a:noFill/>
            <a:ln w="19050">
              <a:solidFill>
                <a:srgbClr val="FF3300"/>
              </a:solidFill>
              <a:round/>
              <a:headEnd/>
              <a:tailEnd type="triangle" w="lg" len="lg"/>
            </a:ln>
          </p:spPr>
          <p:txBody>
            <a:bodyPr/>
            <a:lstStyle/>
            <a:p>
              <a:endParaRPr lang="fr-FR"/>
            </a:p>
          </p:txBody>
        </p:sp>
        <p:sp>
          <p:nvSpPr>
            <p:cNvPr id="64585" name="Line 20"/>
            <p:cNvSpPr>
              <a:spLocks noChangeShapeType="1"/>
            </p:cNvSpPr>
            <p:nvPr/>
          </p:nvSpPr>
          <p:spPr bwMode="auto">
            <a:xfrm>
              <a:off x="768" y="1464"/>
              <a:ext cx="216" cy="0"/>
            </a:xfrm>
            <a:prstGeom prst="line">
              <a:avLst/>
            </a:prstGeom>
            <a:noFill/>
            <a:ln w="22225">
              <a:solidFill>
                <a:srgbClr val="FF0000"/>
              </a:solidFill>
              <a:round/>
              <a:headEnd/>
              <a:tailEnd type="triangle" w="lg" len="lg"/>
            </a:ln>
          </p:spPr>
          <p:txBody>
            <a:bodyPr/>
            <a:lstStyle/>
            <a:p>
              <a:endParaRPr lang="fr-FR"/>
            </a:p>
          </p:txBody>
        </p:sp>
        <p:sp>
          <p:nvSpPr>
            <p:cNvPr id="64586" name="Text Box 9"/>
            <p:cNvSpPr txBox="1">
              <a:spLocks noChangeArrowheads="1"/>
            </p:cNvSpPr>
            <p:nvPr/>
          </p:nvSpPr>
          <p:spPr bwMode="auto">
            <a:xfrm>
              <a:off x="1908" y="2409"/>
              <a:ext cx="207" cy="274"/>
            </a:xfrm>
            <a:prstGeom prst="rect">
              <a:avLst/>
            </a:prstGeom>
            <a:noFill/>
            <a:ln w="9525">
              <a:noFill/>
              <a:miter lim="800000"/>
              <a:headEnd/>
              <a:tailEnd/>
            </a:ln>
          </p:spPr>
          <p:txBody>
            <a:bodyPr>
              <a:spAutoFit/>
            </a:bodyPr>
            <a:lstStyle/>
            <a:p>
              <a:pPr>
                <a:spcBef>
                  <a:spcPct val="50000"/>
                </a:spcBef>
              </a:pPr>
              <a:r>
                <a:rPr lang="fr-FR"/>
                <a:t>V</a:t>
              </a:r>
            </a:p>
          </p:txBody>
        </p:sp>
        <p:sp>
          <p:nvSpPr>
            <p:cNvPr id="64587" name="Line 7"/>
            <p:cNvSpPr>
              <a:spLocks noChangeShapeType="1"/>
            </p:cNvSpPr>
            <p:nvPr/>
          </p:nvSpPr>
          <p:spPr bwMode="auto">
            <a:xfrm flipV="1">
              <a:off x="2115" y="2384"/>
              <a:ext cx="0" cy="336"/>
            </a:xfrm>
            <a:prstGeom prst="line">
              <a:avLst/>
            </a:prstGeom>
            <a:noFill/>
            <a:ln w="19050">
              <a:solidFill>
                <a:schemeClr val="tx2"/>
              </a:solidFill>
              <a:round/>
              <a:headEnd/>
              <a:tailEnd type="triangle" w="lg" len="lg"/>
            </a:ln>
          </p:spPr>
          <p:txBody>
            <a:bodyPr/>
            <a:lstStyle/>
            <a:p>
              <a:endParaRPr lang="fr-FR"/>
            </a:p>
          </p:txBody>
        </p:sp>
        <p:sp>
          <p:nvSpPr>
            <p:cNvPr id="64588" name="Line 20"/>
            <p:cNvSpPr>
              <a:spLocks noChangeShapeType="1"/>
            </p:cNvSpPr>
            <p:nvPr/>
          </p:nvSpPr>
          <p:spPr bwMode="auto">
            <a:xfrm>
              <a:off x="2049" y="2209"/>
              <a:ext cx="216" cy="0"/>
            </a:xfrm>
            <a:prstGeom prst="line">
              <a:avLst/>
            </a:prstGeom>
            <a:noFill/>
            <a:ln w="22225">
              <a:solidFill>
                <a:schemeClr val="tx2"/>
              </a:solidFill>
              <a:round/>
              <a:headEnd/>
              <a:tailEnd type="triangle" w="lg" len="lg"/>
            </a:ln>
          </p:spPr>
          <p:txBody>
            <a:bodyPr/>
            <a:lstStyle/>
            <a:p>
              <a:endParaRPr lang="fr-FR"/>
            </a:p>
          </p:txBody>
        </p:sp>
        <p:sp>
          <p:nvSpPr>
            <p:cNvPr id="64589" name="Text Box 22"/>
            <p:cNvSpPr txBox="1">
              <a:spLocks noChangeArrowheads="1"/>
            </p:cNvSpPr>
            <p:nvPr/>
          </p:nvSpPr>
          <p:spPr bwMode="auto">
            <a:xfrm>
              <a:off x="2111" y="1911"/>
              <a:ext cx="210" cy="273"/>
            </a:xfrm>
            <a:prstGeom prst="rect">
              <a:avLst/>
            </a:prstGeom>
            <a:noFill/>
            <a:ln w="9525">
              <a:noFill/>
              <a:miter lim="800000"/>
              <a:headEnd/>
              <a:tailEnd/>
            </a:ln>
          </p:spPr>
          <p:txBody>
            <a:bodyPr>
              <a:spAutoFit/>
            </a:bodyPr>
            <a:lstStyle/>
            <a:p>
              <a:pPr>
                <a:spcBef>
                  <a:spcPct val="50000"/>
                </a:spcBef>
              </a:pPr>
              <a:r>
                <a:rPr lang="fr-FR">
                  <a:solidFill>
                    <a:schemeClr val="tx2"/>
                  </a:solidFill>
                </a:rPr>
                <a:t>J</a:t>
              </a:r>
            </a:p>
          </p:txBody>
        </p:sp>
        <p:grpSp>
          <p:nvGrpSpPr>
            <p:cNvPr id="64590" name="Group 16"/>
            <p:cNvGrpSpPr>
              <a:grpSpLocks/>
            </p:cNvGrpSpPr>
            <p:nvPr/>
          </p:nvGrpSpPr>
          <p:grpSpPr bwMode="auto">
            <a:xfrm>
              <a:off x="1352" y="2472"/>
              <a:ext cx="136" cy="488"/>
              <a:chOff x="1496" y="2848"/>
              <a:chExt cx="192" cy="744"/>
            </a:xfrm>
          </p:grpSpPr>
          <p:sp>
            <p:nvSpPr>
              <p:cNvPr id="64613" name="Line 17"/>
              <p:cNvSpPr>
                <a:spLocks noChangeShapeType="1"/>
              </p:cNvSpPr>
              <p:nvPr/>
            </p:nvSpPr>
            <p:spPr bwMode="auto">
              <a:xfrm>
                <a:off x="1688" y="2848"/>
                <a:ext cx="0" cy="216"/>
              </a:xfrm>
              <a:prstGeom prst="line">
                <a:avLst/>
              </a:prstGeom>
              <a:noFill/>
              <a:ln w="25400">
                <a:solidFill>
                  <a:schemeClr val="tx1"/>
                </a:solidFill>
                <a:round/>
                <a:headEnd/>
                <a:tailEnd/>
              </a:ln>
            </p:spPr>
            <p:txBody>
              <a:bodyPr lIns="90000" tIns="46800" rIns="90000" bIns="46800"/>
              <a:lstStyle/>
              <a:p>
                <a:endParaRPr lang="fr-FR"/>
              </a:p>
            </p:txBody>
          </p:sp>
          <p:sp>
            <p:nvSpPr>
              <p:cNvPr id="64614" name="Line 18"/>
              <p:cNvSpPr>
                <a:spLocks noChangeShapeType="1"/>
              </p:cNvSpPr>
              <p:nvPr/>
            </p:nvSpPr>
            <p:spPr bwMode="auto">
              <a:xfrm>
                <a:off x="1496" y="3056"/>
                <a:ext cx="192" cy="272"/>
              </a:xfrm>
              <a:prstGeom prst="line">
                <a:avLst/>
              </a:prstGeom>
              <a:noFill/>
              <a:ln w="25400">
                <a:solidFill>
                  <a:schemeClr val="tx1"/>
                </a:solidFill>
                <a:round/>
                <a:headEnd/>
                <a:tailEnd/>
              </a:ln>
            </p:spPr>
            <p:txBody>
              <a:bodyPr lIns="90000" tIns="46800" rIns="90000" bIns="46800"/>
              <a:lstStyle/>
              <a:p>
                <a:endParaRPr lang="fr-FR"/>
              </a:p>
            </p:txBody>
          </p:sp>
          <p:sp>
            <p:nvSpPr>
              <p:cNvPr id="64615" name="Line 19"/>
              <p:cNvSpPr>
                <a:spLocks noChangeShapeType="1"/>
              </p:cNvSpPr>
              <p:nvPr/>
            </p:nvSpPr>
            <p:spPr bwMode="auto">
              <a:xfrm>
                <a:off x="1688" y="3328"/>
                <a:ext cx="0" cy="264"/>
              </a:xfrm>
              <a:prstGeom prst="line">
                <a:avLst/>
              </a:prstGeom>
              <a:noFill/>
              <a:ln w="25400">
                <a:solidFill>
                  <a:schemeClr val="tx1"/>
                </a:solidFill>
                <a:round/>
                <a:headEnd/>
                <a:tailEnd/>
              </a:ln>
            </p:spPr>
            <p:txBody>
              <a:bodyPr lIns="90000" tIns="46800" rIns="90000" bIns="46800"/>
              <a:lstStyle/>
              <a:p>
                <a:endParaRPr lang="fr-FR"/>
              </a:p>
            </p:txBody>
          </p:sp>
        </p:grpSp>
        <p:sp>
          <p:nvSpPr>
            <p:cNvPr id="64591" name="Line 20"/>
            <p:cNvSpPr>
              <a:spLocks noChangeShapeType="1"/>
            </p:cNvSpPr>
            <p:nvPr/>
          </p:nvSpPr>
          <p:spPr bwMode="auto">
            <a:xfrm flipV="1">
              <a:off x="1608" y="2600"/>
              <a:ext cx="0" cy="264"/>
            </a:xfrm>
            <a:prstGeom prst="line">
              <a:avLst/>
            </a:prstGeom>
            <a:noFill/>
            <a:ln w="19050">
              <a:solidFill>
                <a:schemeClr val="tx1"/>
              </a:solidFill>
              <a:round/>
              <a:headEnd/>
              <a:tailEnd type="triangle" w="lg" len="lg"/>
            </a:ln>
          </p:spPr>
          <p:txBody>
            <a:bodyPr/>
            <a:lstStyle/>
            <a:p>
              <a:endParaRPr lang="fr-FR"/>
            </a:p>
          </p:txBody>
        </p:sp>
        <p:sp>
          <p:nvSpPr>
            <p:cNvPr id="64592" name="Line 21"/>
            <p:cNvSpPr>
              <a:spLocks noChangeShapeType="1"/>
            </p:cNvSpPr>
            <p:nvPr/>
          </p:nvSpPr>
          <p:spPr bwMode="auto">
            <a:xfrm flipH="1">
              <a:off x="1480" y="2376"/>
              <a:ext cx="8" cy="200"/>
            </a:xfrm>
            <a:prstGeom prst="line">
              <a:avLst/>
            </a:prstGeom>
            <a:noFill/>
            <a:ln w="19050">
              <a:solidFill>
                <a:schemeClr val="tx1"/>
              </a:solidFill>
              <a:round/>
              <a:headEnd/>
              <a:tailEnd type="triangle" w="lg" len="lg"/>
            </a:ln>
          </p:spPr>
          <p:txBody>
            <a:bodyPr/>
            <a:lstStyle/>
            <a:p>
              <a:endParaRPr lang="fr-FR"/>
            </a:p>
          </p:txBody>
        </p:sp>
        <p:sp>
          <p:nvSpPr>
            <p:cNvPr id="64593" name="Text Box 22"/>
            <p:cNvSpPr txBox="1">
              <a:spLocks noChangeArrowheads="1"/>
            </p:cNvSpPr>
            <p:nvPr/>
          </p:nvSpPr>
          <p:spPr bwMode="auto">
            <a:xfrm>
              <a:off x="1585" y="2358"/>
              <a:ext cx="207" cy="228"/>
            </a:xfrm>
            <a:prstGeom prst="rect">
              <a:avLst/>
            </a:prstGeom>
            <a:noFill/>
            <a:ln w="9525" algn="ctr">
              <a:noFill/>
              <a:miter lim="800000"/>
              <a:headEnd/>
              <a:tailEnd/>
            </a:ln>
          </p:spPr>
          <p:txBody>
            <a:bodyPr lIns="0" tIns="0" rIns="0" bIns="0">
              <a:spAutoFit/>
            </a:bodyPr>
            <a:lstStyle/>
            <a:p>
              <a:pPr>
                <a:spcBef>
                  <a:spcPct val="50000"/>
                </a:spcBef>
              </a:pPr>
              <a:r>
                <a:rPr lang="fr-FR" sz="2000"/>
                <a:t>i2</a:t>
              </a:r>
            </a:p>
          </p:txBody>
        </p:sp>
        <p:sp>
          <p:nvSpPr>
            <p:cNvPr id="64594" name="Text Box 22"/>
            <p:cNvSpPr txBox="1">
              <a:spLocks noChangeArrowheads="1"/>
            </p:cNvSpPr>
            <p:nvPr/>
          </p:nvSpPr>
          <p:spPr bwMode="auto">
            <a:xfrm>
              <a:off x="1666" y="2606"/>
              <a:ext cx="276" cy="227"/>
            </a:xfrm>
            <a:prstGeom prst="rect">
              <a:avLst/>
            </a:prstGeom>
            <a:noFill/>
            <a:ln w="9525">
              <a:noFill/>
              <a:miter lim="800000"/>
              <a:headEnd/>
              <a:tailEnd/>
            </a:ln>
          </p:spPr>
          <p:txBody>
            <a:bodyPr lIns="0" tIns="0" rIns="0" bIns="0">
              <a:spAutoFit/>
            </a:bodyPr>
            <a:lstStyle/>
            <a:p>
              <a:pPr>
                <a:spcBef>
                  <a:spcPct val="50000"/>
                </a:spcBef>
              </a:pPr>
              <a:r>
                <a:rPr lang="fr-FR" sz="2000"/>
                <a:t>u2</a:t>
              </a:r>
            </a:p>
          </p:txBody>
        </p:sp>
        <p:grpSp>
          <p:nvGrpSpPr>
            <p:cNvPr id="64595" name="Group 25"/>
            <p:cNvGrpSpPr>
              <a:grpSpLocks/>
            </p:cNvGrpSpPr>
            <p:nvPr/>
          </p:nvGrpSpPr>
          <p:grpSpPr bwMode="auto">
            <a:xfrm>
              <a:off x="1352" y="1552"/>
              <a:ext cx="136" cy="488"/>
              <a:chOff x="1496" y="2848"/>
              <a:chExt cx="192" cy="744"/>
            </a:xfrm>
          </p:grpSpPr>
          <p:sp>
            <p:nvSpPr>
              <p:cNvPr id="64610" name="Line 26"/>
              <p:cNvSpPr>
                <a:spLocks noChangeShapeType="1"/>
              </p:cNvSpPr>
              <p:nvPr/>
            </p:nvSpPr>
            <p:spPr bwMode="auto">
              <a:xfrm>
                <a:off x="1688" y="2848"/>
                <a:ext cx="0" cy="216"/>
              </a:xfrm>
              <a:prstGeom prst="line">
                <a:avLst/>
              </a:prstGeom>
              <a:noFill/>
              <a:ln w="25400">
                <a:solidFill>
                  <a:schemeClr val="tx1"/>
                </a:solidFill>
                <a:round/>
                <a:headEnd/>
                <a:tailEnd/>
              </a:ln>
            </p:spPr>
            <p:txBody>
              <a:bodyPr lIns="90000" tIns="46800" rIns="90000" bIns="46800"/>
              <a:lstStyle/>
              <a:p>
                <a:endParaRPr lang="fr-FR"/>
              </a:p>
            </p:txBody>
          </p:sp>
          <p:sp>
            <p:nvSpPr>
              <p:cNvPr id="64611" name="Line 27"/>
              <p:cNvSpPr>
                <a:spLocks noChangeShapeType="1"/>
              </p:cNvSpPr>
              <p:nvPr/>
            </p:nvSpPr>
            <p:spPr bwMode="auto">
              <a:xfrm>
                <a:off x="1496" y="3056"/>
                <a:ext cx="192" cy="272"/>
              </a:xfrm>
              <a:prstGeom prst="line">
                <a:avLst/>
              </a:prstGeom>
              <a:noFill/>
              <a:ln w="25400">
                <a:solidFill>
                  <a:schemeClr val="tx1"/>
                </a:solidFill>
                <a:round/>
                <a:headEnd/>
                <a:tailEnd/>
              </a:ln>
            </p:spPr>
            <p:txBody>
              <a:bodyPr lIns="90000" tIns="46800" rIns="90000" bIns="46800"/>
              <a:lstStyle/>
              <a:p>
                <a:endParaRPr lang="fr-FR"/>
              </a:p>
            </p:txBody>
          </p:sp>
          <p:sp>
            <p:nvSpPr>
              <p:cNvPr id="64612" name="Line 28"/>
              <p:cNvSpPr>
                <a:spLocks noChangeShapeType="1"/>
              </p:cNvSpPr>
              <p:nvPr/>
            </p:nvSpPr>
            <p:spPr bwMode="auto">
              <a:xfrm>
                <a:off x="1688" y="3328"/>
                <a:ext cx="0" cy="264"/>
              </a:xfrm>
              <a:prstGeom prst="line">
                <a:avLst/>
              </a:prstGeom>
              <a:noFill/>
              <a:ln w="25400">
                <a:solidFill>
                  <a:schemeClr val="tx1"/>
                </a:solidFill>
                <a:round/>
                <a:headEnd/>
                <a:tailEnd/>
              </a:ln>
            </p:spPr>
            <p:txBody>
              <a:bodyPr lIns="90000" tIns="46800" rIns="90000" bIns="46800"/>
              <a:lstStyle/>
              <a:p>
                <a:endParaRPr lang="fr-FR"/>
              </a:p>
            </p:txBody>
          </p:sp>
        </p:grpSp>
        <p:sp>
          <p:nvSpPr>
            <p:cNvPr id="64596" name="Line 29"/>
            <p:cNvSpPr>
              <a:spLocks noChangeShapeType="1"/>
            </p:cNvSpPr>
            <p:nvPr/>
          </p:nvSpPr>
          <p:spPr bwMode="auto">
            <a:xfrm flipV="1">
              <a:off x="1600" y="1680"/>
              <a:ext cx="0" cy="264"/>
            </a:xfrm>
            <a:prstGeom prst="line">
              <a:avLst/>
            </a:prstGeom>
            <a:noFill/>
            <a:ln w="19050">
              <a:solidFill>
                <a:schemeClr val="tx1"/>
              </a:solidFill>
              <a:round/>
              <a:headEnd/>
              <a:tailEnd type="triangle" w="lg" len="lg"/>
            </a:ln>
          </p:spPr>
          <p:txBody>
            <a:bodyPr/>
            <a:lstStyle/>
            <a:p>
              <a:endParaRPr lang="fr-FR"/>
            </a:p>
          </p:txBody>
        </p:sp>
        <p:sp>
          <p:nvSpPr>
            <p:cNvPr id="64597" name="Line 30"/>
            <p:cNvSpPr>
              <a:spLocks noChangeShapeType="1"/>
            </p:cNvSpPr>
            <p:nvPr/>
          </p:nvSpPr>
          <p:spPr bwMode="auto">
            <a:xfrm flipH="1">
              <a:off x="1480" y="1456"/>
              <a:ext cx="8" cy="200"/>
            </a:xfrm>
            <a:prstGeom prst="line">
              <a:avLst/>
            </a:prstGeom>
            <a:noFill/>
            <a:ln w="19050">
              <a:solidFill>
                <a:schemeClr val="tx1"/>
              </a:solidFill>
              <a:round/>
              <a:headEnd/>
              <a:tailEnd type="triangle" w="lg" len="lg"/>
            </a:ln>
          </p:spPr>
          <p:txBody>
            <a:bodyPr/>
            <a:lstStyle/>
            <a:p>
              <a:endParaRPr lang="fr-FR"/>
            </a:p>
          </p:txBody>
        </p:sp>
        <p:sp>
          <p:nvSpPr>
            <p:cNvPr id="64598" name="Text Box 22"/>
            <p:cNvSpPr txBox="1">
              <a:spLocks noChangeArrowheads="1"/>
            </p:cNvSpPr>
            <p:nvPr/>
          </p:nvSpPr>
          <p:spPr bwMode="auto">
            <a:xfrm>
              <a:off x="1585" y="1438"/>
              <a:ext cx="319" cy="227"/>
            </a:xfrm>
            <a:prstGeom prst="rect">
              <a:avLst/>
            </a:prstGeom>
            <a:noFill/>
            <a:ln w="9525" algn="ctr">
              <a:noFill/>
              <a:miter lim="800000"/>
              <a:headEnd/>
              <a:tailEnd/>
            </a:ln>
          </p:spPr>
          <p:txBody>
            <a:bodyPr lIns="0" tIns="0" rIns="0" bIns="0">
              <a:spAutoFit/>
            </a:bodyPr>
            <a:lstStyle/>
            <a:p>
              <a:pPr>
                <a:spcBef>
                  <a:spcPct val="50000"/>
                </a:spcBef>
              </a:pPr>
              <a:r>
                <a:rPr lang="fr-FR" sz="2000"/>
                <a:t>i1</a:t>
              </a:r>
            </a:p>
          </p:txBody>
        </p:sp>
        <p:sp>
          <p:nvSpPr>
            <p:cNvPr id="64599" name="Text Box 22"/>
            <p:cNvSpPr txBox="1">
              <a:spLocks noChangeArrowheads="1"/>
            </p:cNvSpPr>
            <p:nvPr/>
          </p:nvSpPr>
          <p:spPr bwMode="auto">
            <a:xfrm>
              <a:off x="1666" y="1686"/>
              <a:ext cx="229" cy="227"/>
            </a:xfrm>
            <a:prstGeom prst="rect">
              <a:avLst/>
            </a:prstGeom>
            <a:noFill/>
            <a:ln w="9525">
              <a:noFill/>
              <a:miter lim="800000"/>
              <a:headEnd/>
              <a:tailEnd/>
            </a:ln>
          </p:spPr>
          <p:txBody>
            <a:bodyPr lIns="0" tIns="0" rIns="0" bIns="0">
              <a:spAutoFit/>
            </a:bodyPr>
            <a:lstStyle/>
            <a:p>
              <a:pPr>
                <a:spcBef>
                  <a:spcPct val="50000"/>
                </a:spcBef>
              </a:pPr>
              <a:r>
                <a:rPr lang="fr-FR" sz="2000"/>
                <a:t>u1</a:t>
              </a:r>
            </a:p>
          </p:txBody>
        </p:sp>
        <p:sp>
          <p:nvSpPr>
            <p:cNvPr id="64600" name="Line 33"/>
            <p:cNvSpPr>
              <a:spLocks noChangeShapeType="1"/>
            </p:cNvSpPr>
            <p:nvPr/>
          </p:nvSpPr>
          <p:spPr bwMode="auto">
            <a:xfrm>
              <a:off x="1488" y="2000"/>
              <a:ext cx="0" cy="400"/>
            </a:xfrm>
            <a:prstGeom prst="line">
              <a:avLst/>
            </a:prstGeom>
            <a:noFill/>
            <a:ln w="25400">
              <a:solidFill>
                <a:schemeClr val="tx1"/>
              </a:solidFill>
              <a:round/>
              <a:headEnd/>
              <a:tailEnd/>
            </a:ln>
          </p:spPr>
          <p:txBody>
            <a:bodyPr lIns="90000" tIns="46800" rIns="90000" bIns="46800"/>
            <a:lstStyle/>
            <a:p>
              <a:endParaRPr lang="fr-FR"/>
            </a:p>
          </p:txBody>
        </p:sp>
        <p:sp>
          <p:nvSpPr>
            <p:cNvPr id="64601" name="Line 36"/>
            <p:cNvSpPr>
              <a:spLocks noChangeShapeType="1"/>
            </p:cNvSpPr>
            <p:nvPr/>
          </p:nvSpPr>
          <p:spPr bwMode="auto">
            <a:xfrm>
              <a:off x="624" y="1464"/>
              <a:ext cx="864" cy="0"/>
            </a:xfrm>
            <a:prstGeom prst="line">
              <a:avLst/>
            </a:prstGeom>
            <a:noFill/>
            <a:ln w="25400">
              <a:solidFill>
                <a:schemeClr val="tx1"/>
              </a:solidFill>
              <a:round/>
              <a:headEnd/>
              <a:tailEnd/>
            </a:ln>
          </p:spPr>
          <p:txBody>
            <a:bodyPr lIns="90000" tIns="46800" rIns="90000" bIns="46800"/>
            <a:lstStyle/>
            <a:p>
              <a:endParaRPr lang="fr-FR"/>
            </a:p>
          </p:txBody>
        </p:sp>
        <p:sp>
          <p:nvSpPr>
            <p:cNvPr id="64602" name="Text Box 22"/>
            <p:cNvSpPr txBox="1">
              <a:spLocks noChangeArrowheads="1"/>
            </p:cNvSpPr>
            <p:nvPr/>
          </p:nvSpPr>
          <p:spPr bwMode="auto">
            <a:xfrm>
              <a:off x="1098" y="1670"/>
              <a:ext cx="228" cy="228"/>
            </a:xfrm>
            <a:prstGeom prst="rect">
              <a:avLst/>
            </a:prstGeom>
            <a:noFill/>
            <a:ln w="9525">
              <a:noFill/>
              <a:miter lim="800000"/>
              <a:headEnd/>
              <a:tailEnd/>
            </a:ln>
          </p:spPr>
          <p:txBody>
            <a:bodyPr lIns="0" tIns="0" rIns="0" bIns="0">
              <a:spAutoFit/>
            </a:bodyPr>
            <a:lstStyle/>
            <a:p>
              <a:pPr>
                <a:spcBef>
                  <a:spcPct val="50000"/>
                </a:spcBef>
              </a:pPr>
              <a:r>
                <a:rPr lang="fr-FR" sz="2000"/>
                <a:t>T1</a:t>
              </a:r>
            </a:p>
          </p:txBody>
        </p:sp>
        <p:sp>
          <p:nvSpPr>
            <p:cNvPr id="64603" name="Text Box 22"/>
            <p:cNvSpPr txBox="1">
              <a:spLocks noChangeArrowheads="1"/>
            </p:cNvSpPr>
            <p:nvPr/>
          </p:nvSpPr>
          <p:spPr bwMode="auto">
            <a:xfrm>
              <a:off x="1098" y="2614"/>
              <a:ext cx="228" cy="227"/>
            </a:xfrm>
            <a:prstGeom prst="rect">
              <a:avLst/>
            </a:prstGeom>
            <a:noFill/>
            <a:ln w="9525">
              <a:noFill/>
              <a:miter lim="800000"/>
              <a:headEnd/>
              <a:tailEnd/>
            </a:ln>
          </p:spPr>
          <p:txBody>
            <a:bodyPr lIns="0" tIns="0" rIns="0" bIns="0">
              <a:spAutoFit/>
            </a:bodyPr>
            <a:lstStyle/>
            <a:p>
              <a:pPr>
                <a:spcBef>
                  <a:spcPct val="50000"/>
                </a:spcBef>
              </a:pPr>
              <a:r>
                <a:rPr lang="fr-FR" sz="2000"/>
                <a:t>T2</a:t>
              </a:r>
            </a:p>
          </p:txBody>
        </p:sp>
        <p:sp>
          <p:nvSpPr>
            <p:cNvPr id="64604" name="Line 125"/>
            <p:cNvSpPr>
              <a:spLocks noChangeShapeType="1"/>
            </p:cNvSpPr>
            <p:nvPr/>
          </p:nvSpPr>
          <p:spPr bwMode="auto">
            <a:xfrm flipH="1" flipV="1">
              <a:off x="624" y="2952"/>
              <a:ext cx="856" cy="0"/>
            </a:xfrm>
            <a:prstGeom prst="line">
              <a:avLst/>
            </a:prstGeom>
            <a:noFill/>
            <a:ln w="25400">
              <a:solidFill>
                <a:schemeClr val="tx1"/>
              </a:solidFill>
              <a:round/>
              <a:headEnd/>
              <a:tailEnd/>
            </a:ln>
          </p:spPr>
          <p:txBody>
            <a:bodyPr lIns="90000" tIns="46800" rIns="90000" bIns="46800"/>
            <a:lstStyle/>
            <a:p>
              <a:endParaRPr lang="fr-FR"/>
            </a:p>
          </p:txBody>
        </p:sp>
        <p:sp>
          <p:nvSpPr>
            <p:cNvPr id="64605" name="Line 126"/>
            <p:cNvSpPr>
              <a:spLocks noChangeShapeType="1"/>
            </p:cNvSpPr>
            <p:nvPr/>
          </p:nvSpPr>
          <p:spPr bwMode="auto">
            <a:xfrm flipV="1">
              <a:off x="632" y="1464"/>
              <a:ext cx="0" cy="1480"/>
            </a:xfrm>
            <a:prstGeom prst="line">
              <a:avLst/>
            </a:prstGeom>
            <a:noFill/>
            <a:ln w="25400">
              <a:solidFill>
                <a:schemeClr val="tx1"/>
              </a:solidFill>
              <a:round/>
              <a:headEnd/>
              <a:tailEnd/>
            </a:ln>
          </p:spPr>
          <p:txBody>
            <a:bodyPr lIns="90000" tIns="46800" rIns="90000" bIns="46800"/>
            <a:lstStyle/>
            <a:p>
              <a:endParaRPr lang="fr-FR"/>
            </a:p>
          </p:txBody>
        </p:sp>
        <p:sp>
          <p:nvSpPr>
            <p:cNvPr id="64606" name="Line 129"/>
            <p:cNvSpPr>
              <a:spLocks noChangeShapeType="1"/>
            </p:cNvSpPr>
            <p:nvPr/>
          </p:nvSpPr>
          <p:spPr bwMode="auto">
            <a:xfrm>
              <a:off x="2344" y="2216"/>
              <a:ext cx="0" cy="736"/>
            </a:xfrm>
            <a:prstGeom prst="line">
              <a:avLst/>
            </a:prstGeom>
            <a:noFill/>
            <a:ln w="25400">
              <a:solidFill>
                <a:schemeClr val="tx1"/>
              </a:solidFill>
              <a:round/>
              <a:headEnd/>
              <a:tailEnd/>
            </a:ln>
          </p:spPr>
          <p:txBody>
            <a:bodyPr lIns="90000" tIns="46800" rIns="90000" bIns="46800"/>
            <a:lstStyle/>
            <a:p>
              <a:endParaRPr lang="fr-FR"/>
            </a:p>
          </p:txBody>
        </p:sp>
        <p:sp>
          <p:nvSpPr>
            <p:cNvPr id="64607" name="Line 130"/>
            <p:cNvSpPr>
              <a:spLocks noChangeShapeType="1"/>
            </p:cNvSpPr>
            <p:nvPr/>
          </p:nvSpPr>
          <p:spPr bwMode="auto">
            <a:xfrm flipH="1">
              <a:off x="1480" y="2952"/>
              <a:ext cx="864" cy="0"/>
            </a:xfrm>
            <a:prstGeom prst="line">
              <a:avLst/>
            </a:prstGeom>
            <a:noFill/>
            <a:ln w="25400">
              <a:solidFill>
                <a:schemeClr val="tx1"/>
              </a:solidFill>
              <a:round/>
              <a:headEnd/>
              <a:tailEnd/>
            </a:ln>
          </p:spPr>
          <p:txBody>
            <a:bodyPr lIns="90000" tIns="46800" rIns="90000" bIns="46800"/>
            <a:lstStyle/>
            <a:p>
              <a:endParaRPr lang="fr-FR"/>
            </a:p>
          </p:txBody>
        </p:sp>
        <p:sp>
          <p:nvSpPr>
            <p:cNvPr id="64608" name="Oval 15"/>
            <p:cNvSpPr>
              <a:spLocks noChangeArrowheads="1"/>
            </p:cNvSpPr>
            <p:nvPr/>
          </p:nvSpPr>
          <p:spPr bwMode="auto">
            <a:xfrm>
              <a:off x="2193" y="2385"/>
              <a:ext cx="384" cy="360"/>
            </a:xfrm>
            <a:prstGeom prst="ellipse">
              <a:avLst/>
            </a:prstGeom>
            <a:solidFill>
              <a:schemeClr val="bg1"/>
            </a:solidFill>
            <a:ln w="28575">
              <a:solidFill>
                <a:schemeClr val="tx1"/>
              </a:solidFill>
              <a:round/>
              <a:headEnd/>
              <a:tailEnd/>
            </a:ln>
          </p:spPr>
          <p:txBody>
            <a:bodyPr wrap="none" anchor="ctr"/>
            <a:lstStyle/>
            <a:p>
              <a:endParaRPr lang="fr-FR"/>
            </a:p>
          </p:txBody>
        </p:sp>
        <p:sp>
          <p:nvSpPr>
            <p:cNvPr id="64609" name="Line 26"/>
            <p:cNvSpPr>
              <a:spLocks noChangeShapeType="1"/>
            </p:cNvSpPr>
            <p:nvPr/>
          </p:nvSpPr>
          <p:spPr bwMode="auto">
            <a:xfrm flipH="1">
              <a:off x="2210" y="2568"/>
              <a:ext cx="327" cy="1"/>
            </a:xfrm>
            <a:prstGeom prst="line">
              <a:avLst/>
            </a:prstGeom>
            <a:noFill/>
            <a:ln w="28575">
              <a:solidFill>
                <a:schemeClr val="tx1"/>
              </a:solidFill>
              <a:round/>
              <a:headEnd/>
              <a:tailEnd/>
            </a:ln>
          </p:spPr>
          <p:txBody>
            <a:bodyPr/>
            <a:lstStyle/>
            <a:p>
              <a:endParaRPr lang="fr-FR"/>
            </a:p>
          </p:txBody>
        </p:sp>
      </p:grpSp>
      <p:sp>
        <p:nvSpPr>
          <p:cNvPr id="64535" name="Text Box 22"/>
          <p:cNvSpPr txBox="1">
            <a:spLocks noChangeArrowheads="1"/>
          </p:cNvSpPr>
          <p:nvPr/>
        </p:nvSpPr>
        <p:spPr bwMode="auto">
          <a:xfrm>
            <a:off x="5235575" y="2257425"/>
            <a:ext cx="3079750" cy="244475"/>
          </a:xfrm>
          <a:prstGeom prst="rect">
            <a:avLst/>
          </a:prstGeom>
          <a:noFill/>
          <a:ln w="9525">
            <a:noFill/>
            <a:miter lim="800000"/>
            <a:headEnd/>
            <a:tailEnd/>
          </a:ln>
        </p:spPr>
        <p:txBody>
          <a:bodyPr lIns="0" tIns="0" rIns="0" bIns="0">
            <a:spAutoFit/>
          </a:bodyPr>
          <a:lstStyle/>
          <a:p>
            <a:pPr>
              <a:spcBef>
                <a:spcPct val="50000"/>
              </a:spcBef>
            </a:pPr>
            <a:r>
              <a:rPr lang="fr-FR" sz="1600" b="1"/>
              <a:t>T1 fermé, T2 ouvert, U=V, I=J</a:t>
            </a:r>
          </a:p>
        </p:txBody>
      </p:sp>
      <p:sp>
        <p:nvSpPr>
          <p:cNvPr id="64536" name="Text Box 22"/>
          <p:cNvSpPr txBox="1">
            <a:spLocks noChangeArrowheads="1"/>
          </p:cNvSpPr>
          <p:nvPr/>
        </p:nvSpPr>
        <p:spPr bwMode="auto">
          <a:xfrm>
            <a:off x="6515100" y="2409825"/>
            <a:ext cx="330200" cy="366713"/>
          </a:xfrm>
          <a:prstGeom prst="rect">
            <a:avLst/>
          </a:prstGeom>
          <a:noFill/>
          <a:ln w="9525">
            <a:noFill/>
            <a:miter lim="800000"/>
            <a:headEnd/>
            <a:tailEnd/>
          </a:ln>
        </p:spPr>
        <p:txBody>
          <a:bodyPr>
            <a:spAutoFit/>
          </a:bodyPr>
          <a:lstStyle/>
          <a:p>
            <a:pPr>
              <a:spcBef>
                <a:spcPct val="50000"/>
              </a:spcBef>
            </a:pPr>
            <a:r>
              <a:rPr lang="fr-FR">
                <a:solidFill>
                  <a:schemeClr val="tx2"/>
                </a:solidFill>
              </a:rPr>
              <a:t>J</a:t>
            </a:r>
          </a:p>
        </p:txBody>
      </p:sp>
      <p:sp>
        <p:nvSpPr>
          <p:cNvPr id="64537" name="Line 20"/>
          <p:cNvSpPr>
            <a:spLocks noChangeShapeType="1"/>
          </p:cNvSpPr>
          <p:nvPr/>
        </p:nvSpPr>
        <p:spPr bwMode="auto">
          <a:xfrm>
            <a:off x="6542088" y="2757488"/>
            <a:ext cx="342900" cy="0"/>
          </a:xfrm>
          <a:prstGeom prst="line">
            <a:avLst/>
          </a:prstGeom>
          <a:noFill/>
          <a:ln w="22225">
            <a:solidFill>
              <a:schemeClr val="tx2"/>
            </a:solidFill>
            <a:round/>
            <a:headEnd/>
            <a:tailEnd type="triangle" w="lg" len="lg"/>
          </a:ln>
        </p:spPr>
        <p:txBody>
          <a:bodyPr/>
          <a:lstStyle/>
          <a:p>
            <a:endParaRPr lang="fr-FR"/>
          </a:p>
        </p:txBody>
      </p:sp>
      <p:grpSp>
        <p:nvGrpSpPr>
          <p:cNvPr id="64538" name="Group 140"/>
          <p:cNvGrpSpPr>
            <a:grpSpLocks/>
          </p:cNvGrpSpPr>
          <p:nvPr/>
        </p:nvGrpSpPr>
        <p:grpSpPr bwMode="auto">
          <a:xfrm>
            <a:off x="7269163" y="2844800"/>
            <a:ext cx="330200" cy="533400"/>
            <a:chOff x="4587" y="1304"/>
            <a:chExt cx="208" cy="336"/>
          </a:xfrm>
        </p:grpSpPr>
        <p:sp>
          <p:nvSpPr>
            <p:cNvPr id="64579" name="Text Box 9"/>
            <p:cNvSpPr txBox="1">
              <a:spLocks noChangeArrowheads="1"/>
            </p:cNvSpPr>
            <p:nvPr/>
          </p:nvSpPr>
          <p:spPr bwMode="auto">
            <a:xfrm>
              <a:off x="4587" y="1328"/>
              <a:ext cx="208" cy="231"/>
            </a:xfrm>
            <a:prstGeom prst="rect">
              <a:avLst/>
            </a:prstGeom>
            <a:noFill/>
            <a:ln w="9525">
              <a:noFill/>
              <a:miter lim="800000"/>
              <a:headEnd/>
              <a:tailEnd/>
            </a:ln>
          </p:spPr>
          <p:txBody>
            <a:bodyPr>
              <a:spAutoFit/>
            </a:bodyPr>
            <a:lstStyle/>
            <a:p>
              <a:pPr>
                <a:spcBef>
                  <a:spcPct val="50000"/>
                </a:spcBef>
              </a:pPr>
              <a:r>
                <a:rPr lang="fr-FR"/>
                <a:t>V</a:t>
              </a:r>
            </a:p>
          </p:txBody>
        </p:sp>
        <p:sp>
          <p:nvSpPr>
            <p:cNvPr id="64580" name="Line 7"/>
            <p:cNvSpPr>
              <a:spLocks noChangeShapeType="1"/>
            </p:cNvSpPr>
            <p:nvPr/>
          </p:nvSpPr>
          <p:spPr bwMode="auto">
            <a:xfrm flipV="1">
              <a:off x="4795" y="1304"/>
              <a:ext cx="0" cy="336"/>
            </a:xfrm>
            <a:prstGeom prst="line">
              <a:avLst/>
            </a:prstGeom>
            <a:noFill/>
            <a:ln w="19050">
              <a:solidFill>
                <a:schemeClr val="tx2"/>
              </a:solidFill>
              <a:round/>
              <a:headEnd/>
              <a:tailEnd type="triangle" w="lg" len="lg"/>
            </a:ln>
          </p:spPr>
          <p:txBody>
            <a:bodyPr/>
            <a:lstStyle/>
            <a:p>
              <a:endParaRPr lang="fr-FR"/>
            </a:p>
          </p:txBody>
        </p:sp>
      </p:grpSp>
      <p:sp>
        <p:nvSpPr>
          <p:cNvPr id="64539" name="Text Box 9"/>
          <p:cNvSpPr txBox="1">
            <a:spLocks noChangeArrowheads="1"/>
          </p:cNvSpPr>
          <p:nvPr/>
        </p:nvSpPr>
        <p:spPr bwMode="auto">
          <a:xfrm>
            <a:off x="7993063" y="4229100"/>
            <a:ext cx="330200" cy="366713"/>
          </a:xfrm>
          <a:prstGeom prst="rect">
            <a:avLst/>
          </a:prstGeom>
          <a:noFill/>
          <a:ln w="9525">
            <a:noFill/>
            <a:miter lim="800000"/>
            <a:headEnd/>
            <a:tailEnd/>
          </a:ln>
        </p:spPr>
        <p:txBody>
          <a:bodyPr>
            <a:spAutoFit/>
          </a:bodyPr>
          <a:lstStyle/>
          <a:p>
            <a:pPr>
              <a:spcBef>
                <a:spcPct val="50000"/>
              </a:spcBef>
            </a:pPr>
            <a:r>
              <a:rPr lang="fr-FR"/>
              <a:t>V</a:t>
            </a:r>
          </a:p>
        </p:txBody>
      </p:sp>
      <p:sp>
        <p:nvSpPr>
          <p:cNvPr id="64540" name="Line 7"/>
          <p:cNvSpPr>
            <a:spLocks noChangeShapeType="1"/>
          </p:cNvSpPr>
          <p:nvPr/>
        </p:nvSpPr>
        <p:spPr bwMode="auto">
          <a:xfrm flipV="1">
            <a:off x="8323263" y="4191000"/>
            <a:ext cx="0" cy="533400"/>
          </a:xfrm>
          <a:prstGeom prst="line">
            <a:avLst/>
          </a:prstGeom>
          <a:noFill/>
          <a:ln w="19050">
            <a:solidFill>
              <a:schemeClr val="tx2"/>
            </a:solidFill>
            <a:round/>
            <a:headEnd/>
            <a:tailEnd type="triangle" w="lg" len="lg"/>
          </a:ln>
        </p:spPr>
        <p:txBody>
          <a:bodyPr/>
          <a:lstStyle/>
          <a:p>
            <a:endParaRPr lang="fr-FR"/>
          </a:p>
        </p:txBody>
      </p:sp>
      <p:sp>
        <p:nvSpPr>
          <p:cNvPr id="64541" name="Text Box 22"/>
          <p:cNvSpPr txBox="1">
            <a:spLocks noChangeArrowheads="1"/>
          </p:cNvSpPr>
          <p:nvPr/>
        </p:nvSpPr>
        <p:spPr bwMode="auto">
          <a:xfrm>
            <a:off x="5248275" y="3730625"/>
            <a:ext cx="3079750" cy="244475"/>
          </a:xfrm>
          <a:prstGeom prst="rect">
            <a:avLst/>
          </a:prstGeom>
          <a:noFill/>
          <a:ln w="9525">
            <a:noFill/>
            <a:miter lim="800000"/>
            <a:headEnd/>
            <a:tailEnd/>
          </a:ln>
        </p:spPr>
        <p:txBody>
          <a:bodyPr lIns="0" tIns="0" rIns="0" bIns="0">
            <a:spAutoFit/>
          </a:bodyPr>
          <a:lstStyle/>
          <a:p>
            <a:pPr>
              <a:spcBef>
                <a:spcPct val="50000"/>
              </a:spcBef>
            </a:pPr>
            <a:r>
              <a:rPr lang="fr-FR" sz="1600" b="1"/>
              <a:t>T1 ouvert, T2 fermé, I=0, V=0</a:t>
            </a:r>
          </a:p>
        </p:txBody>
      </p:sp>
      <p:sp>
        <p:nvSpPr>
          <p:cNvPr id="64542" name="Line 144"/>
          <p:cNvSpPr>
            <a:spLocks noChangeShapeType="1"/>
          </p:cNvSpPr>
          <p:nvPr/>
        </p:nvSpPr>
        <p:spPr bwMode="auto">
          <a:xfrm flipV="1">
            <a:off x="5511800" y="5270500"/>
            <a:ext cx="0" cy="1016000"/>
          </a:xfrm>
          <a:prstGeom prst="line">
            <a:avLst/>
          </a:prstGeom>
          <a:noFill/>
          <a:ln w="19050">
            <a:solidFill>
              <a:schemeClr val="tx1"/>
            </a:solidFill>
            <a:round/>
            <a:headEnd/>
            <a:tailEnd type="triangle" w="lg" len="lg"/>
          </a:ln>
        </p:spPr>
        <p:txBody>
          <a:bodyPr/>
          <a:lstStyle/>
          <a:p>
            <a:endParaRPr lang="fr-FR"/>
          </a:p>
        </p:txBody>
      </p:sp>
      <p:sp>
        <p:nvSpPr>
          <p:cNvPr id="64543" name="Line 145"/>
          <p:cNvSpPr>
            <a:spLocks noChangeShapeType="1"/>
          </p:cNvSpPr>
          <p:nvPr/>
        </p:nvSpPr>
        <p:spPr bwMode="auto">
          <a:xfrm rot="-5400000">
            <a:off x="6851650" y="4616450"/>
            <a:ext cx="0" cy="2933700"/>
          </a:xfrm>
          <a:prstGeom prst="line">
            <a:avLst/>
          </a:prstGeom>
          <a:noFill/>
          <a:ln w="19050">
            <a:solidFill>
              <a:schemeClr val="tx1"/>
            </a:solidFill>
            <a:round/>
            <a:headEnd/>
            <a:tailEnd type="triangle" w="lg" len="lg"/>
          </a:ln>
        </p:spPr>
        <p:txBody>
          <a:bodyPr/>
          <a:lstStyle/>
          <a:p>
            <a:endParaRPr lang="fr-FR"/>
          </a:p>
        </p:txBody>
      </p:sp>
      <p:sp>
        <p:nvSpPr>
          <p:cNvPr id="64544" name="Line 146"/>
          <p:cNvSpPr>
            <a:spLocks noChangeShapeType="1"/>
          </p:cNvSpPr>
          <p:nvPr/>
        </p:nvSpPr>
        <p:spPr bwMode="auto">
          <a:xfrm>
            <a:off x="5499100" y="5575300"/>
            <a:ext cx="990600" cy="0"/>
          </a:xfrm>
          <a:prstGeom prst="line">
            <a:avLst/>
          </a:prstGeom>
          <a:noFill/>
          <a:ln w="25400">
            <a:solidFill>
              <a:schemeClr val="tx1"/>
            </a:solidFill>
            <a:round/>
            <a:headEnd/>
            <a:tailEnd/>
          </a:ln>
        </p:spPr>
        <p:txBody>
          <a:bodyPr lIns="90000" tIns="46800" rIns="90000" bIns="46800"/>
          <a:lstStyle/>
          <a:p>
            <a:endParaRPr lang="fr-FR"/>
          </a:p>
        </p:txBody>
      </p:sp>
      <p:sp>
        <p:nvSpPr>
          <p:cNvPr id="64545" name="Line 147"/>
          <p:cNvSpPr>
            <a:spLocks noChangeShapeType="1"/>
          </p:cNvSpPr>
          <p:nvPr/>
        </p:nvSpPr>
        <p:spPr bwMode="auto">
          <a:xfrm>
            <a:off x="6489700" y="5575300"/>
            <a:ext cx="0" cy="495300"/>
          </a:xfrm>
          <a:prstGeom prst="line">
            <a:avLst/>
          </a:prstGeom>
          <a:noFill/>
          <a:ln w="25400">
            <a:solidFill>
              <a:schemeClr val="tx1"/>
            </a:solidFill>
            <a:round/>
            <a:headEnd/>
            <a:tailEnd/>
          </a:ln>
        </p:spPr>
        <p:txBody>
          <a:bodyPr lIns="90000" tIns="46800" rIns="90000" bIns="46800"/>
          <a:lstStyle/>
          <a:p>
            <a:endParaRPr lang="fr-FR"/>
          </a:p>
        </p:txBody>
      </p:sp>
      <p:sp>
        <p:nvSpPr>
          <p:cNvPr id="64546" name="Line 148"/>
          <p:cNvSpPr>
            <a:spLocks noChangeShapeType="1"/>
          </p:cNvSpPr>
          <p:nvPr/>
        </p:nvSpPr>
        <p:spPr bwMode="auto">
          <a:xfrm flipV="1">
            <a:off x="7378700" y="5575300"/>
            <a:ext cx="0" cy="520700"/>
          </a:xfrm>
          <a:prstGeom prst="line">
            <a:avLst/>
          </a:prstGeom>
          <a:noFill/>
          <a:ln w="25400">
            <a:solidFill>
              <a:schemeClr val="tx1"/>
            </a:solidFill>
            <a:round/>
            <a:headEnd/>
            <a:tailEnd/>
          </a:ln>
        </p:spPr>
        <p:txBody>
          <a:bodyPr lIns="90000" tIns="46800" rIns="90000" bIns="46800"/>
          <a:lstStyle/>
          <a:p>
            <a:endParaRPr lang="fr-FR"/>
          </a:p>
        </p:txBody>
      </p:sp>
      <p:sp>
        <p:nvSpPr>
          <p:cNvPr id="64547" name="Line 149"/>
          <p:cNvSpPr>
            <a:spLocks noChangeShapeType="1"/>
          </p:cNvSpPr>
          <p:nvPr/>
        </p:nvSpPr>
        <p:spPr bwMode="auto">
          <a:xfrm>
            <a:off x="7378700" y="5575300"/>
            <a:ext cx="736600" cy="0"/>
          </a:xfrm>
          <a:prstGeom prst="line">
            <a:avLst/>
          </a:prstGeom>
          <a:noFill/>
          <a:ln w="25400">
            <a:solidFill>
              <a:schemeClr val="tx1"/>
            </a:solidFill>
            <a:round/>
            <a:headEnd/>
            <a:tailEnd/>
          </a:ln>
        </p:spPr>
        <p:txBody>
          <a:bodyPr lIns="90000" tIns="46800" rIns="90000" bIns="46800"/>
          <a:lstStyle/>
          <a:p>
            <a:endParaRPr lang="fr-FR"/>
          </a:p>
        </p:txBody>
      </p:sp>
      <p:sp>
        <p:nvSpPr>
          <p:cNvPr id="64548" name="Text Box 22"/>
          <p:cNvSpPr txBox="1">
            <a:spLocks noChangeArrowheads="1"/>
          </p:cNvSpPr>
          <p:nvPr/>
        </p:nvSpPr>
        <p:spPr bwMode="auto">
          <a:xfrm>
            <a:off x="8255000" y="5686425"/>
            <a:ext cx="508000" cy="244475"/>
          </a:xfrm>
          <a:prstGeom prst="rect">
            <a:avLst/>
          </a:prstGeom>
          <a:noFill/>
          <a:ln w="9525" algn="ctr">
            <a:noFill/>
            <a:miter lim="800000"/>
            <a:headEnd/>
            <a:tailEnd/>
          </a:ln>
        </p:spPr>
        <p:txBody>
          <a:bodyPr lIns="0" tIns="0" rIns="0" bIns="0">
            <a:spAutoFit/>
          </a:bodyPr>
          <a:lstStyle/>
          <a:p>
            <a:pPr>
              <a:spcBef>
                <a:spcPct val="50000"/>
              </a:spcBef>
            </a:pPr>
            <a:r>
              <a:rPr lang="fr-FR" sz="1600"/>
              <a:t>t</a:t>
            </a:r>
          </a:p>
        </p:txBody>
      </p:sp>
      <p:sp>
        <p:nvSpPr>
          <p:cNvPr id="64549" name="Text Box 22"/>
          <p:cNvSpPr txBox="1">
            <a:spLocks noChangeArrowheads="1"/>
          </p:cNvSpPr>
          <p:nvPr/>
        </p:nvSpPr>
        <p:spPr bwMode="auto">
          <a:xfrm>
            <a:off x="7404100" y="6156325"/>
            <a:ext cx="508000" cy="244475"/>
          </a:xfrm>
          <a:prstGeom prst="rect">
            <a:avLst/>
          </a:prstGeom>
          <a:noFill/>
          <a:ln w="9525" algn="ctr">
            <a:noFill/>
            <a:miter lim="800000"/>
            <a:headEnd/>
            <a:tailEnd/>
          </a:ln>
        </p:spPr>
        <p:txBody>
          <a:bodyPr lIns="0" tIns="0" rIns="0" bIns="0">
            <a:spAutoFit/>
          </a:bodyPr>
          <a:lstStyle/>
          <a:p>
            <a:pPr>
              <a:spcBef>
                <a:spcPct val="50000"/>
              </a:spcBef>
            </a:pPr>
            <a:r>
              <a:rPr lang="fr-FR" sz="1600"/>
              <a:t>T</a:t>
            </a:r>
          </a:p>
        </p:txBody>
      </p:sp>
      <p:sp>
        <p:nvSpPr>
          <p:cNvPr id="64550" name="Text Box 22"/>
          <p:cNvSpPr txBox="1">
            <a:spLocks noChangeArrowheads="1"/>
          </p:cNvSpPr>
          <p:nvPr/>
        </p:nvSpPr>
        <p:spPr bwMode="auto">
          <a:xfrm>
            <a:off x="6210300" y="6054725"/>
            <a:ext cx="711200" cy="304800"/>
          </a:xfrm>
          <a:prstGeom prst="rect">
            <a:avLst/>
          </a:prstGeom>
          <a:noFill/>
          <a:ln w="9525" algn="ctr">
            <a:noFill/>
            <a:miter lim="800000"/>
            <a:headEnd/>
            <a:tailEnd/>
          </a:ln>
        </p:spPr>
        <p:txBody>
          <a:bodyPr lIns="0" tIns="0" rIns="0" bIns="0">
            <a:spAutoFit/>
          </a:bodyPr>
          <a:lstStyle/>
          <a:p>
            <a:pPr>
              <a:spcBef>
                <a:spcPct val="50000"/>
              </a:spcBef>
            </a:pPr>
            <a:r>
              <a:rPr lang="fr-FR" sz="1600"/>
              <a:t>T1=</a:t>
            </a:r>
            <a:r>
              <a:rPr lang="fr-FR" sz="2000">
                <a:sym typeface="Symbol" pitchFamily="18" charset="2"/>
              </a:rPr>
              <a:t></a:t>
            </a:r>
            <a:r>
              <a:rPr lang="fr-FR" sz="1600">
                <a:sym typeface="Symbol" pitchFamily="18" charset="2"/>
              </a:rPr>
              <a:t>T</a:t>
            </a:r>
          </a:p>
        </p:txBody>
      </p:sp>
      <p:sp>
        <p:nvSpPr>
          <p:cNvPr id="64551" name="Text Box 22"/>
          <p:cNvSpPr txBox="1">
            <a:spLocks noChangeArrowheads="1"/>
          </p:cNvSpPr>
          <p:nvPr/>
        </p:nvSpPr>
        <p:spPr bwMode="auto">
          <a:xfrm>
            <a:off x="5143500" y="5203825"/>
            <a:ext cx="508000" cy="244475"/>
          </a:xfrm>
          <a:prstGeom prst="rect">
            <a:avLst/>
          </a:prstGeom>
          <a:noFill/>
          <a:ln w="9525" algn="ctr">
            <a:noFill/>
            <a:miter lim="800000"/>
            <a:headEnd/>
            <a:tailEnd/>
          </a:ln>
        </p:spPr>
        <p:txBody>
          <a:bodyPr lIns="0" tIns="0" rIns="0" bIns="0">
            <a:spAutoFit/>
          </a:bodyPr>
          <a:lstStyle/>
          <a:p>
            <a:pPr>
              <a:spcBef>
                <a:spcPct val="50000"/>
              </a:spcBef>
            </a:pPr>
            <a:r>
              <a:rPr lang="fr-FR" sz="1600"/>
              <a:t>V</a:t>
            </a:r>
          </a:p>
        </p:txBody>
      </p:sp>
      <p:sp>
        <p:nvSpPr>
          <p:cNvPr id="64552" name="Line 154"/>
          <p:cNvSpPr>
            <a:spLocks noChangeShapeType="1"/>
          </p:cNvSpPr>
          <p:nvPr/>
        </p:nvSpPr>
        <p:spPr bwMode="auto">
          <a:xfrm>
            <a:off x="5511800" y="5753100"/>
            <a:ext cx="2590800" cy="0"/>
          </a:xfrm>
          <a:prstGeom prst="line">
            <a:avLst/>
          </a:prstGeom>
          <a:noFill/>
          <a:ln w="25400">
            <a:solidFill>
              <a:schemeClr val="tx2"/>
            </a:solidFill>
            <a:round/>
            <a:headEnd/>
            <a:tailEnd/>
          </a:ln>
        </p:spPr>
        <p:txBody>
          <a:bodyPr lIns="90000" tIns="46800" rIns="90000" bIns="46800"/>
          <a:lstStyle/>
          <a:p>
            <a:endParaRPr lang="fr-FR"/>
          </a:p>
        </p:txBody>
      </p:sp>
      <p:sp>
        <p:nvSpPr>
          <p:cNvPr id="64553" name="Text Box 22"/>
          <p:cNvSpPr txBox="1">
            <a:spLocks noChangeArrowheads="1"/>
          </p:cNvSpPr>
          <p:nvPr/>
        </p:nvSpPr>
        <p:spPr bwMode="auto">
          <a:xfrm>
            <a:off x="5092700" y="5584825"/>
            <a:ext cx="330200" cy="366713"/>
          </a:xfrm>
          <a:prstGeom prst="rect">
            <a:avLst/>
          </a:prstGeom>
          <a:noFill/>
          <a:ln w="9525">
            <a:noFill/>
            <a:miter lim="800000"/>
            <a:headEnd/>
            <a:tailEnd/>
          </a:ln>
        </p:spPr>
        <p:txBody>
          <a:bodyPr>
            <a:spAutoFit/>
          </a:bodyPr>
          <a:lstStyle/>
          <a:p>
            <a:pPr>
              <a:spcBef>
                <a:spcPct val="50000"/>
              </a:spcBef>
            </a:pPr>
            <a:r>
              <a:rPr lang="fr-FR">
                <a:solidFill>
                  <a:schemeClr val="tx2"/>
                </a:solidFill>
              </a:rPr>
              <a:t>J</a:t>
            </a:r>
          </a:p>
        </p:txBody>
      </p:sp>
      <p:sp>
        <p:nvSpPr>
          <p:cNvPr id="64554" name="Text Box 22"/>
          <p:cNvSpPr txBox="1">
            <a:spLocks noChangeArrowheads="1"/>
          </p:cNvSpPr>
          <p:nvPr/>
        </p:nvSpPr>
        <p:spPr bwMode="auto">
          <a:xfrm>
            <a:off x="6045200" y="5153025"/>
            <a:ext cx="1727200" cy="304800"/>
          </a:xfrm>
          <a:prstGeom prst="rect">
            <a:avLst/>
          </a:prstGeom>
          <a:noFill/>
          <a:ln w="9525" algn="ctr">
            <a:noFill/>
            <a:miter lim="800000"/>
            <a:headEnd/>
            <a:tailEnd/>
          </a:ln>
        </p:spPr>
        <p:txBody>
          <a:bodyPr lIns="0" tIns="0" rIns="0" bIns="0">
            <a:spAutoFit/>
          </a:bodyPr>
          <a:lstStyle/>
          <a:p>
            <a:pPr>
              <a:spcBef>
                <a:spcPct val="50000"/>
              </a:spcBef>
            </a:pPr>
            <a:r>
              <a:rPr lang="fr-FR"/>
              <a:t>V moyen = </a:t>
            </a:r>
            <a:r>
              <a:rPr lang="fr-FR" sz="2000">
                <a:sym typeface="Symbol" pitchFamily="18" charset="2"/>
              </a:rPr>
              <a:t></a:t>
            </a:r>
            <a:r>
              <a:rPr lang="fr-FR">
                <a:sym typeface="Symbol" pitchFamily="18" charset="2"/>
              </a:rPr>
              <a:t>U</a:t>
            </a:r>
          </a:p>
        </p:txBody>
      </p:sp>
      <p:sp>
        <p:nvSpPr>
          <p:cNvPr id="65693" name="Rectangle 157"/>
          <p:cNvSpPr>
            <a:spLocks noChangeArrowheads="1"/>
          </p:cNvSpPr>
          <p:nvPr/>
        </p:nvSpPr>
        <p:spPr bwMode="auto">
          <a:xfrm>
            <a:off x="395288" y="4300538"/>
            <a:ext cx="4497387" cy="825500"/>
          </a:xfrm>
          <a:prstGeom prst="rect">
            <a:avLst/>
          </a:prstGeom>
          <a:noFill/>
          <a:ln w="25400">
            <a:noFill/>
            <a:miter lim="800000"/>
            <a:headEnd/>
            <a:tailEnd/>
          </a:ln>
          <a:effectLst>
            <a:prstShdw prst="shdw17" dist="17961" dir="2700000">
              <a:schemeClr val="bg1">
                <a:gamma/>
                <a:shade val="60000"/>
                <a:invGamma/>
              </a:schemeClr>
            </a:prstShdw>
          </a:effectLst>
        </p:spPr>
        <p:txBody>
          <a:bodyPr lIns="90000" tIns="46800" rIns="90000" bIns="46800">
            <a:spAutoFit/>
          </a:bodyPr>
          <a:lstStyle/>
          <a:p>
            <a:pPr algn="just">
              <a:defRPr/>
            </a:pPr>
            <a:r>
              <a:rPr lang="fr-FR" sz="1600" b="1"/>
              <a:t>Ce convertisseur un quadrant appelé « hacheur » module la puissance transmise en faisant varier la valeur moyenne de V.</a:t>
            </a:r>
          </a:p>
        </p:txBody>
      </p:sp>
      <p:grpSp>
        <p:nvGrpSpPr>
          <p:cNvPr id="64556" name="Group 182"/>
          <p:cNvGrpSpPr>
            <a:grpSpLocks/>
          </p:cNvGrpSpPr>
          <p:nvPr/>
        </p:nvGrpSpPr>
        <p:grpSpPr bwMode="auto">
          <a:xfrm>
            <a:off x="1165225" y="5067300"/>
            <a:ext cx="2298700" cy="876300"/>
            <a:chOff x="1767" y="1173"/>
            <a:chExt cx="1448" cy="552"/>
          </a:xfrm>
        </p:grpSpPr>
        <p:sp>
          <p:nvSpPr>
            <p:cNvPr id="64557" name="Text Box 9"/>
            <p:cNvSpPr txBox="1">
              <a:spLocks noChangeArrowheads="1"/>
            </p:cNvSpPr>
            <p:nvPr/>
          </p:nvSpPr>
          <p:spPr bwMode="auto">
            <a:xfrm>
              <a:off x="1767" y="1413"/>
              <a:ext cx="149" cy="231"/>
            </a:xfrm>
            <a:prstGeom prst="rect">
              <a:avLst/>
            </a:prstGeom>
            <a:noFill/>
            <a:ln w="25400">
              <a:noFill/>
              <a:miter lim="800000"/>
              <a:headEnd/>
              <a:tailEnd/>
            </a:ln>
          </p:spPr>
          <p:txBody>
            <a:bodyPr>
              <a:spAutoFit/>
            </a:bodyPr>
            <a:lstStyle/>
            <a:p>
              <a:pPr>
                <a:spcBef>
                  <a:spcPct val="50000"/>
                </a:spcBef>
              </a:pPr>
              <a:r>
                <a:rPr lang="fr-FR" b="1">
                  <a:solidFill>
                    <a:srgbClr val="FF0000"/>
                  </a:solidFill>
                </a:rPr>
                <a:t>U</a:t>
              </a:r>
            </a:p>
          </p:txBody>
        </p:sp>
        <p:grpSp>
          <p:nvGrpSpPr>
            <p:cNvPr id="64558" name="Group 181"/>
            <p:cNvGrpSpPr>
              <a:grpSpLocks/>
            </p:cNvGrpSpPr>
            <p:nvPr/>
          </p:nvGrpSpPr>
          <p:grpSpPr bwMode="auto">
            <a:xfrm>
              <a:off x="1939" y="1173"/>
              <a:ext cx="1276" cy="552"/>
              <a:chOff x="600" y="2562"/>
              <a:chExt cx="1276" cy="552"/>
            </a:xfrm>
          </p:grpSpPr>
          <p:sp>
            <p:nvSpPr>
              <p:cNvPr id="64559" name="Text Box 22"/>
              <p:cNvSpPr txBox="1">
                <a:spLocks noChangeArrowheads="1"/>
              </p:cNvSpPr>
              <p:nvPr/>
            </p:nvSpPr>
            <p:spPr bwMode="auto">
              <a:xfrm>
                <a:off x="1370" y="2562"/>
                <a:ext cx="208" cy="231"/>
              </a:xfrm>
              <a:prstGeom prst="rect">
                <a:avLst/>
              </a:prstGeom>
              <a:noFill/>
              <a:ln w="9525">
                <a:noFill/>
                <a:miter lim="800000"/>
                <a:headEnd/>
                <a:tailEnd/>
              </a:ln>
            </p:spPr>
            <p:txBody>
              <a:bodyPr>
                <a:spAutoFit/>
              </a:bodyPr>
              <a:lstStyle/>
              <a:p>
                <a:pPr>
                  <a:spcBef>
                    <a:spcPct val="50000"/>
                  </a:spcBef>
                </a:pPr>
                <a:r>
                  <a:rPr lang="fr-FR" b="1">
                    <a:solidFill>
                      <a:schemeClr val="tx2"/>
                    </a:solidFill>
                  </a:rPr>
                  <a:t>J</a:t>
                </a:r>
              </a:p>
            </p:txBody>
          </p:sp>
          <p:sp>
            <p:nvSpPr>
              <p:cNvPr id="64560" name="Line 20"/>
              <p:cNvSpPr>
                <a:spLocks noChangeShapeType="1"/>
              </p:cNvSpPr>
              <p:nvPr/>
            </p:nvSpPr>
            <p:spPr bwMode="auto">
              <a:xfrm>
                <a:off x="1387" y="2789"/>
                <a:ext cx="216" cy="0"/>
              </a:xfrm>
              <a:prstGeom prst="line">
                <a:avLst/>
              </a:prstGeom>
              <a:noFill/>
              <a:ln w="22225">
                <a:solidFill>
                  <a:schemeClr val="tx2"/>
                </a:solidFill>
                <a:round/>
                <a:headEnd/>
                <a:tailEnd type="triangle" w="lg" len="lg"/>
              </a:ln>
            </p:spPr>
            <p:txBody>
              <a:bodyPr/>
              <a:lstStyle/>
              <a:p>
                <a:endParaRPr lang="fr-FR"/>
              </a:p>
            </p:txBody>
          </p:sp>
          <p:sp>
            <p:nvSpPr>
              <p:cNvPr id="64561" name="Rectangle 161"/>
              <p:cNvSpPr>
                <a:spLocks noChangeArrowheads="1"/>
              </p:cNvSpPr>
              <p:nvPr/>
            </p:nvSpPr>
            <p:spPr bwMode="auto">
              <a:xfrm>
                <a:off x="855" y="2722"/>
                <a:ext cx="478" cy="375"/>
              </a:xfrm>
              <a:prstGeom prst="rect">
                <a:avLst/>
              </a:prstGeom>
              <a:noFill/>
              <a:ln w="28575">
                <a:solidFill>
                  <a:schemeClr val="tx1"/>
                </a:solidFill>
                <a:miter lim="800000"/>
                <a:headEnd/>
                <a:tailEnd/>
              </a:ln>
            </p:spPr>
            <p:txBody>
              <a:bodyPr wrap="none" lIns="90000" tIns="46800" rIns="90000" bIns="46800" anchor="ctr"/>
              <a:lstStyle/>
              <a:p>
                <a:endParaRPr lang="fr-FR"/>
              </a:p>
            </p:txBody>
          </p:sp>
          <p:sp>
            <p:nvSpPr>
              <p:cNvPr id="64562" name="Line 162"/>
              <p:cNvSpPr>
                <a:spLocks noChangeShapeType="1"/>
              </p:cNvSpPr>
              <p:nvPr/>
            </p:nvSpPr>
            <p:spPr bwMode="auto">
              <a:xfrm flipH="1">
                <a:off x="868" y="2717"/>
                <a:ext cx="457" cy="367"/>
              </a:xfrm>
              <a:prstGeom prst="line">
                <a:avLst/>
              </a:prstGeom>
              <a:noFill/>
              <a:ln w="19050">
                <a:solidFill>
                  <a:schemeClr val="tx1"/>
                </a:solidFill>
                <a:round/>
                <a:headEnd/>
                <a:tailEnd/>
              </a:ln>
            </p:spPr>
            <p:txBody>
              <a:bodyPr lIns="90000" tIns="46800" rIns="90000" bIns="46800"/>
              <a:lstStyle/>
              <a:p>
                <a:endParaRPr lang="fr-FR"/>
              </a:p>
            </p:txBody>
          </p:sp>
          <p:sp>
            <p:nvSpPr>
              <p:cNvPr id="64563" name="Line 163"/>
              <p:cNvSpPr>
                <a:spLocks noChangeShapeType="1"/>
              </p:cNvSpPr>
              <p:nvPr/>
            </p:nvSpPr>
            <p:spPr bwMode="auto">
              <a:xfrm flipH="1">
                <a:off x="668" y="2798"/>
                <a:ext cx="183" cy="1"/>
              </a:xfrm>
              <a:prstGeom prst="line">
                <a:avLst/>
              </a:prstGeom>
              <a:noFill/>
              <a:ln w="28575">
                <a:solidFill>
                  <a:schemeClr val="tx1"/>
                </a:solidFill>
                <a:round/>
                <a:headEnd/>
                <a:tailEnd/>
              </a:ln>
            </p:spPr>
            <p:txBody>
              <a:bodyPr lIns="90000" tIns="46800" rIns="90000" bIns="46800"/>
              <a:lstStyle/>
              <a:p>
                <a:endParaRPr lang="fr-FR"/>
              </a:p>
            </p:txBody>
          </p:sp>
          <p:sp>
            <p:nvSpPr>
              <p:cNvPr id="64564" name="Line 164"/>
              <p:cNvSpPr>
                <a:spLocks noChangeShapeType="1"/>
              </p:cNvSpPr>
              <p:nvPr/>
            </p:nvSpPr>
            <p:spPr bwMode="auto">
              <a:xfrm flipH="1">
                <a:off x="664" y="3024"/>
                <a:ext cx="183" cy="1"/>
              </a:xfrm>
              <a:prstGeom prst="line">
                <a:avLst/>
              </a:prstGeom>
              <a:noFill/>
              <a:ln w="28575">
                <a:solidFill>
                  <a:schemeClr val="tx1"/>
                </a:solidFill>
                <a:round/>
                <a:headEnd/>
                <a:tailEnd/>
              </a:ln>
            </p:spPr>
            <p:txBody>
              <a:bodyPr lIns="90000" tIns="46800" rIns="90000" bIns="46800"/>
              <a:lstStyle/>
              <a:p>
                <a:endParaRPr lang="fr-FR"/>
              </a:p>
            </p:txBody>
          </p:sp>
          <p:sp>
            <p:nvSpPr>
              <p:cNvPr id="64565" name="Text Box 165"/>
              <p:cNvSpPr txBox="1">
                <a:spLocks noChangeArrowheads="1"/>
              </p:cNvSpPr>
              <p:nvPr/>
            </p:nvSpPr>
            <p:spPr bwMode="auto">
              <a:xfrm>
                <a:off x="815" y="2684"/>
                <a:ext cx="145" cy="231"/>
              </a:xfrm>
              <a:prstGeom prst="rect">
                <a:avLst/>
              </a:prstGeom>
              <a:noFill/>
              <a:ln w="25400">
                <a:noFill/>
                <a:miter lim="800000"/>
                <a:headEnd/>
                <a:tailEnd/>
              </a:ln>
            </p:spPr>
            <p:txBody>
              <a:bodyPr lIns="90000" tIns="46800" rIns="90000" bIns="46800">
                <a:spAutoFit/>
              </a:bodyPr>
              <a:lstStyle/>
              <a:p>
                <a:pPr>
                  <a:spcBef>
                    <a:spcPct val="50000"/>
                  </a:spcBef>
                </a:pPr>
                <a:r>
                  <a:rPr lang="fr-FR"/>
                  <a:t>+</a:t>
                </a:r>
              </a:p>
            </p:txBody>
          </p:sp>
          <p:sp>
            <p:nvSpPr>
              <p:cNvPr id="64566" name="Text Box 166"/>
              <p:cNvSpPr txBox="1">
                <a:spLocks noChangeArrowheads="1"/>
              </p:cNvSpPr>
              <p:nvPr/>
            </p:nvSpPr>
            <p:spPr bwMode="auto">
              <a:xfrm>
                <a:off x="811" y="2883"/>
                <a:ext cx="145" cy="231"/>
              </a:xfrm>
              <a:prstGeom prst="rect">
                <a:avLst/>
              </a:prstGeom>
              <a:noFill/>
              <a:ln w="25400">
                <a:noFill/>
                <a:miter lim="800000"/>
                <a:headEnd/>
                <a:tailEnd/>
              </a:ln>
            </p:spPr>
            <p:txBody>
              <a:bodyPr lIns="90000" tIns="46800" rIns="90000" bIns="46800">
                <a:spAutoFit/>
              </a:bodyPr>
              <a:lstStyle/>
              <a:p>
                <a:pPr>
                  <a:spcBef>
                    <a:spcPct val="50000"/>
                  </a:spcBef>
                </a:pPr>
                <a:r>
                  <a:rPr lang="fr-FR"/>
                  <a:t>-</a:t>
                </a:r>
              </a:p>
            </p:txBody>
          </p:sp>
          <p:sp>
            <p:nvSpPr>
              <p:cNvPr id="64567" name="Line 167"/>
              <p:cNvSpPr>
                <a:spLocks noChangeShapeType="1"/>
              </p:cNvSpPr>
              <p:nvPr/>
            </p:nvSpPr>
            <p:spPr bwMode="auto">
              <a:xfrm flipH="1">
                <a:off x="1329" y="2794"/>
                <a:ext cx="183" cy="0"/>
              </a:xfrm>
              <a:prstGeom prst="line">
                <a:avLst/>
              </a:prstGeom>
              <a:noFill/>
              <a:ln w="28575">
                <a:solidFill>
                  <a:schemeClr val="tx1"/>
                </a:solidFill>
                <a:round/>
                <a:headEnd/>
                <a:tailEnd/>
              </a:ln>
            </p:spPr>
            <p:txBody>
              <a:bodyPr lIns="90000" tIns="46800" rIns="90000" bIns="46800"/>
              <a:lstStyle/>
              <a:p>
                <a:endParaRPr lang="fr-FR"/>
              </a:p>
            </p:txBody>
          </p:sp>
          <p:sp>
            <p:nvSpPr>
              <p:cNvPr id="64568" name="Line 168"/>
              <p:cNvSpPr>
                <a:spLocks noChangeShapeType="1"/>
              </p:cNvSpPr>
              <p:nvPr/>
            </p:nvSpPr>
            <p:spPr bwMode="auto">
              <a:xfrm flipH="1">
                <a:off x="1325" y="3020"/>
                <a:ext cx="183" cy="0"/>
              </a:xfrm>
              <a:prstGeom prst="line">
                <a:avLst/>
              </a:prstGeom>
              <a:noFill/>
              <a:ln w="28575">
                <a:solidFill>
                  <a:schemeClr val="tx1"/>
                </a:solidFill>
                <a:round/>
                <a:headEnd/>
                <a:tailEnd/>
              </a:ln>
            </p:spPr>
            <p:txBody>
              <a:bodyPr lIns="90000" tIns="46800" rIns="90000" bIns="46800"/>
              <a:lstStyle/>
              <a:p>
                <a:endParaRPr lang="fr-FR"/>
              </a:p>
            </p:txBody>
          </p:sp>
          <p:sp>
            <p:nvSpPr>
              <p:cNvPr id="64569" name="Text Box 169"/>
              <p:cNvSpPr txBox="1">
                <a:spLocks noChangeArrowheads="1"/>
              </p:cNvSpPr>
              <p:nvPr/>
            </p:nvSpPr>
            <p:spPr bwMode="auto">
              <a:xfrm>
                <a:off x="1175" y="2684"/>
                <a:ext cx="145" cy="231"/>
              </a:xfrm>
              <a:prstGeom prst="rect">
                <a:avLst/>
              </a:prstGeom>
              <a:noFill/>
              <a:ln w="25400">
                <a:noFill/>
                <a:miter lim="800000"/>
                <a:headEnd/>
                <a:tailEnd/>
              </a:ln>
            </p:spPr>
            <p:txBody>
              <a:bodyPr lIns="90000" tIns="46800" rIns="90000" bIns="46800">
                <a:spAutoFit/>
              </a:bodyPr>
              <a:lstStyle/>
              <a:p>
                <a:pPr>
                  <a:spcBef>
                    <a:spcPct val="50000"/>
                  </a:spcBef>
                </a:pPr>
                <a:r>
                  <a:rPr lang="fr-FR"/>
                  <a:t>+</a:t>
                </a:r>
              </a:p>
            </p:txBody>
          </p:sp>
          <p:sp>
            <p:nvSpPr>
              <p:cNvPr id="64570" name="Text Box 170"/>
              <p:cNvSpPr txBox="1">
                <a:spLocks noChangeArrowheads="1"/>
              </p:cNvSpPr>
              <p:nvPr/>
            </p:nvSpPr>
            <p:spPr bwMode="auto">
              <a:xfrm>
                <a:off x="1171" y="2883"/>
                <a:ext cx="145" cy="231"/>
              </a:xfrm>
              <a:prstGeom prst="rect">
                <a:avLst/>
              </a:prstGeom>
              <a:noFill/>
              <a:ln w="25400">
                <a:noFill/>
                <a:miter lim="800000"/>
                <a:headEnd/>
                <a:tailEnd/>
              </a:ln>
            </p:spPr>
            <p:txBody>
              <a:bodyPr lIns="90000" tIns="46800" rIns="90000" bIns="46800">
                <a:spAutoFit/>
              </a:bodyPr>
              <a:lstStyle/>
              <a:p>
                <a:pPr>
                  <a:spcBef>
                    <a:spcPct val="50000"/>
                  </a:spcBef>
                </a:pPr>
                <a:r>
                  <a:rPr lang="fr-FR"/>
                  <a:t>-</a:t>
                </a:r>
              </a:p>
            </p:txBody>
          </p:sp>
          <p:sp>
            <p:nvSpPr>
              <p:cNvPr id="64571" name="Text Box 171"/>
              <p:cNvSpPr txBox="1">
                <a:spLocks noChangeArrowheads="1"/>
              </p:cNvSpPr>
              <p:nvPr/>
            </p:nvSpPr>
            <p:spPr bwMode="auto">
              <a:xfrm>
                <a:off x="959" y="2668"/>
                <a:ext cx="145" cy="231"/>
              </a:xfrm>
              <a:prstGeom prst="rect">
                <a:avLst/>
              </a:prstGeom>
              <a:noFill/>
              <a:ln w="25400">
                <a:noFill/>
                <a:miter lim="800000"/>
                <a:headEnd/>
                <a:tailEnd/>
              </a:ln>
            </p:spPr>
            <p:txBody>
              <a:bodyPr lIns="90000" tIns="46800" rIns="90000" bIns="46800">
                <a:spAutoFit/>
              </a:bodyPr>
              <a:lstStyle/>
              <a:p>
                <a:pPr>
                  <a:spcBef>
                    <a:spcPct val="50000"/>
                  </a:spcBef>
                </a:pPr>
                <a:r>
                  <a:rPr lang="fr-FR"/>
                  <a:t>=</a:t>
                </a:r>
              </a:p>
            </p:txBody>
          </p:sp>
          <p:sp>
            <p:nvSpPr>
              <p:cNvPr id="64572" name="Text Box 172"/>
              <p:cNvSpPr txBox="1">
                <a:spLocks noChangeArrowheads="1"/>
              </p:cNvSpPr>
              <p:nvPr/>
            </p:nvSpPr>
            <p:spPr bwMode="auto">
              <a:xfrm>
                <a:off x="1031" y="2868"/>
                <a:ext cx="145" cy="231"/>
              </a:xfrm>
              <a:prstGeom prst="rect">
                <a:avLst/>
              </a:prstGeom>
              <a:noFill/>
              <a:ln w="25400">
                <a:noFill/>
                <a:miter lim="800000"/>
                <a:headEnd/>
                <a:tailEnd/>
              </a:ln>
            </p:spPr>
            <p:txBody>
              <a:bodyPr lIns="90000" tIns="46800" rIns="90000" bIns="46800">
                <a:spAutoFit/>
              </a:bodyPr>
              <a:lstStyle/>
              <a:p>
                <a:pPr>
                  <a:spcBef>
                    <a:spcPct val="50000"/>
                  </a:spcBef>
                </a:pPr>
                <a:r>
                  <a:rPr lang="fr-FR"/>
                  <a:t>=</a:t>
                </a:r>
              </a:p>
            </p:txBody>
          </p:sp>
          <p:sp>
            <p:nvSpPr>
              <p:cNvPr id="64573" name="Line 7"/>
              <p:cNvSpPr>
                <a:spLocks noChangeShapeType="1"/>
              </p:cNvSpPr>
              <p:nvPr/>
            </p:nvSpPr>
            <p:spPr bwMode="auto">
              <a:xfrm flipV="1">
                <a:off x="626" y="2812"/>
                <a:ext cx="1" cy="214"/>
              </a:xfrm>
              <a:prstGeom prst="line">
                <a:avLst/>
              </a:prstGeom>
              <a:noFill/>
              <a:ln w="19050">
                <a:solidFill>
                  <a:srgbClr val="FF0000"/>
                </a:solidFill>
                <a:round/>
                <a:headEnd/>
                <a:tailEnd type="triangle" w="lg" len="lg"/>
              </a:ln>
            </p:spPr>
            <p:txBody>
              <a:bodyPr/>
              <a:lstStyle/>
              <a:p>
                <a:endParaRPr lang="fr-FR"/>
              </a:p>
            </p:txBody>
          </p:sp>
          <p:sp>
            <p:nvSpPr>
              <p:cNvPr id="64574" name="Text Box 70"/>
              <p:cNvSpPr txBox="1">
                <a:spLocks noChangeArrowheads="1"/>
              </p:cNvSpPr>
              <p:nvPr/>
            </p:nvSpPr>
            <p:spPr bwMode="auto">
              <a:xfrm>
                <a:off x="679" y="2566"/>
                <a:ext cx="155" cy="231"/>
              </a:xfrm>
              <a:prstGeom prst="rect">
                <a:avLst/>
              </a:prstGeom>
              <a:noFill/>
              <a:ln w="25400">
                <a:noFill/>
                <a:miter lim="800000"/>
                <a:headEnd/>
                <a:tailEnd/>
              </a:ln>
            </p:spPr>
            <p:txBody>
              <a:bodyPr>
                <a:spAutoFit/>
              </a:bodyPr>
              <a:lstStyle/>
              <a:p>
                <a:pPr>
                  <a:spcBef>
                    <a:spcPct val="50000"/>
                  </a:spcBef>
                </a:pPr>
                <a:r>
                  <a:rPr lang="fr-FR" b="1">
                    <a:solidFill>
                      <a:srgbClr val="FF3300"/>
                    </a:solidFill>
                  </a:rPr>
                  <a:t>I</a:t>
                </a:r>
              </a:p>
            </p:txBody>
          </p:sp>
          <p:sp>
            <p:nvSpPr>
              <p:cNvPr id="64575" name="Line 20"/>
              <p:cNvSpPr>
                <a:spLocks noChangeShapeType="1"/>
              </p:cNvSpPr>
              <p:nvPr/>
            </p:nvSpPr>
            <p:spPr bwMode="auto">
              <a:xfrm>
                <a:off x="658" y="2797"/>
                <a:ext cx="216" cy="0"/>
              </a:xfrm>
              <a:prstGeom prst="line">
                <a:avLst/>
              </a:prstGeom>
              <a:noFill/>
              <a:ln w="22225">
                <a:solidFill>
                  <a:srgbClr val="FF0000"/>
                </a:solidFill>
                <a:round/>
                <a:headEnd/>
                <a:tailEnd type="triangle" w="lg" len="lg"/>
              </a:ln>
            </p:spPr>
            <p:txBody>
              <a:bodyPr/>
              <a:lstStyle/>
              <a:p>
                <a:endParaRPr lang="fr-FR"/>
              </a:p>
            </p:txBody>
          </p:sp>
          <p:sp>
            <p:nvSpPr>
              <p:cNvPr id="64576" name="Line 177"/>
              <p:cNvSpPr>
                <a:spLocks noChangeShapeType="1"/>
              </p:cNvSpPr>
              <p:nvPr/>
            </p:nvSpPr>
            <p:spPr bwMode="auto">
              <a:xfrm flipH="1">
                <a:off x="600" y="2802"/>
                <a:ext cx="183" cy="0"/>
              </a:xfrm>
              <a:prstGeom prst="line">
                <a:avLst/>
              </a:prstGeom>
              <a:noFill/>
              <a:ln w="28575">
                <a:solidFill>
                  <a:srgbClr val="FF0000"/>
                </a:solidFill>
                <a:round/>
                <a:headEnd/>
                <a:tailEnd/>
              </a:ln>
            </p:spPr>
            <p:txBody>
              <a:bodyPr lIns="90000" tIns="46800" rIns="90000" bIns="46800"/>
              <a:lstStyle/>
              <a:p>
                <a:endParaRPr lang="fr-FR"/>
              </a:p>
            </p:txBody>
          </p:sp>
          <p:sp>
            <p:nvSpPr>
              <p:cNvPr id="64577" name="Text Box 9"/>
              <p:cNvSpPr txBox="1">
                <a:spLocks noChangeArrowheads="1"/>
              </p:cNvSpPr>
              <p:nvPr/>
            </p:nvSpPr>
            <p:spPr bwMode="auto">
              <a:xfrm>
                <a:off x="1668" y="2777"/>
                <a:ext cx="208" cy="231"/>
              </a:xfrm>
              <a:prstGeom prst="rect">
                <a:avLst/>
              </a:prstGeom>
              <a:noFill/>
              <a:ln w="9525">
                <a:noFill/>
                <a:miter lim="800000"/>
                <a:headEnd/>
                <a:tailEnd/>
              </a:ln>
            </p:spPr>
            <p:txBody>
              <a:bodyPr>
                <a:spAutoFit/>
              </a:bodyPr>
              <a:lstStyle/>
              <a:p>
                <a:pPr>
                  <a:spcBef>
                    <a:spcPct val="50000"/>
                  </a:spcBef>
                </a:pPr>
                <a:r>
                  <a:rPr lang="fr-FR" b="1">
                    <a:solidFill>
                      <a:schemeClr val="hlink"/>
                    </a:solidFill>
                  </a:rPr>
                  <a:t>V</a:t>
                </a:r>
              </a:p>
            </p:txBody>
          </p:sp>
          <p:sp>
            <p:nvSpPr>
              <p:cNvPr id="64578" name="Line 7"/>
              <p:cNvSpPr>
                <a:spLocks noChangeShapeType="1"/>
              </p:cNvSpPr>
              <p:nvPr/>
            </p:nvSpPr>
            <p:spPr bwMode="auto">
              <a:xfrm flipH="1" flipV="1">
                <a:off x="1655" y="2778"/>
                <a:ext cx="0" cy="226"/>
              </a:xfrm>
              <a:prstGeom prst="line">
                <a:avLst/>
              </a:prstGeom>
              <a:noFill/>
              <a:ln w="19050">
                <a:solidFill>
                  <a:schemeClr val="tx2"/>
                </a:solidFill>
                <a:round/>
                <a:headEnd/>
                <a:tailEnd type="triangle" w="lg" len="lg"/>
              </a:ln>
            </p:spPr>
            <p:txBody>
              <a:bodyPr/>
              <a:lstStyle/>
              <a:p>
                <a:endParaRPr lang="fr-FR"/>
              </a:p>
            </p:txBody>
          </p:sp>
        </p:gr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62" name="Rectangle 30"/>
          <p:cNvSpPr>
            <a:spLocks noChangeArrowheads="1"/>
          </p:cNvSpPr>
          <p:nvPr/>
        </p:nvSpPr>
        <p:spPr bwMode="auto">
          <a:xfrm>
            <a:off x="385763" y="239713"/>
            <a:ext cx="8169275" cy="434975"/>
          </a:xfrm>
          <a:prstGeom prst="rect">
            <a:avLst/>
          </a:prstGeom>
          <a:noFill/>
          <a:ln w="25400">
            <a:noFill/>
            <a:miter lim="800000"/>
            <a:headEnd/>
            <a:tailEnd/>
          </a:ln>
          <a:effectLst>
            <a:prstShdw prst="shdw17" dist="17961" dir="2700000">
              <a:schemeClr val="bg1">
                <a:gamma/>
                <a:shade val="60000"/>
                <a:invGamma/>
              </a:schemeClr>
            </a:prstShdw>
          </a:effectLst>
        </p:spPr>
        <p:txBody>
          <a:bodyPr wrap="none" lIns="90000" tIns="46800" rIns="90000" bIns="46800">
            <a:spAutoFit/>
          </a:bodyPr>
          <a:lstStyle/>
          <a:p>
            <a:pPr>
              <a:lnSpc>
                <a:spcPct val="125000"/>
              </a:lnSpc>
              <a:defRPr/>
            </a:pPr>
            <a:r>
              <a:rPr lang="fr-FR" b="1">
                <a:solidFill>
                  <a:srgbClr val="0000FF"/>
                </a:solidFill>
              </a:rPr>
              <a:t>Modélisation des convertisseurs statique PCSI-MPSI-TSI-PTSI semestre 2</a:t>
            </a:r>
          </a:p>
        </p:txBody>
      </p:sp>
      <p:sp>
        <p:nvSpPr>
          <p:cNvPr id="69664" name="Rectangle 32"/>
          <p:cNvSpPr>
            <a:spLocks noChangeArrowheads="1"/>
          </p:cNvSpPr>
          <p:nvPr/>
        </p:nvSpPr>
        <p:spPr bwMode="auto">
          <a:xfrm>
            <a:off x="1992313" y="890588"/>
            <a:ext cx="4764087" cy="336550"/>
          </a:xfrm>
          <a:prstGeom prst="rect">
            <a:avLst/>
          </a:prstGeom>
          <a:noFill/>
          <a:ln w="25400">
            <a:noFill/>
            <a:miter lim="800000"/>
            <a:headEnd/>
            <a:tailEnd/>
          </a:ln>
          <a:effectLst>
            <a:prstShdw prst="shdw17" dist="17961" dir="2700000">
              <a:schemeClr val="bg1">
                <a:gamma/>
                <a:shade val="60000"/>
                <a:invGamma/>
              </a:schemeClr>
            </a:prstShdw>
          </a:effectLst>
        </p:spPr>
        <p:txBody>
          <a:bodyPr lIns="90000" tIns="46800" rIns="90000" bIns="46800">
            <a:spAutoFit/>
          </a:bodyPr>
          <a:lstStyle/>
          <a:p>
            <a:pPr>
              <a:defRPr/>
            </a:pPr>
            <a:r>
              <a:rPr lang="fr-FR" sz="1600" b="1"/>
              <a:t>Structure de convertisseur quatre quadrants</a:t>
            </a:r>
          </a:p>
        </p:txBody>
      </p:sp>
      <p:sp>
        <p:nvSpPr>
          <p:cNvPr id="66563" name="Oval 2"/>
          <p:cNvSpPr>
            <a:spLocks noChangeArrowheads="1"/>
          </p:cNvSpPr>
          <p:nvPr/>
        </p:nvSpPr>
        <p:spPr bwMode="auto">
          <a:xfrm>
            <a:off x="6154738" y="1835150"/>
            <a:ext cx="438150" cy="365125"/>
          </a:xfrm>
          <a:prstGeom prst="ellipse">
            <a:avLst/>
          </a:prstGeom>
          <a:solidFill>
            <a:schemeClr val="bg1"/>
          </a:solidFill>
          <a:ln w="25400">
            <a:solidFill>
              <a:schemeClr val="tx1"/>
            </a:solidFill>
            <a:round/>
            <a:headEnd/>
            <a:tailEnd/>
          </a:ln>
        </p:spPr>
        <p:txBody>
          <a:bodyPr wrap="none" anchor="ctr"/>
          <a:lstStyle/>
          <a:p>
            <a:endParaRPr lang="fr-FR"/>
          </a:p>
        </p:txBody>
      </p:sp>
      <p:sp>
        <p:nvSpPr>
          <p:cNvPr id="66564" name="Rectangle 3"/>
          <p:cNvSpPr>
            <a:spLocks noChangeArrowheads="1"/>
          </p:cNvSpPr>
          <p:nvPr/>
        </p:nvSpPr>
        <p:spPr bwMode="auto">
          <a:xfrm>
            <a:off x="6373813" y="1738313"/>
            <a:ext cx="912812" cy="534987"/>
          </a:xfrm>
          <a:prstGeom prst="rect">
            <a:avLst/>
          </a:prstGeom>
          <a:noFill/>
          <a:ln w="25400">
            <a:solidFill>
              <a:schemeClr val="tx1"/>
            </a:solidFill>
            <a:miter lim="800000"/>
            <a:headEnd/>
            <a:tailEnd/>
          </a:ln>
        </p:spPr>
        <p:txBody>
          <a:bodyPr wrap="none" anchor="ctr"/>
          <a:lstStyle/>
          <a:p>
            <a:endParaRPr lang="fr-FR"/>
          </a:p>
        </p:txBody>
      </p:sp>
      <p:sp>
        <p:nvSpPr>
          <p:cNvPr id="66565" name="Line 7"/>
          <p:cNvSpPr>
            <a:spLocks noChangeShapeType="1"/>
          </p:cNvSpPr>
          <p:nvPr/>
        </p:nvSpPr>
        <p:spPr bwMode="auto">
          <a:xfrm flipV="1">
            <a:off x="6054725" y="1852613"/>
            <a:ext cx="1588" cy="339725"/>
          </a:xfrm>
          <a:prstGeom prst="line">
            <a:avLst/>
          </a:prstGeom>
          <a:noFill/>
          <a:ln w="19050">
            <a:solidFill>
              <a:schemeClr val="tx1"/>
            </a:solidFill>
            <a:round/>
            <a:headEnd/>
            <a:tailEnd type="triangle" w="lg" len="lg"/>
          </a:ln>
        </p:spPr>
        <p:txBody>
          <a:bodyPr/>
          <a:lstStyle/>
          <a:p>
            <a:endParaRPr lang="fr-FR"/>
          </a:p>
        </p:txBody>
      </p:sp>
      <p:sp>
        <p:nvSpPr>
          <p:cNvPr id="66566" name="Line 8"/>
          <p:cNvSpPr>
            <a:spLocks noChangeShapeType="1"/>
          </p:cNvSpPr>
          <p:nvPr/>
        </p:nvSpPr>
        <p:spPr bwMode="auto">
          <a:xfrm>
            <a:off x="6538913" y="1738313"/>
            <a:ext cx="246062" cy="1587"/>
          </a:xfrm>
          <a:prstGeom prst="line">
            <a:avLst/>
          </a:prstGeom>
          <a:noFill/>
          <a:ln w="25400">
            <a:solidFill>
              <a:srgbClr val="FF0000"/>
            </a:solidFill>
            <a:round/>
            <a:headEnd/>
            <a:tailEnd type="triangle" w="med" len="med"/>
          </a:ln>
        </p:spPr>
        <p:txBody>
          <a:bodyPr/>
          <a:lstStyle/>
          <a:p>
            <a:endParaRPr lang="fr-FR"/>
          </a:p>
        </p:txBody>
      </p:sp>
      <p:sp>
        <p:nvSpPr>
          <p:cNvPr id="66567" name="Text Box 9"/>
          <p:cNvSpPr txBox="1">
            <a:spLocks noChangeArrowheads="1"/>
          </p:cNvSpPr>
          <p:nvPr/>
        </p:nvSpPr>
        <p:spPr bwMode="auto">
          <a:xfrm>
            <a:off x="5727700" y="1847850"/>
            <a:ext cx="236538" cy="366713"/>
          </a:xfrm>
          <a:prstGeom prst="rect">
            <a:avLst/>
          </a:prstGeom>
          <a:noFill/>
          <a:ln w="25400">
            <a:noFill/>
            <a:miter lim="800000"/>
            <a:headEnd/>
            <a:tailEnd/>
          </a:ln>
        </p:spPr>
        <p:txBody>
          <a:bodyPr>
            <a:spAutoFit/>
          </a:bodyPr>
          <a:lstStyle/>
          <a:p>
            <a:pPr>
              <a:spcBef>
                <a:spcPct val="50000"/>
              </a:spcBef>
            </a:pPr>
            <a:r>
              <a:rPr lang="fr-FR"/>
              <a:t>U</a:t>
            </a:r>
          </a:p>
        </p:txBody>
      </p:sp>
      <p:grpSp>
        <p:nvGrpSpPr>
          <p:cNvPr id="66568" name="Group 26"/>
          <p:cNvGrpSpPr>
            <a:grpSpLocks/>
          </p:cNvGrpSpPr>
          <p:nvPr/>
        </p:nvGrpSpPr>
        <p:grpSpPr bwMode="auto">
          <a:xfrm>
            <a:off x="7067550" y="1811338"/>
            <a:ext cx="438150" cy="365125"/>
            <a:chOff x="688" y="2824"/>
            <a:chExt cx="384" cy="360"/>
          </a:xfrm>
        </p:grpSpPr>
        <p:sp>
          <p:nvSpPr>
            <p:cNvPr id="66675" name="Oval 24"/>
            <p:cNvSpPr>
              <a:spLocks noChangeArrowheads="1"/>
            </p:cNvSpPr>
            <p:nvPr/>
          </p:nvSpPr>
          <p:spPr bwMode="auto">
            <a:xfrm>
              <a:off x="688" y="2824"/>
              <a:ext cx="384" cy="360"/>
            </a:xfrm>
            <a:prstGeom prst="ellipse">
              <a:avLst/>
            </a:prstGeom>
            <a:solidFill>
              <a:schemeClr val="bg1"/>
            </a:solidFill>
            <a:ln w="25400">
              <a:solidFill>
                <a:schemeClr val="tx1"/>
              </a:solidFill>
              <a:round/>
              <a:headEnd/>
              <a:tailEnd/>
            </a:ln>
          </p:spPr>
          <p:txBody>
            <a:bodyPr wrap="none" anchor="ctr"/>
            <a:lstStyle/>
            <a:p>
              <a:endParaRPr lang="fr-FR"/>
            </a:p>
          </p:txBody>
        </p:sp>
        <p:sp>
          <p:nvSpPr>
            <p:cNvPr id="66676" name="Line 25"/>
            <p:cNvSpPr>
              <a:spLocks noChangeShapeType="1"/>
            </p:cNvSpPr>
            <p:nvPr/>
          </p:nvSpPr>
          <p:spPr bwMode="auto">
            <a:xfrm>
              <a:off x="688" y="3000"/>
              <a:ext cx="376" cy="0"/>
            </a:xfrm>
            <a:prstGeom prst="line">
              <a:avLst/>
            </a:prstGeom>
            <a:noFill/>
            <a:ln w="25400">
              <a:solidFill>
                <a:schemeClr val="tx1"/>
              </a:solidFill>
              <a:round/>
              <a:headEnd/>
              <a:tailEnd/>
            </a:ln>
          </p:spPr>
          <p:txBody>
            <a:bodyPr/>
            <a:lstStyle/>
            <a:p>
              <a:endParaRPr lang="fr-FR"/>
            </a:p>
          </p:txBody>
        </p:sp>
      </p:grpSp>
      <p:sp>
        <p:nvSpPr>
          <p:cNvPr id="66569" name="Text Box 32"/>
          <p:cNvSpPr txBox="1">
            <a:spLocks noChangeArrowheads="1"/>
          </p:cNvSpPr>
          <p:nvPr/>
        </p:nvSpPr>
        <p:spPr bwMode="auto">
          <a:xfrm>
            <a:off x="6551613" y="1320800"/>
            <a:ext cx="266700" cy="366713"/>
          </a:xfrm>
          <a:prstGeom prst="rect">
            <a:avLst/>
          </a:prstGeom>
          <a:noFill/>
          <a:ln w="25400">
            <a:noFill/>
            <a:miter lim="800000"/>
            <a:headEnd/>
            <a:tailEnd/>
          </a:ln>
        </p:spPr>
        <p:txBody>
          <a:bodyPr>
            <a:spAutoFit/>
          </a:bodyPr>
          <a:lstStyle/>
          <a:p>
            <a:pPr>
              <a:spcBef>
                <a:spcPct val="50000"/>
              </a:spcBef>
            </a:pPr>
            <a:r>
              <a:rPr lang="fr-FR">
                <a:solidFill>
                  <a:srgbClr val="FF3300"/>
                </a:solidFill>
              </a:rPr>
              <a:t>I</a:t>
            </a:r>
          </a:p>
        </p:txBody>
      </p:sp>
      <p:sp>
        <p:nvSpPr>
          <p:cNvPr id="66570" name="Text Box 22"/>
          <p:cNvSpPr txBox="1">
            <a:spLocks noChangeArrowheads="1"/>
          </p:cNvSpPr>
          <p:nvPr/>
        </p:nvSpPr>
        <p:spPr bwMode="auto">
          <a:xfrm>
            <a:off x="4257675" y="1647825"/>
            <a:ext cx="1377950" cy="638175"/>
          </a:xfrm>
          <a:prstGeom prst="rect">
            <a:avLst/>
          </a:prstGeom>
          <a:noFill/>
          <a:ln w="9525">
            <a:noFill/>
            <a:miter lim="800000"/>
            <a:headEnd/>
            <a:tailEnd/>
          </a:ln>
        </p:spPr>
        <p:txBody>
          <a:bodyPr lIns="0" tIns="0" rIns="0" bIns="0">
            <a:spAutoFit/>
          </a:bodyPr>
          <a:lstStyle/>
          <a:p>
            <a:pPr>
              <a:spcBef>
                <a:spcPct val="50000"/>
              </a:spcBef>
            </a:pPr>
            <a:r>
              <a:rPr lang="fr-FR" sz="1400" b="1"/>
              <a:t>T1, T4 fermés, T2, T3 ouverts, U=V, I=J</a:t>
            </a:r>
          </a:p>
        </p:txBody>
      </p:sp>
      <p:sp>
        <p:nvSpPr>
          <p:cNvPr id="66571" name="Text Box 22"/>
          <p:cNvSpPr txBox="1">
            <a:spLocks noChangeArrowheads="1"/>
          </p:cNvSpPr>
          <p:nvPr/>
        </p:nvSpPr>
        <p:spPr bwMode="auto">
          <a:xfrm>
            <a:off x="6908800" y="1533525"/>
            <a:ext cx="330200" cy="366713"/>
          </a:xfrm>
          <a:prstGeom prst="rect">
            <a:avLst/>
          </a:prstGeom>
          <a:noFill/>
          <a:ln w="9525">
            <a:noFill/>
            <a:miter lim="800000"/>
            <a:headEnd/>
            <a:tailEnd/>
          </a:ln>
        </p:spPr>
        <p:txBody>
          <a:bodyPr>
            <a:spAutoFit/>
          </a:bodyPr>
          <a:lstStyle/>
          <a:p>
            <a:pPr>
              <a:spcBef>
                <a:spcPct val="50000"/>
              </a:spcBef>
            </a:pPr>
            <a:r>
              <a:rPr lang="fr-FR">
                <a:solidFill>
                  <a:schemeClr val="tx2"/>
                </a:solidFill>
              </a:rPr>
              <a:t>J</a:t>
            </a:r>
          </a:p>
        </p:txBody>
      </p:sp>
      <p:sp>
        <p:nvSpPr>
          <p:cNvPr id="66572" name="Line 20"/>
          <p:cNvSpPr>
            <a:spLocks noChangeShapeType="1"/>
          </p:cNvSpPr>
          <p:nvPr/>
        </p:nvSpPr>
        <p:spPr bwMode="auto">
          <a:xfrm>
            <a:off x="6935788" y="1741488"/>
            <a:ext cx="342900" cy="0"/>
          </a:xfrm>
          <a:prstGeom prst="line">
            <a:avLst/>
          </a:prstGeom>
          <a:noFill/>
          <a:ln w="22225">
            <a:solidFill>
              <a:schemeClr val="tx2"/>
            </a:solidFill>
            <a:round/>
            <a:headEnd/>
            <a:tailEnd type="triangle" w="lg" len="lg"/>
          </a:ln>
        </p:spPr>
        <p:txBody>
          <a:bodyPr/>
          <a:lstStyle/>
          <a:p>
            <a:endParaRPr lang="fr-FR"/>
          </a:p>
        </p:txBody>
      </p:sp>
      <p:grpSp>
        <p:nvGrpSpPr>
          <p:cNvPr id="66573" name="Group 65"/>
          <p:cNvGrpSpPr>
            <a:grpSpLocks/>
          </p:cNvGrpSpPr>
          <p:nvPr/>
        </p:nvGrpSpPr>
        <p:grpSpPr bwMode="auto">
          <a:xfrm>
            <a:off x="7535863" y="1778000"/>
            <a:ext cx="330200" cy="533400"/>
            <a:chOff x="4587" y="1304"/>
            <a:chExt cx="208" cy="336"/>
          </a:xfrm>
        </p:grpSpPr>
        <p:sp>
          <p:nvSpPr>
            <p:cNvPr id="66673" name="Text Box 9"/>
            <p:cNvSpPr txBox="1">
              <a:spLocks noChangeArrowheads="1"/>
            </p:cNvSpPr>
            <p:nvPr/>
          </p:nvSpPr>
          <p:spPr bwMode="auto">
            <a:xfrm>
              <a:off x="4587" y="1328"/>
              <a:ext cx="208" cy="231"/>
            </a:xfrm>
            <a:prstGeom prst="rect">
              <a:avLst/>
            </a:prstGeom>
            <a:noFill/>
            <a:ln w="9525">
              <a:noFill/>
              <a:miter lim="800000"/>
              <a:headEnd/>
              <a:tailEnd/>
            </a:ln>
          </p:spPr>
          <p:txBody>
            <a:bodyPr>
              <a:spAutoFit/>
            </a:bodyPr>
            <a:lstStyle/>
            <a:p>
              <a:pPr>
                <a:spcBef>
                  <a:spcPct val="50000"/>
                </a:spcBef>
              </a:pPr>
              <a:r>
                <a:rPr lang="fr-FR"/>
                <a:t>V</a:t>
              </a:r>
            </a:p>
          </p:txBody>
        </p:sp>
        <p:sp>
          <p:nvSpPr>
            <p:cNvPr id="66674" name="Line 7"/>
            <p:cNvSpPr>
              <a:spLocks noChangeShapeType="1"/>
            </p:cNvSpPr>
            <p:nvPr/>
          </p:nvSpPr>
          <p:spPr bwMode="auto">
            <a:xfrm flipV="1">
              <a:off x="4795" y="1304"/>
              <a:ext cx="0" cy="336"/>
            </a:xfrm>
            <a:prstGeom prst="line">
              <a:avLst/>
            </a:prstGeom>
            <a:noFill/>
            <a:ln w="19050">
              <a:solidFill>
                <a:schemeClr val="tx2"/>
              </a:solidFill>
              <a:round/>
              <a:headEnd/>
              <a:tailEnd type="triangle" w="lg" len="lg"/>
            </a:ln>
          </p:spPr>
          <p:txBody>
            <a:bodyPr/>
            <a:lstStyle/>
            <a:p>
              <a:endParaRPr lang="fr-FR"/>
            </a:p>
          </p:txBody>
        </p:sp>
      </p:grpSp>
      <p:sp>
        <p:nvSpPr>
          <p:cNvPr id="66574" name="Line 73"/>
          <p:cNvSpPr>
            <a:spLocks noChangeShapeType="1"/>
          </p:cNvSpPr>
          <p:nvPr/>
        </p:nvSpPr>
        <p:spPr bwMode="auto">
          <a:xfrm flipV="1">
            <a:off x="5461000" y="3835400"/>
            <a:ext cx="0" cy="1016000"/>
          </a:xfrm>
          <a:prstGeom prst="line">
            <a:avLst/>
          </a:prstGeom>
          <a:noFill/>
          <a:ln w="19050">
            <a:solidFill>
              <a:schemeClr val="tx1"/>
            </a:solidFill>
            <a:round/>
            <a:headEnd/>
            <a:tailEnd type="triangle" w="lg" len="lg"/>
          </a:ln>
        </p:spPr>
        <p:txBody>
          <a:bodyPr/>
          <a:lstStyle/>
          <a:p>
            <a:endParaRPr lang="fr-FR"/>
          </a:p>
        </p:txBody>
      </p:sp>
      <p:sp>
        <p:nvSpPr>
          <p:cNvPr id="66575" name="Line 74"/>
          <p:cNvSpPr>
            <a:spLocks noChangeShapeType="1"/>
          </p:cNvSpPr>
          <p:nvPr/>
        </p:nvSpPr>
        <p:spPr bwMode="auto">
          <a:xfrm rot="-5400000">
            <a:off x="6800850" y="3181350"/>
            <a:ext cx="0" cy="2933700"/>
          </a:xfrm>
          <a:prstGeom prst="line">
            <a:avLst/>
          </a:prstGeom>
          <a:noFill/>
          <a:ln w="19050">
            <a:solidFill>
              <a:schemeClr val="tx1"/>
            </a:solidFill>
            <a:round/>
            <a:headEnd/>
            <a:tailEnd type="triangle" w="lg" len="lg"/>
          </a:ln>
        </p:spPr>
        <p:txBody>
          <a:bodyPr/>
          <a:lstStyle/>
          <a:p>
            <a:endParaRPr lang="fr-FR"/>
          </a:p>
        </p:txBody>
      </p:sp>
      <p:sp>
        <p:nvSpPr>
          <p:cNvPr id="66576" name="Line 75"/>
          <p:cNvSpPr>
            <a:spLocks noChangeShapeType="1"/>
          </p:cNvSpPr>
          <p:nvPr/>
        </p:nvSpPr>
        <p:spPr bwMode="auto">
          <a:xfrm>
            <a:off x="5448300" y="4140200"/>
            <a:ext cx="990600" cy="0"/>
          </a:xfrm>
          <a:prstGeom prst="line">
            <a:avLst/>
          </a:prstGeom>
          <a:noFill/>
          <a:ln w="25400">
            <a:solidFill>
              <a:schemeClr val="tx1"/>
            </a:solidFill>
            <a:round/>
            <a:headEnd/>
            <a:tailEnd/>
          </a:ln>
        </p:spPr>
        <p:txBody>
          <a:bodyPr lIns="90000" tIns="46800" rIns="90000" bIns="46800"/>
          <a:lstStyle/>
          <a:p>
            <a:endParaRPr lang="fr-FR"/>
          </a:p>
        </p:txBody>
      </p:sp>
      <p:sp>
        <p:nvSpPr>
          <p:cNvPr id="66577" name="Line 76"/>
          <p:cNvSpPr>
            <a:spLocks noChangeShapeType="1"/>
          </p:cNvSpPr>
          <p:nvPr/>
        </p:nvSpPr>
        <p:spPr bwMode="auto">
          <a:xfrm>
            <a:off x="6438900" y="4140200"/>
            <a:ext cx="0" cy="1028700"/>
          </a:xfrm>
          <a:prstGeom prst="line">
            <a:avLst/>
          </a:prstGeom>
          <a:noFill/>
          <a:ln w="25400">
            <a:solidFill>
              <a:schemeClr val="tx1"/>
            </a:solidFill>
            <a:round/>
            <a:headEnd/>
            <a:tailEnd/>
          </a:ln>
        </p:spPr>
        <p:txBody>
          <a:bodyPr lIns="90000" tIns="46800" rIns="90000" bIns="46800"/>
          <a:lstStyle/>
          <a:p>
            <a:endParaRPr lang="fr-FR"/>
          </a:p>
        </p:txBody>
      </p:sp>
      <p:sp>
        <p:nvSpPr>
          <p:cNvPr id="66578" name="Line 77"/>
          <p:cNvSpPr>
            <a:spLocks noChangeShapeType="1"/>
          </p:cNvSpPr>
          <p:nvPr/>
        </p:nvSpPr>
        <p:spPr bwMode="auto">
          <a:xfrm flipV="1">
            <a:off x="7429500" y="4140200"/>
            <a:ext cx="0" cy="1016000"/>
          </a:xfrm>
          <a:prstGeom prst="line">
            <a:avLst/>
          </a:prstGeom>
          <a:noFill/>
          <a:ln w="25400">
            <a:solidFill>
              <a:schemeClr val="tx1"/>
            </a:solidFill>
            <a:round/>
            <a:headEnd/>
            <a:tailEnd/>
          </a:ln>
        </p:spPr>
        <p:txBody>
          <a:bodyPr lIns="90000" tIns="46800" rIns="90000" bIns="46800"/>
          <a:lstStyle/>
          <a:p>
            <a:endParaRPr lang="fr-FR"/>
          </a:p>
        </p:txBody>
      </p:sp>
      <p:sp>
        <p:nvSpPr>
          <p:cNvPr id="66579" name="Line 78"/>
          <p:cNvSpPr>
            <a:spLocks noChangeShapeType="1"/>
          </p:cNvSpPr>
          <p:nvPr/>
        </p:nvSpPr>
        <p:spPr bwMode="auto">
          <a:xfrm>
            <a:off x="7429500" y="4140200"/>
            <a:ext cx="736600" cy="0"/>
          </a:xfrm>
          <a:prstGeom prst="line">
            <a:avLst/>
          </a:prstGeom>
          <a:noFill/>
          <a:ln w="25400">
            <a:solidFill>
              <a:schemeClr val="tx1"/>
            </a:solidFill>
            <a:round/>
            <a:headEnd/>
            <a:tailEnd/>
          </a:ln>
        </p:spPr>
        <p:txBody>
          <a:bodyPr lIns="90000" tIns="46800" rIns="90000" bIns="46800"/>
          <a:lstStyle/>
          <a:p>
            <a:endParaRPr lang="fr-FR"/>
          </a:p>
        </p:txBody>
      </p:sp>
      <p:sp>
        <p:nvSpPr>
          <p:cNvPr id="66580" name="Text Box 22"/>
          <p:cNvSpPr txBox="1">
            <a:spLocks noChangeArrowheads="1"/>
          </p:cNvSpPr>
          <p:nvPr/>
        </p:nvSpPr>
        <p:spPr bwMode="auto">
          <a:xfrm>
            <a:off x="8178800" y="4899025"/>
            <a:ext cx="508000" cy="244475"/>
          </a:xfrm>
          <a:prstGeom prst="rect">
            <a:avLst/>
          </a:prstGeom>
          <a:noFill/>
          <a:ln w="9525" algn="ctr">
            <a:noFill/>
            <a:miter lim="800000"/>
            <a:headEnd/>
            <a:tailEnd/>
          </a:ln>
        </p:spPr>
        <p:txBody>
          <a:bodyPr lIns="0" tIns="0" rIns="0" bIns="0">
            <a:spAutoFit/>
          </a:bodyPr>
          <a:lstStyle/>
          <a:p>
            <a:pPr>
              <a:spcBef>
                <a:spcPct val="50000"/>
              </a:spcBef>
            </a:pPr>
            <a:r>
              <a:rPr lang="fr-FR" sz="1600"/>
              <a:t>t</a:t>
            </a:r>
          </a:p>
        </p:txBody>
      </p:sp>
      <p:sp>
        <p:nvSpPr>
          <p:cNvPr id="66581" name="Text Box 22"/>
          <p:cNvSpPr txBox="1">
            <a:spLocks noChangeArrowheads="1"/>
          </p:cNvSpPr>
          <p:nvPr/>
        </p:nvSpPr>
        <p:spPr bwMode="auto">
          <a:xfrm>
            <a:off x="7581900" y="4721225"/>
            <a:ext cx="508000" cy="244475"/>
          </a:xfrm>
          <a:prstGeom prst="rect">
            <a:avLst/>
          </a:prstGeom>
          <a:noFill/>
          <a:ln w="9525" algn="ctr">
            <a:noFill/>
            <a:miter lim="800000"/>
            <a:headEnd/>
            <a:tailEnd/>
          </a:ln>
        </p:spPr>
        <p:txBody>
          <a:bodyPr lIns="0" tIns="0" rIns="0" bIns="0">
            <a:spAutoFit/>
          </a:bodyPr>
          <a:lstStyle/>
          <a:p>
            <a:pPr>
              <a:spcBef>
                <a:spcPct val="50000"/>
              </a:spcBef>
            </a:pPr>
            <a:r>
              <a:rPr lang="fr-FR" sz="1600"/>
              <a:t>T</a:t>
            </a:r>
          </a:p>
        </p:txBody>
      </p:sp>
      <p:sp>
        <p:nvSpPr>
          <p:cNvPr id="66582" name="Text Box 22"/>
          <p:cNvSpPr txBox="1">
            <a:spLocks noChangeArrowheads="1"/>
          </p:cNvSpPr>
          <p:nvPr/>
        </p:nvSpPr>
        <p:spPr bwMode="auto">
          <a:xfrm>
            <a:off x="5778500" y="4645025"/>
            <a:ext cx="711200" cy="304800"/>
          </a:xfrm>
          <a:prstGeom prst="rect">
            <a:avLst/>
          </a:prstGeom>
          <a:noFill/>
          <a:ln w="9525" algn="ctr">
            <a:noFill/>
            <a:miter lim="800000"/>
            <a:headEnd/>
            <a:tailEnd/>
          </a:ln>
        </p:spPr>
        <p:txBody>
          <a:bodyPr lIns="0" tIns="0" rIns="0" bIns="0">
            <a:spAutoFit/>
          </a:bodyPr>
          <a:lstStyle/>
          <a:p>
            <a:pPr>
              <a:spcBef>
                <a:spcPct val="50000"/>
              </a:spcBef>
            </a:pPr>
            <a:r>
              <a:rPr lang="fr-FR" sz="1600"/>
              <a:t>T1=</a:t>
            </a:r>
            <a:r>
              <a:rPr lang="fr-FR" sz="2000">
                <a:sym typeface="Symbol" pitchFamily="18" charset="2"/>
              </a:rPr>
              <a:t></a:t>
            </a:r>
            <a:r>
              <a:rPr lang="fr-FR" sz="1600">
                <a:sym typeface="Symbol" pitchFamily="18" charset="2"/>
              </a:rPr>
              <a:t>T</a:t>
            </a:r>
          </a:p>
        </p:txBody>
      </p:sp>
      <p:sp>
        <p:nvSpPr>
          <p:cNvPr id="66583" name="Text Box 22"/>
          <p:cNvSpPr txBox="1">
            <a:spLocks noChangeArrowheads="1"/>
          </p:cNvSpPr>
          <p:nvPr/>
        </p:nvSpPr>
        <p:spPr bwMode="auto">
          <a:xfrm>
            <a:off x="5092700" y="3768725"/>
            <a:ext cx="508000" cy="244475"/>
          </a:xfrm>
          <a:prstGeom prst="rect">
            <a:avLst/>
          </a:prstGeom>
          <a:noFill/>
          <a:ln w="9525" algn="ctr">
            <a:noFill/>
            <a:miter lim="800000"/>
            <a:headEnd/>
            <a:tailEnd/>
          </a:ln>
        </p:spPr>
        <p:txBody>
          <a:bodyPr lIns="0" tIns="0" rIns="0" bIns="0">
            <a:spAutoFit/>
          </a:bodyPr>
          <a:lstStyle/>
          <a:p>
            <a:pPr>
              <a:spcBef>
                <a:spcPct val="50000"/>
              </a:spcBef>
            </a:pPr>
            <a:r>
              <a:rPr lang="fr-FR" sz="1600"/>
              <a:t>V</a:t>
            </a:r>
          </a:p>
        </p:txBody>
      </p:sp>
      <p:sp>
        <p:nvSpPr>
          <p:cNvPr id="66584" name="Line 83"/>
          <p:cNvSpPr>
            <a:spLocks noChangeShapeType="1"/>
          </p:cNvSpPr>
          <p:nvPr/>
        </p:nvSpPr>
        <p:spPr bwMode="auto">
          <a:xfrm>
            <a:off x="5461000" y="4318000"/>
            <a:ext cx="2590800" cy="0"/>
          </a:xfrm>
          <a:prstGeom prst="line">
            <a:avLst/>
          </a:prstGeom>
          <a:noFill/>
          <a:ln w="25400">
            <a:solidFill>
              <a:schemeClr val="tx2"/>
            </a:solidFill>
            <a:round/>
            <a:headEnd/>
            <a:tailEnd/>
          </a:ln>
        </p:spPr>
        <p:txBody>
          <a:bodyPr lIns="90000" tIns="46800" rIns="90000" bIns="46800"/>
          <a:lstStyle/>
          <a:p>
            <a:endParaRPr lang="fr-FR"/>
          </a:p>
        </p:txBody>
      </p:sp>
      <p:sp>
        <p:nvSpPr>
          <p:cNvPr id="66585" name="Text Box 22"/>
          <p:cNvSpPr txBox="1">
            <a:spLocks noChangeArrowheads="1"/>
          </p:cNvSpPr>
          <p:nvPr/>
        </p:nvSpPr>
        <p:spPr bwMode="auto">
          <a:xfrm>
            <a:off x="5041900" y="4149725"/>
            <a:ext cx="330200" cy="366713"/>
          </a:xfrm>
          <a:prstGeom prst="rect">
            <a:avLst/>
          </a:prstGeom>
          <a:noFill/>
          <a:ln w="9525">
            <a:noFill/>
            <a:miter lim="800000"/>
            <a:headEnd/>
            <a:tailEnd/>
          </a:ln>
        </p:spPr>
        <p:txBody>
          <a:bodyPr>
            <a:spAutoFit/>
          </a:bodyPr>
          <a:lstStyle/>
          <a:p>
            <a:pPr>
              <a:spcBef>
                <a:spcPct val="50000"/>
              </a:spcBef>
            </a:pPr>
            <a:r>
              <a:rPr lang="fr-FR">
                <a:solidFill>
                  <a:schemeClr val="tx2"/>
                </a:solidFill>
              </a:rPr>
              <a:t>J</a:t>
            </a:r>
          </a:p>
        </p:txBody>
      </p:sp>
      <p:sp>
        <p:nvSpPr>
          <p:cNvPr id="66586" name="Text Box 22"/>
          <p:cNvSpPr txBox="1">
            <a:spLocks noChangeArrowheads="1"/>
          </p:cNvSpPr>
          <p:nvPr/>
        </p:nvSpPr>
        <p:spPr bwMode="auto">
          <a:xfrm>
            <a:off x="1181100" y="4848225"/>
            <a:ext cx="2451100" cy="304800"/>
          </a:xfrm>
          <a:prstGeom prst="rect">
            <a:avLst/>
          </a:prstGeom>
          <a:noFill/>
          <a:ln w="9525" algn="ctr">
            <a:noFill/>
            <a:miter lim="800000"/>
            <a:headEnd/>
            <a:tailEnd/>
          </a:ln>
        </p:spPr>
        <p:txBody>
          <a:bodyPr lIns="0" tIns="0" rIns="0" bIns="0">
            <a:spAutoFit/>
          </a:bodyPr>
          <a:lstStyle/>
          <a:p>
            <a:pPr>
              <a:spcBef>
                <a:spcPct val="50000"/>
              </a:spcBef>
            </a:pPr>
            <a:r>
              <a:rPr lang="fr-FR"/>
              <a:t>V moyen = </a:t>
            </a:r>
            <a:r>
              <a:rPr lang="fr-FR">
                <a:sym typeface="Symbol" pitchFamily="18" charset="2"/>
              </a:rPr>
              <a:t>U</a:t>
            </a:r>
            <a:r>
              <a:rPr lang="fr-FR"/>
              <a:t> </a:t>
            </a:r>
            <a:r>
              <a:rPr lang="fr-FR">
                <a:sym typeface="Symbol" pitchFamily="18" charset="2"/>
              </a:rPr>
              <a:t> (2</a:t>
            </a:r>
            <a:r>
              <a:rPr lang="fr-FR" sz="2000">
                <a:sym typeface="Symbol" pitchFamily="18" charset="2"/>
              </a:rPr>
              <a:t>-1)</a:t>
            </a:r>
          </a:p>
        </p:txBody>
      </p:sp>
      <p:sp>
        <p:nvSpPr>
          <p:cNvPr id="69718" name="Rectangle 86"/>
          <p:cNvSpPr>
            <a:spLocks noChangeArrowheads="1"/>
          </p:cNvSpPr>
          <p:nvPr/>
        </p:nvSpPr>
        <p:spPr bwMode="auto">
          <a:xfrm>
            <a:off x="862013" y="3709988"/>
            <a:ext cx="3709987" cy="1069975"/>
          </a:xfrm>
          <a:prstGeom prst="rect">
            <a:avLst/>
          </a:prstGeom>
          <a:noFill/>
          <a:ln w="25400">
            <a:noFill/>
            <a:miter lim="800000"/>
            <a:headEnd/>
            <a:tailEnd/>
          </a:ln>
          <a:effectLst>
            <a:prstShdw prst="shdw17" dist="17961" dir="2700000">
              <a:schemeClr val="bg1">
                <a:gamma/>
                <a:shade val="60000"/>
                <a:invGamma/>
              </a:schemeClr>
            </a:prstShdw>
          </a:effectLst>
        </p:spPr>
        <p:txBody>
          <a:bodyPr lIns="90000" tIns="46800" rIns="90000" bIns="46800">
            <a:spAutoFit/>
          </a:bodyPr>
          <a:lstStyle/>
          <a:p>
            <a:pPr algn="just">
              <a:defRPr/>
            </a:pPr>
            <a:r>
              <a:rPr lang="fr-FR" sz="1600" b="1"/>
              <a:t>Ce convertisseur module la puissance transmise en faisant varier la valeur moyenne de V sur une période.</a:t>
            </a:r>
          </a:p>
        </p:txBody>
      </p:sp>
      <p:grpSp>
        <p:nvGrpSpPr>
          <p:cNvPr id="66588" name="Group 121"/>
          <p:cNvGrpSpPr>
            <a:grpSpLocks/>
          </p:cNvGrpSpPr>
          <p:nvPr/>
        </p:nvGrpSpPr>
        <p:grpSpPr bwMode="auto">
          <a:xfrm>
            <a:off x="960438" y="1330325"/>
            <a:ext cx="2630487" cy="1831975"/>
            <a:chOff x="413" y="1214"/>
            <a:chExt cx="2361" cy="1746"/>
          </a:xfrm>
        </p:grpSpPr>
        <p:sp>
          <p:nvSpPr>
            <p:cNvPr id="66626" name="Line 2"/>
            <p:cNvSpPr>
              <a:spLocks noChangeShapeType="1"/>
            </p:cNvSpPr>
            <p:nvPr/>
          </p:nvSpPr>
          <p:spPr bwMode="auto">
            <a:xfrm>
              <a:off x="1480" y="2216"/>
              <a:ext cx="864" cy="0"/>
            </a:xfrm>
            <a:prstGeom prst="line">
              <a:avLst/>
            </a:prstGeom>
            <a:noFill/>
            <a:ln w="25400">
              <a:solidFill>
                <a:schemeClr val="tx1"/>
              </a:solidFill>
              <a:round/>
              <a:headEnd/>
              <a:tailEnd/>
            </a:ln>
          </p:spPr>
          <p:txBody>
            <a:bodyPr lIns="90000" tIns="46800" rIns="90000" bIns="46800"/>
            <a:lstStyle/>
            <a:p>
              <a:endParaRPr lang="fr-FR"/>
            </a:p>
          </p:txBody>
        </p:sp>
        <p:sp>
          <p:nvSpPr>
            <p:cNvPr id="66627" name="Oval 2"/>
            <p:cNvSpPr>
              <a:spLocks noChangeArrowheads="1"/>
            </p:cNvSpPr>
            <p:nvPr/>
          </p:nvSpPr>
          <p:spPr bwMode="auto">
            <a:xfrm>
              <a:off x="413" y="1956"/>
              <a:ext cx="428" cy="406"/>
            </a:xfrm>
            <a:prstGeom prst="ellipse">
              <a:avLst/>
            </a:prstGeom>
            <a:solidFill>
              <a:schemeClr val="bg1"/>
            </a:solidFill>
            <a:ln w="25400">
              <a:solidFill>
                <a:schemeClr val="tx1"/>
              </a:solidFill>
              <a:round/>
              <a:headEnd/>
              <a:tailEnd/>
            </a:ln>
          </p:spPr>
          <p:txBody>
            <a:bodyPr wrap="none" anchor="ctr"/>
            <a:lstStyle/>
            <a:p>
              <a:endParaRPr lang="fr-FR" sz="1400"/>
            </a:p>
          </p:txBody>
        </p:sp>
        <p:sp>
          <p:nvSpPr>
            <p:cNvPr id="66628" name="Text Box 9"/>
            <p:cNvSpPr txBox="1">
              <a:spLocks noChangeArrowheads="1"/>
            </p:cNvSpPr>
            <p:nvPr/>
          </p:nvSpPr>
          <p:spPr bwMode="auto">
            <a:xfrm>
              <a:off x="937" y="2039"/>
              <a:ext cx="208" cy="290"/>
            </a:xfrm>
            <a:prstGeom prst="rect">
              <a:avLst/>
            </a:prstGeom>
            <a:noFill/>
            <a:ln w="9525">
              <a:noFill/>
              <a:miter lim="800000"/>
              <a:headEnd/>
              <a:tailEnd/>
            </a:ln>
          </p:spPr>
          <p:txBody>
            <a:bodyPr>
              <a:spAutoFit/>
            </a:bodyPr>
            <a:lstStyle/>
            <a:p>
              <a:pPr>
                <a:spcBef>
                  <a:spcPct val="50000"/>
                </a:spcBef>
              </a:pPr>
              <a:r>
                <a:rPr lang="fr-FR" sz="1400">
                  <a:solidFill>
                    <a:srgbClr val="FF3300"/>
                  </a:solidFill>
                </a:rPr>
                <a:t>U</a:t>
              </a:r>
            </a:p>
          </p:txBody>
        </p:sp>
        <p:sp>
          <p:nvSpPr>
            <p:cNvPr id="66629" name="Line 7"/>
            <p:cNvSpPr>
              <a:spLocks noChangeShapeType="1"/>
            </p:cNvSpPr>
            <p:nvPr/>
          </p:nvSpPr>
          <p:spPr bwMode="auto">
            <a:xfrm flipV="1">
              <a:off x="906" y="1967"/>
              <a:ext cx="0" cy="336"/>
            </a:xfrm>
            <a:prstGeom prst="line">
              <a:avLst/>
            </a:prstGeom>
            <a:noFill/>
            <a:ln w="19050">
              <a:solidFill>
                <a:srgbClr val="FF3300"/>
              </a:solidFill>
              <a:round/>
              <a:headEnd/>
              <a:tailEnd type="triangle" w="lg" len="lg"/>
            </a:ln>
          </p:spPr>
          <p:txBody>
            <a:bodyPr/>
            <a:lstStyle/>
            <a:p>
              <a:endParaRPr lang="fr-FR"/>
            </a:p>
          </p:txBody>
        </p:sp>
        <p:sp>
          <p:nvSpPr>
            <p:cNvPr id="66630" name="Line 20"/>
            <p:cNvSpPr>
              <a:spLocks noChangeShapeType="1"/>
            </p:cNvSpPr>
            <p:nvPr/>
          </p:nvSpPr>
          <p:spPr bwMode="auto">
            <a:xfrm>
              <a:off x="768" y="1464"/>
              <a:ext cx="216" cy="0"/>
            </a:xfrm>
            <a:prstGeom prst="line">
              <a:avLst/>
            </a:prstGeom>
            <a:noFill/>
            <a:ln w="22225">
              <a:solidFill>
                <a:srgbClr val="FF0000"/>
              </a:solidFill>
              <a:round/>
              <a:headEnd/>
              <a:tailEnd type="triangle" w="lg" len="lg"/>
            </a:ln>
          </p:spPr>
          <p:txBody>
            <a:bodyPr/>
            <a:lstStyle/>
            <a:p>
              <a:endParaRPr lang="fr-FR"/>
            </a:p>
          </p:txBody>
        </p:sp>
        <p:sp>
          <p:nvSpPr>
            <p:cNvPr id="66631" name="Text Box 22"/>
            <p:cNvSpPr txBox="1">
              <a:spLocks noChangeArrowheads="1"/>
            </p:cNvSpPr>
            <p:nvPr/>
          </p:nvSpPr>
          <p:spPr bwMode="auto">
            <a:xfrm>
              <a:off x="783" y="1214"/>
              <a:ext cx="208" cy="290"/>
            </a:xfrm>
            <a:prstGeom prst="rect">
              <a:avLst/>
            </a:prstGeom>
            <a:noFill/>
            <a:ln w="9525">
              <a:noFill/>
              <a:miter lim="800000"/>
              <a:headEnd/>
              <a:tailEnd/>
            </a:ln>
          </p:spPr>
          <p:txBody>
            <a:bodyPr>
              <a:spAutoFit/>
            </a:bodyPr>
            <a:lstStyle/>
            <a:p>
              <a:pPr>
                <a:spcBef>
                  <a:spcPct val="50000"/>
                </a:spcBef>
              </a:pPr>
              <a:r>
                <a:rPr lang="fr-FR" sz="1400">
                  <a:solidFill>
                    <a:srgbClr val="FF3300"/>
                  </a:solidFill>
                </a:rPr>
                <a:t>I</a:t>
              </a:r>
            </a:p>
          </p:txBody>
        </p:sp>
        <p:sp>
          <p:nvSpPr>
            <p:cNvPr id="66632" name="Text Box 9"/>
            <p:cNvSpPr txBox="1">
              <a:spLocks noChangeArrowheads="1"/>
            </p:cNvSpPr>
            <p:nvPr/>
          </p:nvSpPr>
          <p:spPr bwMode="auto">
            <a:xfrm>
              <a:off x="1819" y="1704"/>
              <a:ext cx="208" cy="291"/>
            </a:xfrm>
            <a:prstGeom prst="rect">
              <a:avLst/>
            </a:prstGeom>
            <a:noFill/>
            <a:ln w="9525">
              <a:noFill/>
              <a:miter lim="800000"/>
              <a:headEnd/>
              <a:tailEnd/>
            </a:ln>
          </p:spPr>
          <p:txBody>
            <a:bodyPr>
              <a:spAutoFit/>
            </a:bodyPr>
            <a:lstStyle/>
            <a:p>
              <a:pPr>
                <a:spcBef>
                  <a:spcPct val="50000"/>
                </a:spcBef>
              </a:pPr>
              <a:r>
                <a:rPr lang="fr-FR" sz="1400"/>
                <a:t>V</a:t>
              </a:r>
            </a:p>
          </p:txBody>
        </p:sp>
        <p:sp>
          <p:nvSpPr>
            <p:cNvPr id="66633" name="Line 7"/>
            <p:cNvSpPr>
              <a:spLocks noChangeShapeType="1"/>
            </p:cNvSpPr>
            <p:nvPr/>
          </p:nvSpPr>
          <p:spPr bwMode="auto">
            <a:xfrm rot="16200000" flipV="1">
              <a:off x="1883" y="1800"/>
              <a:ext cx="0" cy="336"/>
            </a:xfrm>
            <a:prstGeom prst="line">
              <a:avLst/>
            </a:prstGeom>
            <a:noFill/>
            <a:ln w="19050">
              <a:solidFill>
                <a:schemeClr val="tx2"/>
              </a:solidFill>
              <a:round/>
              <a:headEnd/>
              <a:tailEnd type="triangle" w="lg" len="lg"/>
            </a:ln>
          </p:spPr>
          <p:txBody>
            <a:bodyPr/>
            <a:lstStyle/>
            <a:p>
              <a:endParaRPr lang="fr-FR"/>
            </a:p>
          </p:txBody>
        </p:sp>
        <p:sp>
          <p:nvSpPr>
            <p:cNvPr id="66634" name="Line 20"/>
            <p:cNvSpPr>
              <a:spLocks noChangeShapeType="1"/>
            </p:cNvSpPr>
            <p:nvPr/>
          </p:nvSpPr>
          <p:spPr bwMode="auto">
            <a:xfrm>
              <a:off x="2049" y="2209"/>
              <a:ext cx="216" cy="0"/>
            </a:xfrm>
            <a:prstGeom prst="line">
              <a:avLst/>
            </a:prstGeom>
            <a:noFill/>
            <a:ln w="22225">
              <a:solidFill>
                <a:schemeClr val="tx2"/>
              </a:solidFill>
              <a:round/>
              <a:headEnd/>
              <a:tailEnd type="triangle" w="lg" len="lg"/>
            </a:ln>
          </p:spPr>
          <p:txBody>
            <a:bodyPr/>
            <a:lstStyle/>
            <a:p>
              <a:endParaRPr lang="fr-FR"/>
            </a:p>
          </p:txBody>
        </p:sp>
        <p:sp>
          <p:nvSpPr>
            <p:cNvPr id="66635" name="Text Box 22"/>
            <p:cNvSpPr txBox="1">
              <a:spLocks noChangeArrowheads="1"/>
            </p:cNvSpPr>
            <p:nvPr/>
          </p:nvSpPr>
          <p:spPr bwMode="auto">
            <a:xfrm>
              <a:off x="2111" y="1910"/>
              <a:ext cx="208" cy="290"/>
            </a:xfrm>
            <a:prstGeom prst="rect">
              <a:avLst/>
            </a:prstGeom>
            <a:noFill/>
            <a:ln w="9525">
              <a:noFill/>
              <a:miter lim="800000"/>
              <a:headEnd/>
              <a:tailEnd/>
            </a:ln>
          </p:spPr>
          <p:txBody>
            <a:bodyPr>
              <a:spAutoFit/>
            </a:bodyPr>
            <a:lstStyle/>
            <a:p>
              <a:pPr>
                <a:spcBef>
                  <a:spcPct val="50000"/>
                </a:spcBef>
              </a:pPr>
              <a:r>
                <a:rPr lang="fr-FR" sz="1400">
                  <a:solidFill>
                    <a:schemeClr val="tx2"/>
                  </a:solidFill>
                </a:rPr>
                <a:t>J</a:t>
              </a:r>
            </a:p>
          </p:txBody>
        </p:sp>
        <p:grpSp>
          <p:nvGrpSpPr>
            <p:cNvPr id="66636" name="Group 12"/>
            <p:cNvGrpSpPr>
              <a:grpSpLocks/>
            </p:cNvGrpSpPr>
            <p:nvPr/>
          </p:nvGrpSpPr>
          <p:grpSpPr bwMode="auto">
            <a:xfrm>
              <a:off x="1352" y="2472"/>
              <a:ext cx="136" cy="488"/>
              <a:chOff x="1496" y="2848"/>
              <a:chExt cx="192" cy="744"/>
            </a:xfrm>
          </p:grpSpPr>
          <p:sp>
            <p:nvSpPr>
              <p:cNvPr id="66670" name="Line 13"/>
              <p:cNvSpPr>
                <a:spLocks noChangeShapeType="1"/>
              </p:cNvSpPr>
              <p:nvPr/>
            </p:nvSpPr>
            <p:spPr bwMode="auto">
              <a:xfrm>
                <a:off x="1688" y="2848"/>
                <a:ext cx="0" cy="216"/>
              </a:xfrm>
              <a:prstGeom prst="line">
                <a:avLst/>
              </a:prstGeom>
              <a:noFill/>
              <a:ln w="25400">
                <a:solidFill>
                  <a:schemeClr val="tx1"/>
                </a:solidFill>
                <a:round/>
                <a:headEnd/>
                <a:tailEnd/>
              </a:ln>
            </p:spPr>
            <p:txBody>
              <a:bodyPr lIns="90000" tIns="46800" rIns="90000" bIns="46800"/>
              <a:lstStyle/>
              <a:p>
                <a:endParaRPr lang="fr-FR"/>
              </a:p>
            </p:txBody>
          </p:sp>
          <p:sp>
            <p:nvSpPr>
              <p:cNvPr id="66671" name="Line 14"/>
              <p:cNvSpPr>
                <a:spLocks noChangeShapeType="1"/>
              </p:cNvSpPr>
              <p:nvPr/>
            </p:nvSpPr>
            <p:spPr bwMode="auto">
              <a:xfrm>
                <a:off x="1496" y="3056"/>
                <a:ext cx="192" cy="272"/>
              </a:xfrm>
              <a:prstGeom prst="line">
                <a:avLst/>
              </a:prstGeom>
              <a:noFill/>
              <a:ln w="25400">
                <a:solidFill>
                  <a:schemeClr val="tx1"/>
                </a:solidFill>
                <a:round/>
                <a:headEnd/>
                <a:tailEnd/>
              </a:ln>
            </p:spPr>
            <p:txBody>
              <a:bodyPr lIns="90000" tIns="46800" rIns="90000" bIns="46800"/>
              <a:lstStyle/>
              <a:p>
                <a:endParaRPr lang="fr-FR"/>
              </a:p>
            </p:txBody>
          </p:sp>
          <p:sp>
            <p:nvSpPr>
              <p:cNvPr id="66672" name="Line 15"/>
              <p:cNvSpPr>
                <a:spLocks noChangeShapeType="1"/>
              </p:cNvSpPr>
              <p:nvPr/>
            </p:nvSpPr>
            <p:spPr bwMode="auto">
              <a:xfrm>
                <a:off x="1688" y="3328"/>
                <a:ext cx="0" cy="264"/>
              </a:xfrm>
              <a:prstGeom prst="line">
                <a:avLst/>
              </a:prstGeom>
              <a:noFill/>
              <a:ln w="25400">
                <a:solidFill>
                  <a:schemeClr val="tx1"/>
                </a:solidFill>
                <a:round/>
                <a:headEnd/>
                <a:tailEnd/>
              </a:ln>
            </p:spPr>
            <p:txBody>
              <a:bodyPr lIns="90000" tIns="46800" rIns="90000" bIns="46800"/>
              <a:lstStyle/>
              <a:p>
                <a:endParaRPr lang="fr-FR"/>
              </a:p>
            </p:txBody>
          </p:sp>
        </p:grpSp>
        <p:sp>
          <p:nvSpPr>
            <p:cNvPr id="66637" name="Line 16"/>
            <p:cNvSpPr>
              <a:spLocks noChangeShapeType="1"/>
            </p:cNvSpPr>
            <p:nvPr/>
          </p:nvSpPr>
          <p:spPr bwMode="auto">
            <a:xfrm flipV="1">
              <a:off x="1608" y="2600"/>
              <a:ext cx="0" cy="264"/>
            </a:xfrm>
            <a:prstGeom prst="line">
              <a:avLst/>
            </a:prstGeom>
            <a:noFill/>
            <a:ln w="19050">
              <a:solidFill>
                <a:schemeClr val="tx1"/>
              </a:solidFill>
              <a:round/>
              <a:headEnd/>
              <a:tailEnd type="triangle" w="lg" len="lg"/>
            </a:ln>
          </p:spPr>
          <p:txBody>
            <a:bodyPr/>
            <a:lstStyle/>
            <a:p>
              <a:endParaRPr lang="fr-FR"/>
            </a:p>
          </p:txBody>
        </p:sp>
        <p:sp>
          <p:nvSpPr>
            <p:cNvPr id="66638" name="Line 17"/>
            <p:cNvSpPr>
              <a:spLocks noChangeShapeType="1"/>
            </p:cNvSpPr>
            <p:nvPr/>
          </p:nvSpPr>
          <p:spPr bwMode="auto">
            <a:xfrm flipH="1">
              <a:off x="1480" y="2376"/>
              <a:ext cx="8" cy="200"/>
            </a:xfrm>
            <a:prstGeom prst="line">
              <a:avLst/>
            </a:prstGeom>
            <a:noFill/>
            <a:ln w="19050">
              <a:solidFill>
                <a:schemeClr val="tx1"/>
              </a:solidFill>
              <a:round/>
              <a:headEnd/>
              <a:tailEnd type="triangle" w="lg" len="lg"/>
            </a:ln>
          </p:spPr>
          <p:txBody>
            <a:bodyPr/>
            <a:lstStyle/>
            <a:p>
              <a:endParaRPr lang="fr-FR"/>
            </a:p>
          </p:txBody>
        </p:sp>
        <p:grpSp>
          <p:nvGrpSpPr>
            <p:cNvPr id="66639" name="Group 20"/>
            <p:cNvGrpSpPr>
              <a:grpSpLocks/>
            </p:cNvGrpSpPr>
            <p:nvPr/>
          </p:nvGrpSpPr>
          <p:grpSpPr bwMode="auto">
            <a:xfrm>
              <a:off x="1352" y="1552"/>
              <a:ext cx="136" cy="488"/>
              <a:chOff x="1496" y="2848"/>
              <a:chExt cx="192" cy="744"/>
            </a:xfrm>
          </p:grpSpPr>
          <p:sp>
            <p:nvSpPr>
              <p:cNvPr id="66667" name="Line 21"/>
              <p:cNvSpPr>
                <a:spLocks noChangeShapeType="1"/>
              </p:cNvSpPr>
              <p:nvPr/>
            </p:nvSpPr>
            <p:spPr bwMode="auto">
              <a:xfrm>
                <a:off x="1688" y="2848"/>
                <a:ext cx="0" cy="216"/>
              </a:xfrm>
              <a:prstGeom prst="line">
                <a:avLst/>
              </a:prstGeom>
              <a:noFill/>
              <a:ln w="25400">
                <a:solidFill>
                  <a:schemeClr val="tx1"/>
                </a:solidFill>
                <a:round/>
                <a:headEnd/>
                <a:tailEnd/>
              </a:ln>
            </p:spPr>
            <p:txBody>
              <a:bodyPr lIns="90000" tIns="46800" rIns="90000" bIns="46800"/>
              <a:lstStyle/>
              <a:p>
                <a:endParaRPr lang="fr-FR"/>
              </a:p>
            </p:txBody>
          </p:sp>
          <p:sp>
            <p:nvSpPr>
              <p:cNvPr id="66668" name="Line 22"/>
              <p:cNvSpPr>
                <a:spLocks noChangeShapeType="1"/>
              </p:cNvSpPr>
              <p:nvPr/>
            </p:nvSpPr>
            <p:spPr bwMode="auto">
              <a:xfrm>
                <a:off x="1496" y="3056"/>
                <a:ext cx="192" cy="272"/>
              </a:xfrm>
              <a:prstGeom prst="line">
                <a:avLst/>
              </a:prstGeom>
              <a:noFill/>
              <a:ln w="25400">
                <a:solidFill>
                  <a:schemeClr val="tx1"/>
                </a:solidFill>
                <a:round/>
                <a:headEnd/>
                <a:tailEnd/>
              </a:ln>
            </p:spPr>
            <p:txBody>
              <a:bodyPr lIns="90000" tIns="46800" rIns="90000" bIns="46800"/>
              <a:lstStyle/>
              <a:p>
                <a:endParaRPr lang="fr-FR"/>
              </a:p>
            </p:txBody>
          </p:sp>
          <p:sp>
            <p:nvSpPr>
              <p:cNvPr id="66669" name="Line 23"/>
              <p:cNvSpPr>
                <a:spLocks noChangeShapeType="1"/>
              </p:cNvSpPr>
              <p:nvPr/>
            </p:nvSpPr>
            <p:spPr bwMode="auto">
              <a:xfrm>
                <a:off x="1688" y="3328"/>
                <a:ext cx="0" cy="264"/>
              </a:xfrm>
              <a:prstGeom prst="line">
                <a:avLst/>
              </a:prstGeom>
              <a:noFill/>
              <a:ln w="25400">
                <a:solidFill>
                  <a:schemeClr val="tx1"/>
                </a:solidFill>
                <a:round/>
                <a:headEnd/>
                <a:tailEnd/>
              </a:ln>
            </p:spPr>
            <p:txBody>
              <a:bodyPr lIns="90000" tIns="46800" rIns="90000" bIns="46800"/>
              <a:lstStyle/>
              <a:p>
                <a:endParaRPr lang="fr-FR"/>
              </a:p>
            </p:txBody>
          </p:sp>
        </p:grpSp>
        <p:sp>
          <p:nvSpPr>
            <p:cNvPr id="66640" name="Line 25"/>
            <p:cNvSpPr>
              <a:spLocks noChangeShapeType="1"/>
            </p:cNvSpPr>
            <p:nvPr/>
          </p:nvSpPr>
          <p:spPr bwMode="auto">
            <a:xfrm flipH="1">
              <a:off x="1480" y="1456"/>
              <a:ext cx="8" cy="200"/>
            </a:xfrm>
            <a:prstGeom prst="line">
              <a:avLst/>
            </a:prstGeom>
            <a:noFill/>
            <a:ln w="19050">
              <a:solidFill>
                <a:schemeClr val="tx1"/>
              </a:solidFill>
              <a:round/>
              <a:headEnd/>
              <a:tailEnd type="triangle" w="lg" len="lg"/>
            </a:ln>
          </p:spPr>
          <p:txBody>
            <a:bodyPr/>
            <a:lstStyle/>
            <a:p>
              <a:endParaRPr lang="fr-FR"/>
            </a:p>
          </p:txBody>
        </p:sp>
        <p:sp>
          <p:nvSpPr>
            <p:cNvPr id="66641" name="Line 28"/>
            <p:cNvSpPr>
              <a:spLocks noChangeShapeType="1"/>
            </p:cNvSpPr>
            <p:nvPr/>
          </p:nvSpPr>
          <p:spPr bwMode="auto">
            <a:xfrm>
              <a:off x="1488" y="2000"/>
              <a:ext cx="0" cy="400"/>
            </a:xfrm>
            <a:prstGeom prst="line">
              <a:avLst/>
            </a:prstGeom>
            <a:noFill/>
            <a:ln w="25400">
              <a:solidFill>
                <a:schemeClr val="tx1"/>
              </a:solidFill>
              <a:round/>
              <a:headEnd/>
              <a:tailEnd/>
            </a:ln>
          </p:spPr>
          <p:txBody>
            <a:bodyPr lIns="90000" tIns="46800" rIns="90000" bIns="46800"/>
            <a:lstStyle/>
            <a:p>
              <a:endParaRPr lang="fr-FR"/>
            </a:p>
          </p:txBody>
        </p:sp>
        <p:sp>
          <p:nvSpPr>
            <p:cNvPr id="66642" name="Line 29"/>
            <p:cNvSpPr>
              <a:spLocks noChangeShapeType="1"/>
            </p:cNvSpPr>
            <p:nvPr/>
          </p:nvSpPr>
          <p:spPr bwMode="auto">
            <a:xfrm>
              <a:off x="624" y="1464"/>
              <a:ext cx="864" cy="0"/>
            </a:xfrm>
            <a:prstGeom prst="line">
              <a:avLst/>
            </a:prstGeom>
            <a:noFill/>
            <a:ln w="25400">
              <a:solidFill>
                <a:schemeClr val="tx1"/>
              </a:solidFill>
              <a:round/>
              <a:headEnd/>
              <a:tailEnd/>
            </a:ln>
          </p:spPr>
          <p:txBody>
            <a:bodyPr lIns="90000" tIns="46800" rIns="90000" bIns="46800"/>
            <a:lstStyle/>
            <a:p>
              <a:endParaRPr lang="fr-FR"/>
            </a:p>
          </p:txBody>
        </p:sp>
        <p:sp>
          <p:nvSpPr>
            <p:cNvPr id="66643" name="Text Box 22"/>
            <p:cNvSpPr txBox="1">
              <a:spLocks noChangeArrowheads="1"/>
            </p:cNvSpPr>
            <p:nvPr/>
          </p:nvSpPr>
          <p:spPr bwMode="auto">
            <a:xfrm>
              <a:off x="1098" y="1669"/>
              <a:ext cx="227" cy="203"/>
            </a:xfrm>
            <a:prstGeom prst="rect">
              <a:avLst/>
            </a:prstGeom>
            <a:noFill/>
            <a:ln w="9525">
              <a:noFill/>
              <a:miter lim="800000"/>
              <a:headEnd/>
              <a:tailEnd/>
            </a:ln>
          </p:spPr>
          <p:txBody>
            <a:bodyPr lIns="0" tIns="0" rIns="0" bIns="0">
              <a:spAutoFit/>
            </a:bodyPr>
            <a:lstStyle/>
            <a:p>
              <a:pPr>
                <a:spcBef>
                  <a:spcPct val="50000"/>
                </a:spcBef>
              </a:pPr>
              <a:r>
                <a:rPr lang="fr-FR" sz="1400"/>
                <a:t>T1</a:t>
              </a:r>
            </a:p>
          </p:txBody>
        </p:sp>
        <p:sp>
          <p:nvSpPr>
            <p:cNvPr id="66644" name="Text Box 22"/>
            <p:cNvSpPr txBox="1">
              <a:spLocks noChangeArrowheads="1"/>
            </p:cNvSpPr>
            <p:nvPr/>
          </p:nvSpPr>
          <p:spPr bwMode="auto">
            <a:xfrm>
              <a:off x="1098" y="2614"/>
              <a:ext cx="227" cy="202"/>
            </a:xfrm>
            <a:prstGeom prst="rect">
              <a:avLst/>
            </a:prstGeom>
            <a:noFill/>
            <a:ln w="9525">
              <a:noFill/>
              <a:miter lim="800000"/>
              <a:headEnd/>
              <a:tailEnd/>
            </a:ln>
          </p:spPr>
          <p:txBody>
            <a:bodyPr lIns="0" tIns="0" rIns="0" bIns="0">
              <a:spAutoFit/>
            </a:bodyPr>
            <a:lstStyle/>
            <a:p>
              <a:pPr>
                <a:spcBef>
                  <a:spcPct val="50000"/>
                </a:spcBef>
              </a:pPr>
              <a:r>
                <a:rPr lang="fr-FR" sz="1400"/>
                <a:t>T2</a:t>
              </a:r>
            </a:p>
          </p:txBody>
        </p:sp>
        <p:sp>
          <p:nvSpPr>
            <p:cNvPr id="66645" name="Line 56"/>
            <p:cNvSpPr>
              <a:spLocks noChangeShapeType="1"/>
            </p:cNvSpPr>
            <p:nvPr/>
          </p:nvSpPr>
          <p:spPr bwMode="auto">
            <a:xfrm flipH="1" flipV="1">
              <a:off x="624" y="2952"/>
              <a:ext cx="856" cy="0"/>
            </a:xfrm>
            <a:prstGeom prst="line">
              <a:avLst/>
            </a:prstGeom>
            <a:noFill/>
            <a:ln w="25400">
              <a:solidFill>
                <a:schemeClr val="tx1"/>
              </a:solidFill>
              <a:round/>
              <a:headEnd/>
              <a:tailEnd/>
            </a:ln>
          </p:spPr>
          <p:txBody>
            <a:bodyPr lIns="90000" tIns="46800" rIns="90000" bIns="46800"/>
            <a:lstStyle/>
            <a:p>
              <a:endParaRPr lang="fr-FR"/>
            </a:p>
          </p:txBody>
        </p:sp>
        <p:sp>
          <p:nvSpPr>
            <p:cNvPr id="66646" name="Line 57"/>
            <p:cNvSpPr>
              <a:spLocks noChangeShapeType="1"/>
            </p:cNvSpPr>
            <p:nvPr/>
          </p:nvSpPr>
          <p:spPr bwMode="auto">
            <a:xfrm flipV="1">
              <a:off x="632" y="1464"/>
              <a:ext cx="0" cy="1480"/>
            </a:xfrm>
            <a:prstGeom prst="line">
              <a:avLst/>
            </a:prstGeom>
            <a:noFill/>
            <a:ln w="25400">
              <a:solidFill>
                <a:schemeClr val="tx1"/>
              </a:solidFill>
              <a:round/>
              <a:headEnd/>
              <a:tailEnd/>
            </a:ln>
          </p:spPr>
          <p:txBody>
            <a:bodyPr lIns="90000" tIns="46800" rIns="90000" bIns="46800"/>
            <a:lstStyle/>
            <a:p>
              <a:endParaRPr lang="fr-FR"/>
            </a:p>
          </p:txBody>
        </p:sp>
        <p:sp>
          <p:nvSpPr>
            <p:cNvPr id="66647" name="Line 59"/>
            <p:cNvSpPr>
              <a:spLocks noChangeShapeType="1"/>
            </p:cNvSpPr>
            <p:nvPr/>
          </p:nvSpPr>
          <p:spPr bwMode="auto">
            <a:xfrm flipH="1">
              <a:off x="1480" y="2952"/>
              <a:ext cx="864" cy="0"/>
            </a:xfrm>
            <a:prstGeom prst="line">
              <a:avLst/>
            </a:prstGeom>
            <a:noFill/>
            <a:ln w="25400">
              <a:solidFill>
                <a:schemeClr val="tx1"/>
              </a:solidFill>
              <a:round/>
              <a:headEnd/>
              <a:tailEnd/>
            </a:ln>
          </p:spPr>
          <p:txBody>
            <a:bodyPr lIns="90000" tIns="46800" rIns="90000" bIns="46800"/>
            <a:lstStyle/>
            <a:p>
              <a:endParaRPr lang="fr-FR"/>
            </a:p>
          </p:txBody>
        </p:sp>
        <p:sp>
          <p:nvSpPr>
            <p:cNvPr id="66648" name="Oval 15"/>
            <p:cNvSpPr>
              <a:spLocks noChangeArrowheads="1"/>
            </p:cNvSpPr>
            <p:nvPr/>
          </p:nvSpPr>
          <p:spPr bwMode="auto">
            <a:xfrm rot="-5400000">
              <a:off x="1697" y="2033"/>
              <a:ext cx="384" cy="360"/>
            </a:xfrm>
            <a:prstGeom prst="ellipse">
              <a:avLst/>
            </a:prstGeom>
            <a:solidFill>
              <a:schemeClr val="bg1"/>
            </a:solidFill>
            <a:ln w="28575">
              <a:solidFill>
                <a:schemeClr val="tx1"/>
              </a:solidFill>
              <a:round/>
              <a:headEnd/>
              <a:tailEnd/>
            </a:ln>
          </p:spPr>
          <p:txBody>
            <a:bodyPr vert="eaVert" wrap="none" anchor="ctr"/>
            <a:lstStyle/>
            <a:p>
              <a:endParaRPr lang="fr-FR" sz="1400"/>
            </a:p>
          </p:txBody>
        </p:sp>
        <p:sp>
          <p:nvSpPr>
            <p:cNvPr id="66649" name="Line 26"/>
            <p:cNvSpPr>
              <a:spLocks noChangeShapeType="1"/>
            </p:cNvSpPr>
            <p:nvPr/>
          </p:nvSpPr>
          <p:spPr bwMode="auto">
            <a:xfrm rot="16200000" flipH="1">
              <a:off x="1714" y="2216"/>
              <a:ext cx="327" cy="1"/>
            </a:xfrm>
            <a:prstGeom prst="line">
              <a:avLst/>
            </a:prstGeom>
            <a:noFill/>
            <a:ln w="28575">
              <a:solidFill>
                <a:schemeClr val="tx1"/>
              </a:solidFill>
              <a:round/>
              <a:headEnd/>
              <a:tailEnd/>
            </a:ln>
          </p:spPr>
          <p:txBody>
            <a:bodyPr/>
            <a:lstStyle/>
            <a:p>
              <a:endParaRPr lang="fr-FR"/>
            </a:p>
          </p:txBody>
        </p:sp>
        <p:grpSp>
          <p:nvGrpSpPr>
            <p:cNvPr id="66650" name="Group 87"/>
            <p:cNvGrpSpPr>
              <a:grpSpLocks/>
            </p:cNvGrpSpPr>
            <p:nvPr/>
          </p:nvGrpSpPr>
          <p:grpSpPr bwMode="auto">
            <a:xfrm>
              <a:off x="2200" y="2464"/>
              <a:ext cx="136" cy="488"/>
              <a:chOff x="1496" y="2848"/>
              <a:chExt cx="192" cy="744"/>
            </a:xfrm>
          </p:grpSpPr>
          <p:sp>
            <p:nvSpPr>
              <p:cNvPr id="66664" name="Line 88"/>
              <p:cNvSpPr>
                <a:spLocks noChangeShapeType="1"/>
              </p:cNvSpPr>
              <p:nvPr/>
            </p:nvSpPr>
            <p:spPr bwMode="auto">
              <a:xfrm>
                <a:off x="1688" y="2848"/>
                <a:ext cx="0" cy="216"/>
              </a:xfrm>
              <a:prstGeom prst="line">
                <a:avLst/>
              </a:prstGeom>
              <a:noFill/>
              <a:ln w="25400">
                <a:solidFill>
                  <a:schemeClr val="tx1"/>
                </a:solidFill>
                <a:round/>
                <a:headEnd/>
                <a:tailEnd/>
              </a:ln>
            </p:spPr>
            <p:txBody>
              <a:bodyPr lIns="90000" tIns="46800" rIns="90000" bIns="46800"/>
              <a:lstStyle/>
              <a:p>
                <a:endParaRPr lang="fr-FR"/>
              </a:p>
            </p:txBody>
          </p:sp>
          <p:sp>
            <p:nvSpPr>
              <p:cNvPr id="66665" name="Line 89"/>
              <p:cNvSpPr>
                <a:spLocks noChangeShapeType="1"/>
              </p:cNvSpPr>
              <p:nvPr/>
            </p:nvSpPr>
            <p:spPr bwMode="auto">
              <a:xfrm>
                <a:off x="1496" y="3056"/>
                <a:ext cx="192" cy="272"/>
              </a:xfrm>
              <a:prstGeom prst="line">
                <a:avLst/>
              </a:prstGeom>
              <a:noFill/>
              <a:ln w="25400">
                <a:solidFill>
                  <a:schemeClr val="tx1"/>
                </a:solidFill>
                <a:round/>
                <a:headEnd/>
                <a:tailEnd/>
              </a:ln>
            </p:spPr>
            <p:txBody>
              <a:bodyPr lIns="90000" tIns="46800" rIns="90000" bIns="46800"/>
              <a:lstStyle/>
              <a:p>
                <a:endParaRPr lang="fr-FR"/>
              </a:p>
            </p:txBody>
          </p:sp>
          <p:sp>
            <p:nvSpPr>
              <p:cNvPr id="66666" name="Line 90"/>
              <p:cNvSpPr>
                <a:spLocks noChangeShapeType="1"/>
              </p:cNvSpPr>
              <p:nvPr/>
            </p:nvSpPr>
            <p:spPr bwMode="auto">
              <a:xfrm>
                <a:off x="1688" y="3328"/>
                <a:ext cx="0" cy="264"/>
              </a:xfrm>
              <a:prstGeom prst="line">
                <a:avLst/>
              </a:prstGeom>
              <a:noFill/>
              <a:ln w="25400">
                <a:solidFill>
                  <a:schemeClr val="tx1"/>
                </a:solidFill>
                <a:round/>
                <a:headEnd/>
                <a:tailEnd/>
              </a:ln>
            </p:spPr>
            <p:txBody>
              <a:bodyPr lIns="90000" tIns="46800" rIns="90000" bIns="46800"/>
              <a:lstStyle/>
              <a:p>
                <a:endParaRPr lang="fr-FR"/>
              </a:p>
            </p:txBody>
          </p:sp>
        </p:grpSp>
        <p:sp>
          <p:nvSpPr>
            <p:cNvPr id="66651" name="Line 91"/>
            <p:cNvSpPr>
              <a:spLocks noChangeShapeType="1"/>
            </p:cNvSpPr>
            <p:nvPr/>
          </p:nvSpPr>
          <p:spPr bwMode="auto">
            <a:xfrm flipV="1">
              <a:off x="2456" y="2592"/>
              <a:ext cx="0" cy="264"/>
            </a:xfrm>
            <a:prstGeom prst="line">
              <a:avLst/>
            </a:prstGeom>
            <a:noFill/>
            <a:ln w="19050">
              <a:solidFill>
                <a:schemeClr val="tx1"/>
              </a:solidFill>
              <a:round/>
              <a:headEnd/>
              <a:tailEnd type="triangle" w="lg" len="lg"/>
            </a:ln>
          </p:spPr>
          <p:txBody>
            <a:bodyPr/>
            <a:lstStyle/>
            <a:p>
              <a:endParaRPr lang="fr-FR"/>
            </a:p>
          </p:txBody>
        </p:sp>
        <p:sp>
          <p:nvSpPr>
            <p:cNvPr id="66652" name="Line 92"/>
            <p:cNvSpPr>
              <a:spLocks noChangeShapeType="1"/>
            </p:cNvSpPr>
            <p:nvPr/>
          </p:nvSpPr>
          <p:spPr bwMode="auto">
            <a:xfrm flipH="1">
              <a:off x="2328" y="2368"/>
              <a:ext cx="8" cy="200"/>
            </a:xfrm>
            <a:prstGeom prst="line">
              <a:avLst/>
            </a:prstGeom>
            <a:noFill/>
            <a:ln w="19050">
              <a:solidFill>
                <a:schemeClr val="tx1"/>
              </a:solidFill>
              <a:round/>
              <a:headEnd/>
              <a:tailEnd type="triangle" w="lg" len="lg"/>
            </a:ln>
          </p:spPr>
          <p:txBody>
            <a:bodyPr/>
            <a:lstStyle/>
            <a:p>
              <a:endParaRPr lang="fr-FR"/>
            </a:p>
          </p:txBody>
        </p:sp>
        <p:grpSp>
          <p:nvGrpSpPr>
            <p:cNvPr id="66653" name="Group 94"/>
            <p:cNvGrpSpPr>
              <a:grpSpLocks/>
            </p:cNvGrpSpPr>
            <p:nvPr/>
          </p:nvGrpSpPr>
          <p:grpSpPr bwMode="auto">
            <a:xfrm>
              <a:off x="2200" y="1544"/>
              <a:ext cx="136" cy="488"/>
              <a:chOff x="1496" y="2848"/>
              <a:chExt cx="192" cy="744"/>
            </a:xfrm>
          </p:grpSpPr>
          <p:sp>
            <p:nvSpPr>
              <p:cNvPr id="66661" name="Line 95"/>
              <p:cNvSpPr>
                <a:spLocks noChangeShapeType="1"/>
              </p:cNvSpPr>
              <p:nvPr/>
            </p:nvSpPr>
            <p:spPr bwMode="auto">
              <a:xfrm>
                <a:off x="1688" y="2848"/>
                <a:ext cx="0" cy="216"/>
              </a:xfrm>
              <a:prstGeom prst="line">
                <a:avLst/>
              </a:prstGeom>
              <a:noFill/>
              <a:ln w="25400">
                <a:solidFill>
                  <a:schemeClr val="tx1"/>
                </a:solidFill>
                <a:round/>
                <a:headEnd/>
                <a:tailEnd/>
              </a:ln>
            </p:spPr>
            <p:txBody>
              <a:bodyPr lIns="90000" tIns="46800" rIns="90000" bIns="46800"/>
              <a:lstStyle/>
              <a:p>
                <a:endParaRPr lang="fr-FR"/>
              </a:p>
            </p:txBody>
          </p:sp>
          <p:sp>
            <p:nvSpPr>
              <p:cNvPr id="66662" name="Line 96"/>
              <p:cNvSpPr>
                <a:spLocks noChangeShapeType="1"/>
              </p:cNvSpPr>
              <p:nvPr/>
            </p:nvSpPr>
            <p:spPr bwMode="auto">
              <a:xfrm>
                <a:off x="1496" y="3056"/>
                <a:ext cx="192" cy="272"/>
              </a:xfrm>
              <a:prstGeom prst="line">
                <a:avLst/>
              </a:prstGeom>
              <a:noFill/>
              <a:ln w="25400">
                <a:solidFill>
                  <a:schemeClr val="tx1"/>
                </a:solidFill>
                <a:round/>
                <a:headEnd/>
                <a:tailEnd/>
              </a:ln>
            </p:spPr>
            <p:txBody>
              <a:bodyPr lIns="90000" tIns="46800" rIns="90000" bIns="46800"/>
              <a:lstStyle/>
              <a:p>
                <a:endParaRPr lang="fr-FR"/>
              </a:p>
            </p:txBody>
          </p:sp>
          <p:sp>
            <p:nvSpPr>
              <p:cNvPr id="66663" name="Line 97"/>
              <p:cNvSpPr>
                <a:spLocks noChangeShapeType="1"/>
              </p:cNvSpPr>
              <p:nvPr/>
            </p:nvSpPr>
            <p:spPr bwMode="auto">
              <a:xfrm>
                <a:off x="1688" y="3328"/>
                <a:ext cx="0" cy="264"/>
              </a:xfrm>
              <a:prstGeom prst="line">
                <a:avLst/>
              </a:prstGeom>
              <a:noFill/>
              <a:ln w="25400">
                <a:solidFill>
                  <a:schemeClr val="tx1"/>
                </a:solidFill>
                <a:round/>
                <a:headEnd/>
                <a:tailEnd/>
              </a:ln>
            </p:spPr>
            <p:txBody>
              <a:bodyPr lIns="90000" tIns="46800" rIns="90000" bIns="46800"/>
              <a:lstStyle/>
              <a:p>
                <a:endParaRPr lang="fr-FR"/>
              </a:p>
            </p:txBody>
          </p:sp>
        </p:grpSp>
        <p:sp>
          <p:nvSpPr>
            <p:cNvPr id="66654" name="Line 98"/>
            <p:cNvSpPr>
              <a:spLocks noChangeShapeType="1"/>
            </p:cNvSpPr>
            <p:nvPr/>
          </p:nvSpPr>
          <p:spPr bwMode="auto">
            <a:xfrm flipV="1">
              <a:off x="2408" y="1648"/>
              <a:ext cx="0" cy="264"/>
            </a:xfrm>
            <a:prstGeom prst="line">
              <a:avLst/>
            </a:prstGeom>
            <a:noFill/>
            <a:ln w="19050">
              <a:solidFill>
                <a:schemeClr val="tx1"/>
              </a:solidFill>
              <a:round/>
              <a:headEnd/>
              <a:tailEnd type="triangle" w="lg" len="lg"/>
            </a:ln>
          </p:spPr>
          <p:txBody>
            <a:bodyPr/>
            <a:lstStyle/>
            <a:p>
              <a:endParaRPr lang="fr-FR"/>
            </a:p>
          </p:txBody>
        </p:sp>
        <p:sp>
          <p:nvSpPr>
            <p:cNvPr id="66655" name="Line 99"/>
            <p:cNvSpPr>
              <a:spLocks noChangeShapeType="1"/>
            </p:cNvSpPr>
            <p:nvPr/>
          </p:nvSpPr>
          <p:spPr bwMode="auto">
            <a:xfrm flipH="1">
              <a:off x="2328" y="1448"/>
              <a:ext cx="8" cy="200"/>
            </a:xfrm>
            <a:prstGeom prst="line">
              <a:avLst/>
            </a:prstGeom>
            <a:noFill/>
            <a:ln w="19050">
              <a:solidFill>
                <a:schemeClr val="tx1"/>
              </a:solidFill>
              <a:round/>
              <a:headEnd/>
              <a:tailEnd type="triangle" w="lg" len="lg"/>
            </a:ln>
          </p:spPr>
          <p:txBody>
            <a:bodyPr/>
            <a:lstStyle/>
            <a:p>
              <a:endParaRPr lang="fr-FR"/>
            </a:p>
          </p:txBody>
        </p:sp>
        <p:sp>
          <p:nvSpPr>
            <p:cNvPr id="66656" name="Line 100"/>
            <p:cNvSpPr>
              <a:spLocks noChangeShapeType="1"/>
            </p:cNvSpPr>
            <p:nvPr/>
          </p:nvSpPr>
          <p:spPr bwMode="auto">
            <a:xfrm>
              <a:off x="2336" y="1992"/>
              <a:ext cx="0" cy="400"/>
            </a:xfrm>
            <a:prstGeom prst="line">
              <a:avLst/>
            </a:prstGeom>
            <a:noFill/>
            <a:ln w="25400">
              <a:solidFill>
                <a:schemeClr val="tx1"/>
              </a:solidFill>
              <a:round/>
              <a:headEnd/>
              <a:tailEnd/>
            </a:ln>
          </p:spPr>
          <p:txBody>
            <a:bodyPr lIns="90000" tIns="46800" rIns="90000" bIns="46800"/>
            <a:lstStyle/>
            <a:p>
              <a:endParaRPr lang="fr-FR"/>
            </a:p>
          </p:txBody>
        </p:sp>
        <p:sp>
          <p:nvSpPr>
            <p:cNvPr id="66657" name="Text Box 22"/>
            <p:cNvSpPr txBox="1">
              <a:spLocks noChangeArrowheads="1"/>
            </p:cNvSpPr>
            <p:nvPr/>
          </p:nvSpPr>
          <p:spPr bwMode="auto">
            <a:xfrm>
              <a:off x="2520" y="1725"/>
              <a:ext cx="230" cy="203"/>
            </a:xfrm>
            <a:prstGeom prst="rect">
              <a:avLst/>
            </a:prstGeom>
            <a:noFill/>
            <a:ln w="9525">
              <a:noFill/>
              <a:miter lim="800000"/>
              <a:headEnd/>
              <a:tailEnd/>
            </a:ln>
          </p:spPr>
          <p:txBody>
            <a:bodyPr lIns="0" tIns="0" rIns="0" bIns="0">
              <a:spAutoFit/>
            </a:bodyPr>
            <a:lstStyle/>
            <a:p>
              <a:pPr>
                <a:spcBef>
                  <a:spcPct val="50000"/>
                </a:spcBef>
              </a:pPr>
              <a:r>
                <a:rPr lang="fr-FR" sz="1400"/>
                <a:t>T3</a:t>
              </a:r>
            </a:p>
          </p:txBody>
        </p:sp>
        <p:sp>
          <p:nvSpPr>
            <p:cNvPr id="66658" name="Text Box 22"/>
            <p:cNvSpPr txBox="1">
              <a:spLocks noChangeArrowheads="1"/>
            </p:cNvSpPr>
            <p:nvPr/>
          </p:nvSpPr>
          <p:spPr bwMode="auto">
            <a:xfrm>
              <a:off x="2546" y="2638"/>
              <a:ext cx="228" cy="202"/>
            </a:xfrm>
            <a:prstGeom prst="rect">
              <a:avLst/>
            </a:prstGeom>
            <a:noFill/>
            <a:ln w="9525">
              <a:noFill/>
              <a:miter lim="800000"/>
              <a:headEnd/>
              <a:tailEnd/>
            </a:ln>
          </p:spPr>
          <p:txBody>
            <a:bodyPr lIns="0" tIns="0" rIns="0" bIns="0">
              <a:spAutoFit/>
            </a:bodyPr>
            <a:lstStyle/>
            <a:p>
              <a:pPr>
                <a:spcBef>
                  <a:spcPct val="50000"/>
                </a:spcBef>
              </a:pPr>
              <a:r>
                <a:rPr lang="fr-FR" sz="1400"/>
                <a:t>T4</a:t>
              </a:r>
            </a:p>
          </p:txBody>
        </p:sp>
        <p:sp>
          <p:nvSpPr>
            <p:cNvPr id="66659" name="Line 103"/>
            <p:cNvSpPr>
              <a:spLocks noChangeShapeType="1"/>
            </p:cNvSpPr>
            <p:nvPr/>
          </p:nvSpPr>
          <p:spPr bwMode="auto">
            <a:xfrm flipV="1">
              <a:off x="1608" y="1656"/>
              <a:ext cx="0" cy="264"/>
            </a:xfrm>
            <a:prstGeom prst="line">
              <a:avLst/>
            </a:prstGeom>
            <a:noFill/>
            <a:ln w="19050">
              <a:solidFill>
                <a:schemeClr val="tx1"/>
              </a:solidFill>
              <a:round/>
              <a:headEnd/>
              <a:tailEnd type="triangle" w="lg" len="lg"/>
            </a:ln>
          </p:spPr>
          <p:txBody>
            <a:bodyPr/>
            <a:lstStyle/>
            <a:p>
              <a:endParaRPr lang="fr-FR"/>
            </a:p>
          </p:txBody>
        </p:sp>
        <p:sp>
          <p:nvSpPr>
            <p:cNvPr id="66660" name="Line 104"/>
            <p:cNvSpPr>
              <a:spLocks noChangeShapeType="1"/>
            </p:cNvSpPr>
            <p:nvPr/>
          </p:nvSpPr>
          <p:spPr bwMode="auto">
            <a:xfrm>
              <a:off x="1392" y="1464"/>
              <a:ext cx="944" cy="0"/>
            </a:xfrm>
            <a:prstGeom prst="line">
              <a:avLst/>
            </a:prstGeom>
            <a:noFill/>
            <a:ln w="25400">
              <a:solidFill>
                <a:schemeClr val="tx1"/>
              </a:solidFill>
              <a:round/>
              <a:headEnd/>
              <a:tailEnd/>
            </a:ln>
          </p:spPr>
          <p:txBody>
            <a:bodyPr lIns="90000" tIns="46800" rIns="90000" bIns="46800"/>
            <a:lstStyle/>
            <a:p>
              <a:endParaRPr lang="fr-FR"/>
            </a:p>
          </p:txBody>
        </p:sp>
      </p:grpSp>
      <p:sp>
        <p:nvSpPr>
          <p:cNvPr id="66589" name="Oval 2"/>
          <p:cNvSpPr>
            <a:spLocks noChangeArrowheads="1"/>
          </p:cNvSpPr>
          <p:nvPr/>
        </p:nvSpPr>
        <p:spPr bwMode="auto">
          <a:xfrm>
            <a:off x="6205538" y="2838450"/>
            <a:ext cx="438150" cy="365125"/>
          </a:xfrm>
          <a:prstGeom prst="ellipse">
            <a:avLst/>
          </a:prstGeom>
          <a:solidFill>
            <a:schemeClr val="bg1"/>
          </a:solidFill>
          <a:ln w="25400">
            <a:solidFill>
              <a:schemeClr val="tx1"/>
            </a:solidFill>
            <a:round/>
            <a:headEnd/>
            <a:tailEnd/>
          </a:ln>
        </p:spPr>
        <p:txBody>
          <a:bodyPr wrap="none" anchor="ctr"/>
          <a:lstStyle/>
          <a:p>
            <a:endParaRPr lang="fr-FR"/>
          </a:p>
        </p:txBody>
      </p:sp>
      <p:sp>
        <p:nvSpPr>
          <p:cNvPr id="66590" name="Rectangle 3"/>
          <p:cNvSpPr>
            <a:spLocks noChangeArrowheads="1"/>
          </p:cNvSpPr>
          <p:nvPr/>
        </p:nvSpPr>
        <p:spPr bwMode="auto">
          <a:xfrm>
            <a:off x="6424613" y="2741613"/>
            <a:ext cx="912812" cy="534987"/>
          </a:xfrm>
          <a:prstGeom prst="rect">
            <a:avLst/>
          </a:prstGeom>
          <a:noFill/>
          <a:ln w="25400">
            <a:solidFill>
              <a:schemeClr val="tx1"/>
            </a:solidFill>
            <a:miter lim="800000"/>
            <a:headEnd/>
            <a:tailEnd/>
          </a:ln>
        </p:spPr>
        <p:txBody>
          <a:bodyPr wrap="none" anchor="ctr"/>
          <a:lstStyle/>
          <a:p>
            <a:endParaRPr lang="fr-FR"/>
          </a:p>
        </p:txBody>
      </p:sp>
      <p:sp>
        <p:nvSpPr>
          <p:cNvPr id="66591" name="Line 7"/>
          <p:cNvSpPr>
            <a:spLocks noChangeShapeType="1"/>
          </p:cNvSpPr>
          <p:nvPr/>
        </p:nvSpPr>
        <p:spPr bwMode="auto">
          <a:xfrm flipV="1">
            <a:off x="6105525" y="2855913"/>
            <a:ext cx="1588" cy="339725"/>
          </a:xfrm>
          <a:prstGeom prst="line">
            <a:avLst/>
          </a:prstGeom>
          <a:noFill/>
          <a:ln w="19050">
            <a:solidFill>
              <a:schemeClr val="tx1"/>
            </a:solidFill>
            <a:round/>
            <a:headEnd/>
            <a:tailEnd type="triangle" w="lg" len="lg"/>
          </a:ln>
        </p:spPr>
        <p:txBody>
          <a:bodyPr/>
          <a:lstStyle/>
          <a:p>
            <a:endParaRPr lang="fr-FR"/>
          </a:p>
        </p:txBody>
      </p:sp>
      <p:sp>
        <p:nvSpPr>
          <p:cNvPr id="66592" name="Line 8"/>
          <p:cNvSpPr>
            <a:spLocks noChangeShapeType="1"/>
          </p:cNvSpPr>
          <p:nvPr/>
        </p:nvSpPr>
        <p:spPr bwMode="auto">
          <a:xfrm>
            <a:off x="6589713" y="2741613"/>
            <a:ext cx="246062" cy="1587"/>
          </a:xfrm>
          <a:prstGeom prst="line">
            <a:avLst/>
          </a:prstGeom>
          <a:noFill/>
          <a:ln w="25400">
            <a:solidFill>
              <a:srgbClr val="FF0000"/>
            </a:solidFill>
            <a:round/>
            <a:headEnd/>
            <a:tailEnd type="triangle" w="med" len="med"/>
          </a:ln>
        </p:spPr>
        <p:txBody>
          <a:bodyPr/>
          <a:lstStyle/>
          <a:p>
            <a:endParaRPr lang="fr-FR"/>
          </a:p>
        </p:txBody>
      </p:sp>
      <p:sp>
        <p:nvSpPr>
          <p:cNvPr id="66593" name="Text Box 9"/>
          <p:cNvSpPr txBox="1">
            <a:spLocks noChangeArrowheads="1"/>
          </p:cNvSpPr>
          <p:nvPr/>
        </p:nvSpPr>
        <p:spPr bwMode="auto">
          <a:xfrm>
            <a:off x="5778500" y="2851150"/>
            <a:ext cx="236538" cy="366713"/>
          </a:xfrm>
          <a:prstGeom prst="rect">
            <a:avLst/>
          </a:prstGeom>
          <a:noFill/>
          <a:ln w="25400">
            <a:noFill/>
            <a:miter lim="800000"/>
            <a:headEnd/>
            <a:tailEnd/>
          </a:ln>
        </p:spPr>
        <p:txBody>
          <a:bodyPr>
            <a:spAutoFit/>
          </a:bodyPr>
          <a:lstStyle/>
          <a:p>
            <a:pPr>
              <a:spcBef>
                <a:spcPct val="50000"/>
              </a:spcBef>
            </a:pPr>
            <a:r>
              <a:rPr lang="fr-FR"/>
              <a:t>U</a:t>
            </a:r>
          </a:p>
        </p:txBody>
      </p:sp>
      <p:grpSp>
        <p:nvGrpSpPr>
          <p:cNvPr id="66594" name="Group 26"/>
          <p:cNvGrpSpPr>
            <a:grpSpLocks/>
          </p:cNvGrpSpPr>
          <p:nvPr/>
        </p:nvGrpSpPr>
        <p:grpSpPr bwMode="auto">
          <a:xfrm>
            <a:off x="7118350" y="2814638"/>
            <a:ext cx="438150" cy="365125"/>
            <a:chOff x="688" y="2824"/>
            <a:chExt cx="384" cy="360"/>
          </a:xfrm>
        </p:grpSpPr>
        <p:sp>
          <p:nvSpPr>
            <p:cNvPr id="66624" name="Oval 24"/>
            <p:cNvSpPr>
              <a:spLocks noChangeArrowheads="1"/>
            </p:cNvSpPr>
            <p:nvPr/>
          </p:nvSpPr>
          <p:spPr bwMode="auto">
            <a:xfrm>
              <a:off x="688" y="2824"/>
              <a:ext cx="384" cy="360"/>
            </a:xfrm>
            <a:prstGeom prst="ellipse">
              <a:avLst/>
            </a:prstGeom>
            <a:solidFill>
              <a:schemeClr val="bg1"/>
            </a:solidFill>
            <a:ln w="25400">
              <a:solidFill>
                <a:schemeClr val="tx1"/>
              </a:solidFill>
              <a:round/>
              <a:headEnd/>
              <a:tailEnd/>
            </a:ln>
          </p:spPr>
          <p:txBody>
            <a:bodyPr wrap="none" anchor="ctr"/>
            <a:lstStyle/>
            <a:p>
              <a:endParaRPr lang="fr-FR"/>
            </a:p>
          </p:txBody>
        </p:sp>
        <p:sp>
          <p:nvSpPr>
            <p:cNvPr id="66625" name="Line 25"/>
            <p:cNvSpPr>
              <a:spLocks noChangeShapeType="1"/>
            </p:cNvSpPr>
            <p:nvPr/>
          </p:nvSpPr>
          <p:spPr bwMode="auto">
            <a:xfrm>
              <a:off x="688" y="3000"/>
              <a:ext cx="376" cy="0"/>
            </a:xfrm>
            <a:prstGeom prst="line">
              <a:avLst/>
            </a:prstGeom>
            <a:noFill/>
            <a:ln w="25400">
              <a:solidFill>
                <a:schemeClr val="tx1"/>
              </a:solidFill>
              <a:round/>
              <a:headEnd/>
              <a:tailEnd/>
            </a:ln>
          </p:spPr>
          <p:txBody>
            <a:bodyPr/>
            <a:lstStyle/>
            <a:p>
              <a:endParaRPr lang="fr-FR"/>
            </a:p>
          </p:txBody>
        </p:sp>
      </p:grpSp>
      <p:sp>
        <p:nvSpPr>
          <p:cNvPr id="66595" name="Text Box 32"/>
          <p:cNvSpPr txBox="1">
            <a:spLocks noChangeArrowheads="1"/>
          </p:cNvSpPr>
          <p:nvPr/>
        </p:nvSpPr>
        <p:spPr bwMode="auto">
          <a:xfrm>
            <a:off x="6526213" y="2413000"/>
            <a:ext cx="266700" cy="366713"/>
          </a:xfrm>
          <a:prstGeom prst="rect">
            <a:avLst/>
          </a:prstGeom>
          <a:noFill/>
          <a:ln w="25400">
            <a:noFill/>
            <a:miter lim="800000"/>
            <a:headEnd/>
            <a:tailEnd/>
          </a:ln>
        </p:spPr>
        <p:txBody>
          <a:bodyPr>
            <a:spAutoFit/>
          </a:bodyPr>
          <a:lstStyle/>
          <a:p>
            <a:pPr>
              <a:spcBef>
                <a:spcPct val="50000"/>
              </a:spcBef>
            </a:pPr>
            <a:r>
              <a:rPr lang="fr-FR">
                <a:solidFill>
                  <a:srgbClr val="FF3300"/>
                </a:solidFill>
              </a:rPr>
              <a:t>I</a:t>
            </a:r>
          </a:p>
        </p:txBody>
      </p:sp>
      <p:sp>
        <p:nvSpPr>
          <p:cNvPr id="66596" name="Text Box 22"/>
          <p:cNvSpPr txBox="1">
            <a:spLocks noChangeArrowheads="1"/>
          </p:cNvSpPr>
          <p:nvPr/>
        </p:nvSpPr>
        <p:spPr bwMode="auto">
          <a:xfrm>
            <a:off x="6946900" y="2397125"/>
            <a:ext cx="330200" cy="366713"/>
          </a:xfrm>
          <a:prstGeom prst="rect">
            <a:avLst/>
          </a:prstGeom>
          <a:noFill/>
          <a:ln w="9525">
            <a:noFill/>
            <a:miter lim="800000"/>
            <a:headEnd/>
            <a:tailEnd/>
          </a:ln>
        </p:spPr>
        <p:txBody>
          <a:bodyPr>
            <a:spAutoFit/>
          </a:bodyPr>
          <a:lstStyle/>
          <a:p>
            <a:pPr>
              <a:spcBef>
                <a:spcPct val="50000"/>
              </a:spcBef>
            </a:pPr>
            <a:r>
              <a:rPr lang="fr-FR">
                <a:solidFill>
                  <a:schemeClr val="tx2"/>
                </a:solidFill>
              </a:rPr>
              <a:t>J</a:t>
            </a:r>
          </a:p>
        </p:txBody>
      </p:sp>
      <p:sp>
        <p:nvSpPr>
          <p:cNvPr id="66597" name="Line 20"/>
          <p:cNvSpPr>
            <a:spLocks noChangeShapeType="1"/>
          </p:cNvSpPr>
          <p:nvPr/>
        </p:nvSpPr>
        <p:spPr bwMode="auto">
          <a:xfrm>
            <a:off x="6986588" y="2744788"/>
            <a:ext cx="342900" cy="0"/>
          </a:xfrm>
          <a:prstGeom prst="line">
            <a:avLst/>
          </a:prstGeom>
          <a:noFill/>
          <a:ln w="22225">
            <a:solidFill>
              <a:schemeClr val="tx2"/>
            </a:solidFill>
            <a:round/>
            <a:headEnd/>
            <a:tailEnd type="triangle" w="lg" len="lg"/>
          </a:ln>
        </p:spPr>
        <p:txBody>
          <a:bodyPr/>
          <a:lstStyle/>
          <a:p>
            <a:endParaRPr lang="fr-FR"/>
          </a:p>
        </p:txBody>
      </p:sp>
      <p:grpSp>
        <p:nvGrpSpPr>
          <p:cNvPr id="66598" name="Group 117"/>
          <p:cNvGrpSpPr>
            <a:grpSpLocks/>
          </p:cNvGrpSpPr>
          <p:nvPr/>
        </p:nvGrpSpPr>
        <p:grpSpPr bwMode="auto">
          <a:xfrm>
            <a:off x="7510463" y="2781300"/>
            <a:ext cx="330200" cy="533400"/>
            <a:chOff x="4587" y="1304"/>
            <a:chExt cx="208" cy="336"/>
          </a:xfrm>
        </p:grpSpPr>
        <p:sp>
          <p:nvSpPr>
            <p:cNvPr id="66622" name="Text Box 9"/>
            <p:cNvSpPr txBox="1">
              <a:spLocks noChangeArrowheads="1"/>
            </p:cNvSpPr>
            <p:nvPr/>
          </p:nvSpPr>
          <p:spPr bwMode="auto">
            <a:xfrm>
              <a:off x="4587" y="1328"/>
              <a:ext cx="208" cy="231"/>
            </a:xfrm>
            <a:prstGeom prst="rect">
              <a:avLst/>
            </a:prstGeom>
            <a:noFill/>
            <a:ln w="9525">
              <a:noFill/>
              <a:miter lim="800000"/>
              <a:headEnd/>
              <a:tailEnd/>
            </a:ln>
          </p:spPr>
          <p:txBody>
            <a:bodyPr>
              <a:spAutoFit/>
            </a:bodyPr>
            <a:lstStyle/>
            <a:p>
              <a:pPr>
                <a:spcBef>
                  <a:spcPct val="50000"/>
                </a:spcBef>
              </a:pPr>
              <a:r>
                <a:rPr lang="fr-FR"/>
                <a:t>V</a:t>
              </a:r>
            </a:p>
          </p:txBody>
        </p:sp>
        <p:sp>
          <p:nvSpPr>
            <p:cNvPr id="66623" name="Line 7"/>
            <p:cNvSpPr>
              <a:spLocks noChangeShapeType="1"/>
            </p:cNvSpPr>
            <p:nvPr/>
          </p:nvSpPr>
          <p:spPr bwMode="auto">
            <a:xfrm flipV="1">
              <a:off x="4795" y="1304"/>
              <a:ext cx="0" cy="336"/>
            </a:xfrm>
            <a:prstGeom prst="line">
              <a:avLst/>
            </a:prstGeom>
            <a:noFill/>
            <a:ln w="19050">
              <a:solidFill>
                <a:schemeClr val="tx2"/>
              </a:solidFill>
              <a:round/>
              <a:headEnd/>
              <a:tailEnd type="triangle" w="lg" len="lg"/>
            </a:ln>
          </p:spPr>
          <p:txBody>
            <a:bodyPr/>
            <a:lstStyle/>
            <a:p>
              <a:endParaRPr lang="fr-FR"/>
            </a:p>
          </p:txBody>
        </p:sp>
      </p:grpSp>
      <p:sp>
        <p:nvSpPr>
          <p:cNvPr id="66599" name="Text Box 22"/>
          <p:cNvSpPr txBox="1">
            <a:spLocks noChangeArrowheads="1"/>
          </p:cNvSpPr>
          <p:nvPr/>
        </p:nvSpPr>
        <p:spPr bwMode="auto">
          <a:xfrm>
            <a:off x="4206875" y="2689225"/>
            <a:ext cx="1339850" cy="638175"/>
          </a:xfrm>
          <a:prstGeom prst="rect">
            <a:avLst/>
          </a:prstGeom>
          <a:noFill/>
          <a:ln w="9525">
            <a:noFill/>
            <a:miter lim="800000"/>
            <a:headEnd/>
            <a:tailEnd/>
          </a:ln>
        </p:spPr>
        <p:txBody>
          <a:bodyPr lIns="0" tIns="0" rIns="0" bIns="0">
            <a:spAutoFit/>
          </a:bodyPr>
          <a:lstStyle/>
          <a:p>
            <a:pPr>
              <a:spcBef>
                <a:spcPct val="50000"/>
              </a:spcBef>
            </a:pPr>
            <a:r>
              <a:rPr lang="fr-FR" sz="1400" b="1"/>
              <a:t>T1, T4 fermés, T2, T3 ouverts, U =- V, I =- J</a:t>
            </a:r>
          </a:p>
        </p:txBody>
      </p:sp>
      <p:sp>
        <p:nvSpPr>
          <p:cNvPr id="66600" name="Line 122"/>
          <p:cNvSpPr>
            <a:spLocks noChangeShapeType="1"/>
          </p:cNvSpPr>
          <p:nvPr/>
        </p:nvSpPr>
        <p:spPr bwMode="auto">
          <a:xfrm>
            <a:off x="6438900" y="5156200"/>
            <a:ext cx="990600" cy="0"/>
          </a:xfrm>
          <a:prstGeom prst="line">
            <a:avLst/>
          </a:prstGeom>
          <a:noFill/>
          <a:ln w="25400">
            <a:solidFill>
              <a:schemeClr val="tx1"/>
            </a:solidFill>
            <a:round/>
            <a:headEnd/>
            <a:tailEnd/>
          </a:ln>
        </p:spPr>
        <p:txBody>
          <a:bodyPr lIns="90000" tIns="46800" rIns="90000" bIns="46800"/>
          <a:lstStyle/>
          <a:p>
            <a:endParaRPr lang="fr-FR"/>
          </a:p>
        </p:txBody>
      </p:sp>
      <p:grpSp>
        <p:nvGrpSpPr>
          <p:cNvPr id="66601" name="Group 123"/>
          <p:cNvGrpSpPr>
            <a:grpSpLocks/>
          </p:cNvGrpSpPr>
          <p:nvPr/>
        </p:nvGrpSpPr>
        <p:grpSpPr bwMode="auto">
          <a:xfrm>
            <a:off x="3822700" y="5276850"/>
            <a:ext cx="1662113" cy="987425"/>
            <a:chOff x="2782" y="502"/>
            <a:chExt cx="1047" cy="622"/>
          </a:xfrm>
        </p:grpSpPr>
        <p:sp>
          <p:nvSpPr>
            <p:cNvPr id="66602" name="Text Box 9"/>
            <p:cNvSpPr txBox="1">
              <a:spLocks noChangeArrowheads="1"/>
            </p:cNvSpPr>
            <p:nvPr/>
          </p:nvSpPr>
          <p:spPr bwMode="auto">
            <a:xfrm>
              <a:off x="3697" y="801"/>
              <a:ext cx="132" cy="192"/>
            </a:xfrm>
            <a:prstGeom prst="rect">
              <a:avLst/>
            </a:prstGeom>
            <a:noFill/>
            <a:ln w="9525">
              <a:noFill/>
              <a:miter lim="800000"/>
              <a:headEnd/>
              <a:tailEnd/>
            </a:ln>
          </p:spPr>
          <p:txBody>
            <a:bodyPr>
              <a:spAutoFit/>
            </a:bodyPr>
            <a:lstStyle/>
            <a:p>
              <a:pPr>
                <a:spcBef>
                  <a:spcPct val="50000"/>
                </a:spcBef>
              </a:pPr>
              <a:r>
                <a:rPr lang="fr-FR" sz="1400"/>
                <a:t>V</a:t>
              </a:r>
            </a:p>
          </p:txBody>
        </p:sp>
        <p:sp>
          <p:nvSpPr>
            <p:cNvPr id="66603" name="Line 7"/>
            <p:cNvSpPr>
              <a:spLocks noChangeShapeType="1"/>
            </p:cNvSpPr>
            <p:nvPr/>
          </p:nvSpPr>
          <p:spPr bwMode="auto">
            <a:xfrm flipV="1">
              <a:off x="3674" y="777"/>
              <a:ext cx="0" cy="213"/>
            </a:xfrm>
            <a:prstGeom prst="line">
              <a:avLst/>
            </a:prstGeom>
            <a:noFill/>
            <a:ln w="19050">
              <a:solidFill>
                <a:schemeClr val="tx2"/>
              </a:solidFill>
              <a:round/>
              <a:headEnd/>
              <a:tailEnd type="triangle" w="lg" len="lg"/>
            </a:ln>
          </p:spPr>
          <p:txBody>
            <a:bodyPr/>
            <a:lstStyle/>
            <a:p>
              <a:endParaRPr lang="fr-FR"/>
            </a:p>
          </p:txBody>
        </p:sp>
        <p:grpSp>
          <p:nvGrpSpPr>
            <p:cNvPr id="66604" name="Group 126"/>
            <p:cNvGrpSpPr>
              <a:grpSpLocks/>
            </p:cNvGrpSpPr>
            <p:nvPr/>
          </p:nvGrpSpPr>
          <p:grpSpPr bwMode="auto">
            <a:xfrm>
              <a:off x="2800" y="612"/>
              <a:ext cx="992" cy="512"/>
              <a:chOff x="3432" y="3372"/>
              <a:chExt cx="992" cy="512"/>
            </a:xfrm>
          </p:grpSpPr>
          <p:grpSp>
            <p:nvGrpSpPr>
              <p:cNvPr id="66611" name="Group 127"/>
              <p:cNvGrpSpPr>
                <a:grpSpLocks/>
              </p:cNvGrpSpPr>
              <p:nvPr/>
            </p:nvGrpSpPr>
            <p:grpSpPr bwMode="auto">
              <a:xfrm>
                <a:off x="3432" y="3372"/>
                <a:ext cx="992" cy="512"/>
                <a:chOff x="592" y="3332"/>
                <a:chExt cx="992" cy="512"/>
              </a:xfrm>
            </p:grpSpPr>
            <p:sp>
              <p:nvSpPr>
                <p:cNvPr id="66613" name="Freeform 128"/>
                <p:cNvSpPr>
                  <a:spLocks/>
                </p:cNvSpPr>
                <p:nvPr/>
              </p:nvSpPr>
              <p:spPr bwMode="auto">
                <a:xfrm>
                  <a:off x="1170" y="3528"/>
                  <a:ext cx="173" cy="165"/>
                </a:xfrm>
                <a:custGeom>
                  <a:avLst/>
                  <a:gdLst>
                    <a:gd name="T0" fmla="*/ 0 w 2643"/>
                    <a:gd name="T1" fmla="*/ 19 h 715"/>
                    <a:gd name="T2" fmla="*/ 3 w 2643"/>
                    <a:gd name="T3" fmla="*/ 3 h 715"/>
                    <a:gd name="T4" fmla="*/ 8 w 2643"/>
                    <a:gd name="T5" fmla="*/ 35 h 715"/>
                    <a:gd name="T6" fmla="*/ 11 w 2643"/>
                    <a:gd name="T7" fmla="*/ 19 h 715"/>
                    <a:gd name="T8" fmla="*/ 0 60000 65536"/>
                    <a:gd name="T9" fmla="*/ 0 60000 65536"/>
                    <a:gd name="T10" fmla="*/ 0 60000 65536"/>
                    <a:gd name="T11" fmla="*/ 0 60000 65536"/>
                    <a:gd name="T12" fmla="*/ 0 w 2643"/>
                    <a:gd name="T13" fmla="*/ 0 h 715"/>
                    <a:gd name="T14" fmla="*/ 2643 w 2643"/>
                    <a:gd name="T15" fmla="*/ 715 h 715"/>
                  </a:gdLst>
                  <a:ahLst/>
                  <a:cxnLst>
                    <a:cxn ang="T8">
                      <a:pos x="T0" y="T1"/>
                    </a:cxn>
                    <a:cxn ang="T9">
                      <a:pos x="T2" y="T3"/>
                    </a:cxn>
                    <a:cxn ang="T10">
                      <a:pos x="T4" y="T5"/>
                    </a:cxn>
                    <a:cxn ang="T11">
                      <a:pos x="T6" y="T7"/>
                    </a:cxn>
                  </a:cxnLst>
                  <a:rect l="T12" t="T13" r="T14" b="T15"/>
                  <a:pathLst>
                    <a:path w="2643" h="715">
                      <a:moveTo>
                        <a:pt x="0" y="362"/>
                      </a:moveTo>
                      <a:cubicBezTo>
                        <a:pt x="158" y="181"/>
                        <a:pt x="316" y="0"/>
                        <a:pt x="627" y="50"/>
                      </a:cubicBezTo>
                      <a:cubicBezTo>
                        <a:pt x="938" y="100"/>
                        <a:pt x="1530" y="615"/>
                        <a:pt x="1866" y="665"/>
                      </a:cubicBezTo>
                      <a:cubicBezTo>
                        <a:pt x="2202" y="715"/>
                        <a:pt x="2422" y="532"/>
                        <a:pt x="2643" y="350"/>
                      </a:cubicBezTo>
                    </a:path>
                  </a:pathLst>
                </a:custGeom>
                <a:noFill/>
                <a:ln w="25400" cap="flat" cmpd="sng">
                  <a:solidFill>
                    <a:schemeClr val="tx1"/>
                  </a:solidFill>
                  <a:prstDash val="solid"/>
                  <a:round/>
                  <a:headEnd type="none" w="med" len="med"/>
                  <a:tailEnd type="none" w="med" len="med"/>
                </a:ln>
              </p:spPr>
              <p:txBody>
                <a:bodyPr lIns="90000" tIns="46800" rIns="90000" bIns="46800"/>
                <a:lstStyle/>
                <a:p>
                  <a:endParaRPr lang="fr-FR"/>
                </a:p>
              </p:txBody>
            </p:sp>
            <p:sp>
              <p:nvSpPr>
                <p:cNvPr id="66614" name="Rectangle 129"/>
                <p:cNvSpPr>
                  <a:spLocks noChangeArrowheads="1"/>
                </p:cNvSpPr>
                <p:nvPr/>
              </p:nvSpPr>
              <p:spPr bwMode="auto">
                <a:xfrm>
                  <a:off x="816" y="3350"/>
                  <a:ext cx="559" cy="490"/>
                </a:xfrm>
                <a:prstGeom prst="rect">
                  <a:avLst/>
                </a:prstGeom>
                <a:noFill/>
                <a:ln w="19050">
                  <a:solidFill>
                    <a:schemeClr val="tx1"/>
                  </a:solidFill>
                  <a:miter lim="800000"/>
                  <a:headEnd/>
                  <a:tailEnd/>
                </a:ln>
              </p:spPr>
              <p:txBody>
                <a:bodyPr wrap="none" lIns="90000" tIns="46800" rIns="90000" bIns="46800" anchor="ctr"/>
                <a:lstStyle/>
                <a:p>
                  <a:endParaRPr lang="fr-FR"/>
                </a:p>
              </p:txBody>
            </p:sp>
            <p:sp>
              <p:nvSpPr>
                <p:cNvPr id="66615" name="Line 130"/>
                <p:cNvSpPr>
                  <a:spLocks noChangeShapeType="1"/>
                </p:cNvSpPr>
                <p:nvPr/>
              </p:nvSpPr>
              <p:spPr bwMode="auto">
                <a:xfrm flipH="1">
                  <a:off x="831" y="3344"/>
                  <a:ext cx="534" cy="479"/>
                </a:xfrm>
                <a:prstGeom prst="line">
                  <a:avLst/>
                </a:prstGeom>
                <a:noFill/>
                <a:ln w="19050">
                  <a:solidFill>
                    <a:schemeClr val="tx1"/>
                  </a:solidFill>
                  <a:round/>
                  <a:headEnd/>
                  <a:tailEnd/>
                </a:ln>
              </p:spPr>
              <p:txBody>
                <a:bodyPr lIns="90000" tIns="46800" rIns="90000" bIns="46800"/>
                <a:lstStyle/>
                <a:p>
                  <a:endParaRPr lang="fr-FR"/>
                </a:p>
              </p:txBody>
            </p:sp>
            <p:sp>
              <p:nvSpPr>
                <p:cNvPr id="66616" name="Line 131"/>
                <p:cNvSpPr>
                  <a:spLocks noChangeShapeType="1"/>
                </p:cNvSpPr>
                <p:nvPr/>
              </p:nvSpPr>
              <p:spPr bwMode="auto">
                <a:xfrm flipH="1">
                  <a:off x="597" y="3450"/>
                  <a:ext cx="214" cy="1"/>
                </a:xfrm>
                <a:prstGeom prst="line">
                  <a:avLst/>
                </a:prstGeom>
                <a:noFill/>
                <a:ln w="19050">
                  <a:solidFill>
                    <a:schemeClr val="tx1"/>
                  </a:solidFill>
                  <a:round/>
                  <a:headEnd/>
                  <a:tailEnd/>
                </a:ln>
              </p:spPr>
              <p:txBody>
                <a:bodyPr lIns="90000" tIns="46800" rIns="90000" bIns="46800"/>
                <a:lstStyle/>
                <a:p>
                  <a:endParaRPr lang="fr-FR"/>
                </a:p>
              </p:txBody>
            </p:sp>
            <p:sp>
              <p:nvSpPr>
                <p:cNvPr id="66617" name="Line 132"/>
                <p:cNvSpPr>
                  <a:spLocks noChangeShapeType="1"/>
                </p:cNvSpPr>
                <p:nvPr/>
              </p:nvSpPr>
              <p:spPr bwMode="auto">
                <a:xfrm flipH="1">
                  <a:off x="592" y="3745"/>
                  <a:ext cx="214" cy="1"/>
                </a:xfrm>
                <a:prstGeom prst="line">
                  <a:avLst/>
                </a:prstGeom>
                <a:noFill/>
                <a:ln w="19050">
                  <a:solidFill>
                    <a:schemeClr val="tx1"/>
                  </a:solidFill>
                  <a:round/>
                  <a:headEnd/>
                  <a:tailEnd/>
                </a:ln>
              </p:spPr>
              <p:txBody>
                <a:bodyPr lIns="90000" tIns="46800" rIns="90000" bIns="46800"/>
                <a:lstStyle/>
                <a:p>
                  <a:endParaRPr lang="fr-FR"/>
                </a:p>
              </p:txBody>
            </p:sp>
            <p:sp>
              <p:nvSpPr>
                <p:cNvPr id="66618" name="Text Box 133"/>
                <p:cNvSpPr txBox="1">
                  <a:spLocks noChangeArrowheads="1"/>
                </p:cNvSpPr>
                <p:nvPr/>
              </p:nvSpPr>
              <p:spPr bwMode="auto">
                <a:xfrm>
                  <a:off x="787" y="3332"/>
                  <a:ext cx="170" cy="231"/>
                </a:xfrm>
                <a:prstGeom prst="rect">
                  <a:avLst/>
                </a:prstGeom>
                <a:noFill/>
                <a:ln w="25400">
                  <a:noFill/>
                  <a:miter lim="800000"/>
                  <a:headEnd/>
                  <a:tailEnd/>
                </a:ln>
              </p:spPr>
              <p:txBody>
                <a:bodyPr lIns="90000" tIns="46800" rIns="90000" bIns="46800">
                  <a:spAutoFit/>
                </a:bodyPr>
                <a:lstStyle/>
                <a:p>
                  <a:pPr>
                    <a:spcBef>
                      <a:spcPct val="50000"/>
                    </a:spcBef>
                  </a:pPr>
                  <a:r>
                    <a:rPr lang="fr-FR"/>
                    <a:t>+</a:t>
                  </a:r>
                </a:p>
              </p:txBody>
            </p:sp>
            <p:sp>
              <p:nvSpPr>
                <p:cNvPr id="66619" name="Text Box 134"/>
                <p:cNvSpPr txBox="1">
                  <a:spLocks noChangeArrowheads="1"/>
                </p:cNvSpPr>
                <p:nvPr/>
              </p:nvSpPr>
              <p:spPr bwMode="auto">
                <a:xfrm>
                  <a:off x="792" y="3613"/>
                  <a:ext cx="170" cy="231"/>
                </a:xfrm>
                <a:prstGeom prst="rect">
                  <a:avLst/>
                </a:prstGeom>
                <a:noFill/>
                <a:ln w="25400">
                  <a:noFill/>
                  <a:miter lim="800000"/>
                  <a:headEnd/>
                  <a:tailEnd/>
                </a:ln>
              </p:spPr>
              <p:txBody>
                <a:bodyPr lIns="90000" tIns="46800" rIns="90000" bIns="46800">
                  <a:spAutoFit/>
                </a:bodyPr>
                <a:lstStyle/>
                <a:p>
                  <a:pPr>
                    <a:spcBef>
                      <a:spcPct val="50000"/>
                    </a:spcBef>
                  </a:pPr>
                  <a:r>
                    <a:rPr lang="fr-FR"/>
                    <a:t>-</a:t>
                  </a:r>
                </a:p>
              </p:txBody>
            </p:sp>
            <p:sp>
              <p:nvSpPr>
                <p:cNvPr id="66620" name="Line 135"/>
                <p:cNvSpPr>
                  <a:spLocks noChangeShapeType="1"/>
                </p:cNvSpPr>
                <p:nvPr/>
              </p:nvSpPr>
              <p:spPr bwMode="auto">
                <a:xfrm flipH="1">
                  <a:off x="1370" y="3444"/>
                  <a:ext cx="214" cy="1"/>
                </a:xfrm>
                <a:prstGeom prst="line">
                  <a:avLst/>
                </a:prstGeom>
                <a:noFill/>
                <a:ln w="19050">
                  <a:solidFill>
                    <a:schemeClr val="tx1"/>
                  </a:solidFill>
                  <a:round/>
                  <a:headEnd/>
                  <a:tailEnd/>
                </a:ln>
              </p:spPr>
              <p:txBody>
                <a:bodyPr lIns="90000" tIns="46800" rIns="90000" bIns="46800"/>
                <a:lstStyle/>
                <a:p>
                  <a:endParaRPr lang="fr-FR"/>
                </a:p>
              </p:txBody>
            </p:sp>
            <p:sp>
              <p:nvSpPr>
                <p:cNvPr id="66621" name="Line 136"/>
                <p:cNvSpPr>
                  <a:spLocks noChangeShapeType="1"/>
                </p:cNvSpPr>
                <p:nvPr/>
              </p:nvSpPr>
              <p:spPr bwMode="auto">
                <a:xfrm flipH="1">
                  <a:off x="1365" y="3740"/>
                  <a:ext cx="214" cy="0"/>
                </a:xfrm>
                <a:prstGeom prst="line">
                  <a:avLst/>
                </a:prstGeom>
                <a:noFill/>
                <a:ln w="19050">
                  <a:solidFill>
                    <a:schemeClr val="tx1"/>
                  </a:solidFill>
                  <a:round/>
                  <a:headEnd/>
                  <a:tailEnd/>
                </a:ln>
              </p:spPr>
              <p:txBody>
                <a:bodyPr lIns="90000" tIns="46800" rIns="90000" bIns="46800"/>
                <a:lstStyle/>
                <a:p>
                  <a:endParaRPr lang="fr-FR"/>
                </a:p>
              </p:txBody>
            </p:sp>
          </p:grpSp>
          <p:sp>
            <p:nvSpPr>
              <p:cNvPr id="66612" name="Text Box 137"/>
              <p:cNvSpPr txBox="1">
                <a:spLocks noChangeArrowheads="1"/>
              </p:cNvSpPr>
              <p:nvPr/>
            </p:nvSpPr>
            <p:spPr bwMode="auto">
              <a:xfrm>
                <a:off x="3815" y="3396"/>
                <a:ext cx="145" cy="231"/>
              </a:xfrm>
              <a:prstGeom prst="rect">
                <a:avLst/>
              </a:prstGeom>
              <a:noFill/>
              <a:ln w="25400">
                <a:noFill/>
                <a:miter lim="800000"/>
                <a:headEnd/>
                <a:tailEnd/>
              </a:ln>
            </p:spPr>
            <p:txBody>
              <a:bodyPr lIns="90000" tIns="46800" rIns="90000" bIns="46800">
                <a:spAutoFit/>
              </a:bodyPr>
              <a:lstStyle/>
              <a:p>
                <a:pPr>
                  <a:spcBef>
                    <a:spcPct val="50000"/>
                  </a:spcBef>
                </a:pPr>
                <a:r>
                  <a:rPr lang="fr-FR"/>
                  <a:t>=</a:t>
                </a:r>
              </a:p>
            </p:txBody>
          </p:sp>
        </p:grpSp>
        <p:sp>
          <p:nvSpPr>
            <p:cNvPr id="66605" name="Text Box 22"/>
            <p:cNvSpPr txBox="1">
              <a:spLocks noChangeArrowheads="1"/>
            </p:cNvSpPr>
            <p:nvPr/>
          </p:nvSpPr>
          <p:spPr bwMode="auto">
            <a:xfrm>
              <a:off x="3674" y="532"/>
              <a:ext cx="132" cy="192"/>
            </a:xfrm>
            <a:prstGeom prst="rect">
              <a:avLst/>
            </a:prstGeom>
            <a:noFill/>
            <a:ln w="9525">
              <a:noFill/>
              <a:miter lim="800000"/>
              <a:headEnd/>
              <a:tailEnd/>
            </a:ln>
          </p:spPr>
          <p:txBody>
            <a:bodyPr>
              <a:spAutoFit/>
            </a:bodyPr>
            <a:lstStyle/>
            <a:p>
              <a:pPr>
                <a:spcBef>
                  <a:spcPct val="50000"/>
                </a:spcBef>
              </a:pPr>
              <a:r>
                <a:rPr lang="fr-FR" sz="1400">
                  <a:solidFill>
                    <a:schemeClr val="tx2"/>
                  </a:solidFill>
                </a:rPr>
                <a:t>J</a:t>
              </a:r>
            </a:p>
          </p:txBody>
        </p:sp>
        <p:sp>
          <p:nvSpPr>
            <p:cNvPr id="66606" name="Text Box 22"/>
            <p:cNvSpPr txBox="1">
              <a:spLocks noChangeArrowheads="1"/>
            </p:cNvSpPr>
            <p:nvPr/>
          </p:nvSpPr>
          <p:spPr bwMode="auto">
            <a:xfrm>
              <a:off x="2824" y="502"/>
              <a:ext cx="132" cy="192"/>
            </a:xfrm>
            <a:prstGeom prst="rect">
              <a:avLst/>
            </a:prstGeom>
            <a:noFill/>
            <a:ln w="9525">
              <a:noFill/>
              <a:miter lim="800000"/>
              <a:headEnd/>
              <a:tailEnd/>
            </a:ln>
          </p:spPr>
          <p:txBody>
            <a:bodyPr>
              <a:spAutoFit/>
            </a:bodyPr>
            <a:lstStyle/>
            <a:p>
              <a:pPr>
                <a:spcBef>
                  <a:spcPct val="50000"/>
                </a:spcBef>
              </a:pPr>
              <a:r>
                <a:rPr lang="fr-FR" sz="1400">
                  <a:solidFill>
                    <a:srgbClr val="FF3300"/>
                  </a:solidFill>
                </a:rPr>
                <a:t>I</a:t>
              </a:r>
            </a:p>
          </p:txBody>
        </p:sp>
        <p:sp>
          <p:nvSpPr>
            <p:cNvPr id="66607" name="Text Box 9"/>
            <p:cNvSpPr txBox="1">
              <a:spLocks noChangeArrowheads="1"/>
            </p:cNvSpPr>
            <p:nvPr/>
          </p:nvSpPr>
          <p:spPr bwMode="auto">
            <a:xfrm>
              <a:off x="2801" y="780"/>
              <a:ext cx="132" cy="192"/>
            </a:xfrm>
            <a:prstGeom prst="rect">
              <a:avLst/>
            </a:prstGeom>
            <a:noFill/>
            <a:ln w="9525">
              <a:noFill/>
              <a:miter lim="800000"/>
              <a:headEnd/>
              <a:tailEnd/>
            </a:ln>
          </p:spPr>
          <p:txBody>
            <a:bodyPr>
              <a:spAutoFit/>
            </a:bodyPr>
            <a:lstStyle/>
            <a:p>
              <a:pPr>
                <a:spcBef>
                  <a:spcPct val="50000"/>
                </a:spcBef>
              </a:pPr>
              <a:r>
                <a:rPr lang="fr-FR" sz="1400">
                  <a:solidFill>
                    <a:srgbClr val="FF3300"/>
                  </a:solidFill>
                </a:rPr>
                <a:t>U</a:t>
              </a:r>
            </a:p>
          </p:txBody>
        </p:sp>
        <p:sp>
          <p:nvSpPr>
            <p:cNvPr id="66608" name="Line 7"/>
            <p:cNvSpPr>
              <a:spLocks noChangeShapeType="1"/>
            </p:cNvSpPr>
            <p:nvPr/>
          </p:nvSpPr>
          <p:spPr bwMode="auto">
            <a:xfrm flipV="1">
              <a:off x="2782" y="804"/>
              <a:ext cx="0" cy="188"/>
            </a:xfrm>
            <a:prstGeom prst="line">
              <a:avLst/>
            </a:prstGeom>
            <a:noFill/>
            <a:ln w="19050">
              <a:solidFill>
                <a:srgbClr val="FF3300"/>
              </a:solidFill>
              <a:round/>
              <a:headEnd/>
              <a:tailEnd type="triangle" w="lg" len="lg"/>
            </a:ln>
          </p:spPr>
          <p:txBody>
            <a:bodyPr/>
            <a:lstStyle/>
            <a:p>
              <a:endParaRPr lang="fr-FR"/>
            </a:p>
          </p:txBody>
        </p:sp>
        <p:sp>
          <p:nvSpPr>
            <p:cNvPr id="66609" name="Line 20"/>
            <p:cNvSpPr>
              <a:spLocks noChangeShapeType="1"/>
            </p:cNvSpPr>
            <p:nvPr/>
          </p:nvSpPr>
          <p:spPr bwMode="auto">
            <a:xfrm>
              <a:off x="2854" y="730"/>
              <a:ext cx="137" cy="0"/>
            </a:xfrm>
            <a:prstGeom prst="line">
              <a:avLst/>
            </a:prstGeom>
            <a:noFill/>
            <a:ln w="22225">
              <a:solidFill>
                <a:srgbClr val="FF0000"/>
              </a:solidFill>
              <a:round/>
              <a:headEnd/>
              <a:tailEnd type="triangle" w="lg" len="lg"/>
            </a:ln>
          </p:spPr>
          <p:txBody>
            <a:bodyPr/>
            <a:lstStyle/>
            <a:p>
              <a:endParaRPr lang="fr-FR"/>
            </a:p>
          </p:txBody>
        </p:sp>
        <p:sp>
          <p:nvSpPr>
            <p:cNvPr id="66610" name="Line 20"/>
            <p:cNvSpPr>
              <a:spLocks noChangeShapeType="1"/>
            </p:cNvSpPr>
            <p:nvPr/>
          </p:nvSpPr>
          <p:spPr bwMode="auto">
            <a:xfrm>
              <a:off x="3614" y="722"/>
              <a:ext cx="137" cy="0"/>
            </a:xfrm>
            <a:prstGeom prst="line">
              <a:avLst/>
            </a:prstGeom>
            <a:noFill/>
            <a:ln w="22225">
              <a:solidFill>
                <a:schemeClr val="tx2"/>
              </a:solidFill>
              <a:round/>
              <a:headEnd/>
              <a:tailEnd type="triangle" w="lg" len="lg"/>
            </a:ln>
          </p:spPr>
          <p:txBody>
            <a:bodyPr/>
            <a:lstStyle/>
            <a:p>
              <a:endParaRPr lang="fr-FR"/>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1135063" y="163513"/>
            <a:ext cx="5997575" cy="434975"/>
          </a:xfrm>
          <a:prstGeom prst="rect">
            <a:avLst/>
          </a:prstGeom>
          <a:noFill/>
          <a:ln w="25400">
            <a:noFill/>
            <a:miter lim="800000"/>
            <a:headEnd/>
            <a:tailEnd/>
          </a:ln>
          <a:effectLst>
            <a:prstShdw prst="shdw17" dist="17961" dir="2700000">
              <a:schemeClr val="bg1">
                <a:gamma/>
                <a:shade val="60000"/>
                <a:invGamma/>
              </a:schemeClr>
            </a:prstShdw>
          </a:effectLst>
        </p:spPr>
        <p:txBody>
          <a:bodyPr wrap="none" lIns="90000" tIns="46800" rIns="90000" bIns="46800">
            <a:spAutoFit/>
          </a:bodyPr>
          <a:lstStyle/>
          <a:p>
            <a:pPr>
              <a:lnSpc>
                <a:spcPct val="125000"/>
              </a:lnSpc>
              <a:defRPr/>
            </a:pPr>
            <a:r>
              <a:rPr lang="fr-FR" b="1">
                <a:solidFill>
                  <a:srgbClr val="0000FF"/>
                </a:solidFill>
              </a:rPr>
              <a:t>Modélisation des convertisseurs statique -semestre 2</a:t>
            </a:r>
          </a:p>
        </p:txBody>
      </p:sp>
      <p:sp>
        <p:nvSpPr>
          <p:cNvPr id="71684" name="Rectangle 4"/>
          <p:cNvSpPr>
            <a:spLocks noChangeArrowheads="1"/>
          </p:cNvSpPr>
          <p:nvPr/>
        </p:nvSpPr>
        <p:spPr bwMode="auto">
          <a:xfrm>
            <a:off x="506413" y="2325688"/>
            <a:ext cx="8269287" cy="1924050"/>
          </a:xfrm>
          <a:prstGeom prst="rect">
            <a:avLst/>
          </a:prstGeom>
          <a:noFill/>
          <a:ln w="25400">
            <a:noFill/>
            <a:miter lim="800000"/>
            <a:headEnd/>
            <a:tailEnd/>
          </a:ln>
          <a:effectLst>
            <a:prstShdw prst="shdw17" dist="17961" dir="2700000">
              <a:schemeClr val="bg1">
                <a:gamma/>
                <a:shade val="60000"/>
                <a:invGamma/>
              </a:schemeClr>
            </a:prstShdw>
          </a:effectLst>
        </p:spPr>
        <p:txBody>
          <a:bodyPr lIns="90000" tIns="46800" rIns="90000" bIns="46800">
            <a:spAutoFit/>
          </a:bodyPr>
          <a:lstStyle/>
          <a:p>
            <a:pPr algn="just">
              <a:defRPr/>
            </a:pPr>
            <a:r>
              <a:rPr lang="fr-FR" sz="1600" dirty="0"/>
              <a:t>La structure précédente permet de générer des ondes alternatives. En faisant varier le rapport cyclique </a:t>
            </a:r>
            <a:r>
              <a:rPr lang="fr-FR" sz="2000" dirty="0">
                <a:sym typeface="Symbol" pitchFamily="18" charset="2"/>
              </a:rPr>
              <a:t> </a:t>
            </a:r>
            <a:r>
              <a:rPr lang="fr-FR" sz="1600" dirty="0">
                <a:sym typeface="Symbol" pitchFamily="18" charset="2"/>
              </a:rPr>
              <a:t>selon une loi telle que </a:t>
            </a:r>
            <a:r>
              <a:rPr lang="fr-FR" sz="2000" dirty="0">
                <a:sym typeface="Symbol" pitchFamily="18" charset="2"/>
              </a:rPr>
              <a:t></a:t>
            </a:r>
            <a:r>
              <a:rPr lang="fr-FR" dirty="0">
                <a:sym typeface="Symbol" pitchFamily="18" charset="2"/>
              </a:rPr>
              <a:t>(t)= (1+sin</a:t>
            </a:r>
            <a:r>
              <a:rPr lang="fr-FR" sz="2000" dirty="0">
                <a:sym typeface="Symbol" pitchFamily="18" charset="2"/>
              </a:rPr>
              <a:t></a:t>
            </a:r>
            <a:r>
              <a:rPr lang="fr-FR" dirty="0">
                <a:sym typeface="Symbol" pitchFamily="18" charset="2"/>
              </a:rPr>
              <a:t>t)/2</a:t>
            </a:r>
            <a:r>
              <a:rPr lang="fr-FR" sz="2000" dirty="0">
                <a:sym typeface="Symbol" pitchFamily="18" charset="2"/>
              </a:rPr>
              <a:t>), </a:t>
            </a:r>
            <a:r>
              <a:rPr lang="fr-FR" sz="1600" dirty="0">
                <a:sym typeface="Symbol" pitchFamily="18" charset="2"/>
              </a:rPr>
              <a:t>on obtient un fondamental de la tension aux bornes de la charge de pulsation </a:t>
            </a:r>
            <a:r>
              <a:rPr lang="fr-FR" sz="2000" dirty="0">
                <a:sym typeface="Symbol" pitchFamily="18" charset="2"/>
              </a:rPr>
              <a:t></a:t>
            </a:r>
            <a:r>
              <a:rPr lang="fr-FR" sz="1600" dirty="0">
                <a:sym typeface="Symbol" pitchFamily="18" charset="2"/>
              </a:rPr>
              <a:t>. Cette commande est appelée Modulation de Largeur d’Impulsion (MLI). </a:t>
            </a:r>
          </a:p>
          <a:p>
            <a:pPr>
              <a:defRPr/>
            </a:pPr>
            <a:endParaRPr lang="fr-FR" sz="1600" dirty="0">
              <a:sym typeface="Symbol" pitchFamily="18" charset="2"/>
            </a:endParaRPr>
          </a:p>
          <a:p>
            <a:pPr>
              <a:defRPr/>
            </a:pPr>
            <a:r>
              <a:rPr lang="fr-FR" sz="1600" dirty="0">
                <a:sym typeface="Symbol" pitchFamily="18" charset="2"/>
              </a:rPr>
              <a:t>Si la charge a un comportement passe-bas, elle filtre les harmoniques de rangs élevés et le courant est proche d’une sinusoïde. Ce convertisseur est appelé « onduleur ».</a:t>
            </a:r>
          </a:p>
        </p:txBody>
      </p:sp>
      <p:sp>
        <p:nvSpPr>
          <p:cNvPr id="68611" name="Line 20"/>
          <p:cNvSpPr>
            <a:spLocks noChangeShapeType="1"/>
          </p:cNvSpPr>
          <p:nvPr/>
        </p:nvSpPr>
        <p:spPr bwMode="auto">
          <a:xfrm flipH="1" flipV="1">
            <a:off x="3697288" y="4527550"/>
            <a:ext cx="0" cy="1600200"/>
          </a:xfrm>
          <a:prstGeom prst="line">
            <a:avLst/>
          </a:prstGeom>
          <a:noFill/>
          <a:ln w="19050">
            <a:solidFill>
              <a:schemeClr val="tx1"/>
            </a:solidFill>
            <a:round/>
            <a:headEnd/>
            <a:tailEnd type="triangle" w="lg" len="lg"/>
          </a:ln>
        </p:spPr>
        <p:txBody>
          <a:bodyPr/>
          <a:lstStyle/>
          <a:p>
            <a:endParaRPr lang="fr-FR"/>
          </a:p>
        </p:txBody>
      </p:sp>
      <p:sp>
        <p:nvSpPr>
          <p:cNvPr id="68612" name="Line 21"/>
          <p:cNvSpPr>
            <a:spLocks noChangeShapeType="1"/>
          </p:cNvSpPr>
          <p:nvPr/>
        </p:nvSpPr>
        <p:spPr bwMode="auto">
          <a:xfrm rot="5400000" flipV="1">
            <a:off x="5711826" y="3198812"/>
            <a:ext cx="0" cy="4283075"/>
          </a:xfrm>
          <a:prstGeom prst="line">
            <a:avLst/>
          </a:prstGeom>
          <a:noFill/>
          <a:ln w="19050">
            <a:solidFill>
              <a:schemeClr val="tx1"/>
            </a:solidFill>
            <a:round/>
            <a:headEnd/>
            <a:tailEnd type="triangle" w="lg" len="lg"/>
          </a:ln>
        </p:spPr>
        <p:txBody>
          <a:bodyPr/>
          <a:lstStyle/>
          <a:p>
            <a:endParaRPr lang="fr-FR"/>
          </a:p>
        </p:txBody>
      </p:sp>
      <p:sp>
        <p:nvSpPr>
          <p:cNvPr id="68613" name="Text Box 22"/>
          <p:cNvSpPr txBox="1">
            <a:spLocks noChangeArrowheads="1"/>
          </p:cNvSpPr>
          <p:nvPr/>
        </p:nvSpPr>
        <p:spPr bwMode="auto">
          <a:xfrm>
            <a:off x="7561263" y="5400675"/>
            <a:ext cx="977900" cy="304800"/>
          </a:xfrm>
          <a:prstGeom prst="rect">
            <a:avLst/>
          </a:prstGeom>
          <a:noFill/>
          <a:ln w="9525" algn="ctr">
            <a:noFill/>
            <a:miter lim="800000"/>
            <a:headEnd/>
            <a:tailEnd/>
          </a:ln>
        </p:spPr>
        <p:txBody>
          <a:bodyPr lIns="0" tIns="0" rIns="0" bIns="0">
            <a:spAutoFit/>
          </a:bodyPr>
          <a:lstStyle/>
          <a:p>
            <a:pPr>
              <a:spcBef>
                <a:spcPct val="50000"/>
              </a:spcBef>
            </a:pPr>
            <a:r>
              <a:rPr lang="fr-FR"/>
              <a:t>T=2</a:t>
            </a:r>
            <a:r>
              <a:rPr lang="fr-FR" sz="2000">
                <a:sym typeface="Symbol" pitchFamily="18" charset="2"/>
              </a:rPr>
              <a:t></a:t>
            </a:r>
            <a:r>
              <a:rPr lang="fr-FR">
                <a:sym typeface="Symbol" pitchFamily="18" charset="2"/>
              </a:rPr>
              <a:t>/</a:t>
            </a:r>
            <a:r>
              <a:rPr lang="fr-FR" b="1">
                <a:sym typeface="Symbol" pitchFamily="18" charset="2"/>
              </a:rPr>
              <a:t> </a:t>
            </a:r>
            <a:r>
              <a:rPr lang="fr-FR" sz="2000" b="1">
                <a:sym typeface="Symbol" pitchFamily="18" charset="2"/>
              </a:rPr>
              <a:t></a:t>
            </a:r>
          </a:p>
        </p:txBody>
      </p:sp>
      <p:sp>
        <p:nvSpPr>
          <p:cNvPr id="68614" name="Text Box 22"/>
          <p:cNvSpPr txBox="1">
            <a:spLocks noChangeArrowheads="1"/>
          </p:cNvSpPr>
          <p:nvPr/>
        </p:nvSpPr>
        <p:spPr bwMode="auto">
          <a:xfrm>
            <a:off x="3913188" y="4435475"/>
            <a:ext cx="508000" cy="244475"/>
          </a:xfrm>
          <a:prstGeom prst="rect">
            <a:avLst/>
          </a:prstGeom>
          <a:noFill/>
          <a:ln w="9525" algn="ctr">
            <a:noFill/>
            <a:miter lim="800000"/>
            <a:headEnd/>
            <a:tailEnd/>
          </a:ln>
        </p:spPr>
        <p:txBody>
          <a:bodyPr lIns="0" tIns="0" rIns="0" bIns="0">
            <a:spAutoFit/>
          </a:bodyPr>
          <a:lstStyle/>
          <a:p>
            <a:pPr>
              <a:spcBef>
                <a:spcPct val="50000"/>
              </a:spcBef>
            </a:pPr>
            <a:r>
              <a:rPr lang="fr-FR" sz="1600" b="1"/>
              <a:t>V</a:t>
            </a:r>
          </a:p>
        </p:txBody>
      </p:sp>
      <p:grpSp>
        <p:nvGrpSpPr>
          <p:cNvPr id="68615" name="Group 205"/>
          <p:cNvGrpSpPr>
            <a:grpSpLocks/>
          </p:cNvGrpSpPr>
          <p:nvPr/>
        </p:nvGrpSpPr>
        <p:grpSpPr bwMode="auto">
          <a:xfrm>
            <a:off x="3697288" y="4818063"/>
            <a:ext cx="3927475" cy="1030287"/>
            <a:chOff x="2361" y="1483"/>
            <a:chExt cx="3020" cy="649"/>
          </a:xfrm>
        </p:grpSpPr>
        <p:grpSp>
          <p:nvGrpSpPr>
            <p:cNvPr id="68691" name="Group 172"/>
            <p:cNvGrpSpPr>
              <a:grpSpLocks/>
            </p:cNvGrpSpPr>
            <p:nvPr/>
          </p:nvGrpSpPr>
          <p:grpSpPr bwMode="auto">
            <a:xfrm>
              <a:off x="2361" y="1484"/>
              <a:ext cx="1508" cy="648"/>
              <a:chOff x="2864" y="1512"/>
              <a:chExt cx="2121" cy="648"/>
            </a:xfrm>
          </p:grpSpPr>
          <p:grpSp>
            <p:nvGrpSpPr>
              <p:cNvPr id="68722" name="Group 144"/>
              <p:cNvGrpSpPr>
                <a:grpSpLocks/>
              </p:cNvGrpSpPr>
              <p:nvPr/>
            </p:nvGrpSpPr>
            <p:grpSpPr bwMode="auto">
              <a:xfrm>
                <a:off x="2864" y="1512"/>
                <a:ext cx="2121" cy="648"/>
                <a:chOff x="2864" y="1512"/>
                <a:chExt cx="2121" cy="648"/>
              </a:xfrm>
            </p:grpSpPr>
            <p:grpSp>
              <p:nvGrpSpPr>
                <p:cNvPr id="68724" name="Group 116"/>
                <p:cNvGrpSpPr>
                  <a:grpSpLocks/>
                </p:cNvGrpSpPr>
                <p:nvPr/>
              </p:nvGrpSpPr>
              <p:grpSpPr bwMode="auto">
                <a:xfrm>
                  <a:off x="2864" y="1512"/>
                  <a:ext cx="888" cy="648"/>
                  <a:chOff x="2864" y="1512"/>
                  <a:chExt cx="888" cy="648"/>
                </a:xfrm>
              </p:grpSpPr>
              <p:sp>
                <p:nvSpPr>
                  <p:cNvPr id="68738" name="Line 23"/>
                  <p:cNvSpPr>
                    <a:spLocks noChangeShapeType="1"/>
                  </p:cNvSpPr>
                  <p:nvPr/>
                </p:nvSpPr>
                <p:spPr bwMode="auto">
                  <a:xfrm>
                    <a:off x="3016" y="1512"/>
                    <a:ext cx="0" cy="648"/>
                  </a:xfrm>
                  <a:prstGeom prst="line">
                    <a:avLst/>
                  </a:prstGeom>
                  <a:noFill/>
                  <a:ln w="25400">
                    <a:solidFill>
                      <a:schemeClr val="tx1"/>
                    </a:solidFill>
                    <a:round/>
                    <a:headEnd/>
                    <a:tailEnd/>
                  </a:ln>
                </p:spPr>
                <p:txBody>
                  <a:bodyPr lIns="90000" tIns="46800" rIns="90000" bIns="46800"/>
                  <a:lstStyle/>
                  <a:p>
                    <a:endParaRPr lang="fr-FR"/>
                  </a:p>
                </p:txBody>
              </p:sp>
              <p:sp>
                <p:nvSpPr>
                  <p:cNvPr id="68739" name="Line 24"/>
                  <p:cNvSpPr>
                    <a:spLocks noChangeShapeType="1"/>
                  </p:cNvSpPr>
                  <p:nvPr/>
                </p:nvSpPr>
                <p:spPr bwMode="auto">
                  <a:xfrm flipV="1">
                    <a:off x="3152" y="1520"/>
                    <a:ext cx="0" cy="640"/>
                  </a:xfrm>
                  <a:prstGeom prst="line">
                    <a:avLst/>
                  </a:prstGeom>
                  <a:noFill/>
                  <a:ln w="25400">
                    <a:solidFill>
                      <a:schemeClr val="tx1"/>
                    </a:solidFill>
                    <a:round/>
                    <a:headEnd/>
                    <a:tailEnd/>
                  </a:ln>
                </p:spPr>
                <p:txBody>
                  <a:bodyPr lIns="90000" tIns="46800" rIns="90000" bIns="46800"/>
                  <a:lstStyle/>
                  <a:p>
                    <a:endParaRPr lang="fr-FR"/>
                  </a:p>
                </p:txBody>
              </p:sp>
              <p:sp>
                <p:nvSpPr>
                  <p:cNvPr id="68740" name="Line 100"/>
                  <p:cNvSpPr>
                    <a:spLocks noChangeShapeType="1"/>
                  </p:cNvSpPr>
                  <p:nvPr/>
                </p:nvSpPr>
                <p:spPr bwMode="auto">
                  <a:xfrm flipV="1">
                    <a:off x="3352" y="1520"/>
                    <a:ext cx="0" cy="640"/>
                  </a:xfrm>
                  <a:prstGeom prst="line">
                    <a:avLst/>
                  </a:prstGeom>
                  <a:noFill/>
                  <a:ln w="25400">
                    <a:solidFill>
                      <a:schemeClr val="tx1"/>
                    </a:solidFill>
                    <a:round/>
                    <a:headEnd/>
                    <a:tailEnd/>
                  </a:ln>
                </p:spPr>
                <p:txBody>
                  <a:bodyPr lIns="90000" tIns="46800" rIns="90000" bIns="46800"/>
                  <a:lstStyle/>
                  <a:p>
                    <a:endParaRPr lang="fr-FR"/>
                  </a:p>
                </p:txBody>
              </p:sp>
              <p:sp>
                <p:nvSpPr>
                  <p:cNvPr id="68741" name="Line 101"/>
                  <p:cNvSpPr>
                    <a:spLocks noChangeShapeType="1"/>
                  </p:cNvSpPr>
                  <p:nvPr/>
                </p:nvSpPr>
                <p:spPr bwMode="auto">
                  <a:xfrm flipV="1">
                    <a:off x="3464" y="1520"/>
                    <a:ext cx="0" cy="640"/>
                  </a:xfrm>
                  <a:prstGeom prst="line">
                    <a:avLst/>
                  </a:prstGeom>
                  <a:noFill/>
                  <a:ln w="25400">
                    <a:solidFill>
                      <a:schemeClr val="tx1"/>
                    </a:solidFill>
                    <a:round/>
                    <a:headEnd/>
                    <a:tailEnd/>
                  </a:ln>
                </p:spPr>
                <p:txBody>
                  <a:bodyPr lIns="90000" tIns="46800" rIns="90000" bIns="46800"/>
                  <a:lstStyle/>
                  <a:p>
                    <a:endParaRPr lang="fr-FR"/>
                  </a:p>
                </p:txBody>
              </p:sp>
              <p:sp>
                <p:nvSpPr>
                  <p:cNvPr id="68742" name="Line 102"/>
                  <p:cNvSpPr>
                    <a:spLocks noChangeShapeType="1"/>
                  </p:cNvSpPr>
                  <p:nvPr/>
                </p:nvSpPr>
                <p:spPr bwMode="auto">
                  <a:xfrm flipV="1">
                    <a:off x="3688" y="1520"/>
                    <a:ext cx="0" cy="640"/>
                  </a:xfrm>
                  <a:prstGeom prst="line">
                    <a:avLst/>
                  </a:prstGeom>
                  <a:noFill/>
                  <a:ln w="25400">
                    <a:solidFill>
                      <a:schemeClr val="tx1"/>
                    </a:solidFill>
                    <a:round/>
                    <a:headEnd/>
                    <a:tailEnd/>
                  </a:ln>
                </p:spPr>
                <p:txBody>
                  <a:bodyPr lIns="90000" tIns="46800" rIns="90000" bIns="46800"/>
                  <a:lstStyle/>
                  <a:p>
                    <a:endParaRPr lang="fr-FR"/>
                  </a:p>
                </p:txBody>
              </p:sp>
              <p:sp>
                <p:nvSpPr>
                  <p:cNvPr id="68743" name="Line 103"/>
                  <p:cNvSpPr>
                    <a:spLocks noChangeShapeType="1"/>
                  </p:cNvSpPr>
                  <p:nvPr/>
                </p:nvSpPr>
                <p:spPr bwMode="auto">
                  <a:xfrm flipV="1">
                    <a:off x="3752" y="1520"/>
                    <a:ext cx="0" cy="640"/>
                  </a:xfrm>
                  <a:prstGeom prst="line">
                    <a:avLst/>
                  </a:prstGeom>
                  <a:noFill/>
                  <a:ln w="25400">
                    <a:solidFill>
                      <a:schemeClr val="tx1"/>
                    </a:solidFill>
                    <a:round/>
                    <a:headEnd/>
                    <a:tailEnd/>
                  </a:ln>
                </p:spPr>
                <p:txBody>
                  <a:bodyPr lIns="90000" tIns="46800" rIns="90000" bIns="46800"/>
                  <a:lstStyle/>
                  <a:p>
                    <a:endParaRPr lang="fr-FR"/>
                  </a:p>
                </p:txBody>
              </p:sp>
              <p:sp>
                <p:nvSpPr>
                  <p:cNvPr id="68744" name="Line 107"/>
                  <p:cNvSpPr>
                    <a:spLocks noChangeShapeType="1"/>
                  </p:cNvSpPr>
                  <p:nvPr/>
                </p:nvSpPr>
                <p:spPr bwMode="auto">
                  <a:xfrm>
                    <a:off x="2864" y="1520"/>
                    <a:ext cx="154" cy="1"/>
                  </a:xfrm>
                  <a:prstGeom prst="line">
                    <a:avLst/>
                  </a:prstGeom>
                  <a:noFill/>
                  <a:ln w="25400">
                    <a:solidFill>
                      <a:schemeClr val="tx1"/>
                    </a:solidFill>
                    <a:round/>
                    <a:headEnd/>
                    <a:tailEnd/>
                  </a:ln>
                </p:spPr>
                <p:txBody>
                  <a:bodyPr lIns="90000" tIns="46800" rIns="90000" bIns="46800"/>
                  <a:lstStyle/>
                  <a:p>
                    <a:endParaRPr lang="fr-FR"/>
                  </a:p>
                </p:txBody>
              </p:sp>
              <p:sp>
                <p:nvSpPr>
                  <p:cNvPr id="68745" name="Line 109"/>
                  <p:cNvSpPr>
                    <a:spLocks noChangeShapeType="1"/>
                  </p:cNvSpPr>
                  <p:nvPr/>
                </p:nvSpPr>
                <p:spPr bwMode="auto">
                  <a:xfrm>
                    <a:off x="3144" y="1528"/>
                    <a:ext cx="208" cy="0"/>
                  </a:xfrm>
                  <a:prstGeom prst="line">
                    <a:avLst/>
                  </a:prstGeom>
                  <a:noFill/>
                  <a:ln w="25400">
                    <a:solidFill>
                      <a:schemeClr val="tx1"/>
                    </a:solidFill>
                    <a:round/>
                    <a:headEnd/>
                    <a:tailEnd/>
                  </a:ln>
                </p:spPr>
                <p:txBody>
                  <a:bodyPr lIns="90000" tIns="46800" rIns="90000" bIns="46800"/>
                  <a:lstStyle/>
                  <a:p>
                    <a:endParaRPr lang="fr-FR"/>
                  </a:p>
                </p:txBody>
              </p:sp>
              <p:sp>
                <p:nvSpPr>
                  <p:cNvPr id="68746" name="Line 112"/>
                  <p:cNvSpPr>
                    <a:spLocks noChangeShapeType="1"/>
                  </p:cNvSpPr>
                  <p:nvPr/>
                </p:nvSpPr>
                <p:spPr bwMode="auto">
                  <a:xfrm>
                    <a:off x="3014" y="2151"/>
                    <a:ext cx="135" cy="0"/>
                  </a:xfrm>
                  <a:prstGeom prst="line">
                    <a:avLst/>
                  </a:prstGeom>
                  <a:noFill/>
                  <a:ln w="25400">
                    <a:solidFill>
                      <a:schemeClr val="tx1"/>
                    </a:solidFill>
                    <a:round/>
                    <a:headEnd/>
                    <a:tailEnd/>
                  </a:ln>
                </p:spPr>
                <p:txBody>
                  <a:bodyPr lIns="90000" tIns="46800" rIns="90000" bIns="46800"/>
                  <a:lstStyle/>
                  <a:p>
                    <a:endParaRPr lang="fr-FR"/>
                  </a:p>
                </p:txBody>
              </p:sp>
              <p:sp>
                <p:nvSpPr>
                  <p:cNvPr id="68747" name="Line 113"/>
                  <p:cNvSpPr>
                    <a:spLocks noChangeShapeType="1"/>
                  </p:cNvSpPr>
                  <p:nvPr/>
                </p:nvSpPr>
                <p:spPr bwMode="auto">
                  <a:xfrm>
                    <a:off x="3346" y="2151"/>
                    <a:ext cx="115" cy="0"/>
                  </a:xfrm>
                  <a:prstGeom prst="line">
                    <a:avLst/>
                  </a:prstGeom>
                  <a:noFill/>
                  <a:ln w="25400">
                    <a:solidFill>
                      <a:schemeClr val="tx1"/>
                    </a:solidFill>
                    <a:round/>
                    <a:headEnd/>
                    <a:tailEnd/>
                  </a:ln>
                </p:spPr>
                <p:txBody>
                  <a:bodyPr lIns="90000" tIns="46800" rIns="90000" bIns="46800"/>
                  <a:lstStyle/>
                  <a:p>
                    <a:endParaRPr lang="fr-FR"/>
                  </a:p>
                </p:txBody>
              </p:sp>
              <p:sp>
                <p:nvSpPr>
                  <p:cNvPr id="68748" name="Line 114"/>
                  <p:cNvSpPr>
                    <a:spLocks noChangeShapeType="1"/>
                  </p:cNvSpPr>
                  <p:nvPr/>
                </p:nvSpPr>
                <p:spPr bwMode="auto">
                  <a:xfrm>
                    <a:off x="3686" y="2151"/>
                    <a:ext cx="58" cy="0"/>
                  </a:xfrm>
                  <a:prstGeom prst="line">
                    <a:avLst/>
                  </a:prstGeom>
                  <a:noFill/>
                  <a:ln w="25400">
                    <a:solidFill>
                      <a:schemeClr val="tx1"/>
                    </a:solidFill>
                    <a:round/>
                    <a:headEnd/>
                    <a:tailEnd/>
                  </a:ln>
                </p:spPr>
                <p:txBody>
                  <a:bodyPr lIns="90000" tIns="46800" rIns="90000" bIns="46800"/>
                  <a:lstStyle/>
                  <a:p>
                    <a:endParaRPr lang="fr-FR"/>
                  </a:p>
                </p:txBody>
              </p:sp>
              <p:sp>
                <p:nvSpPr>
                  <p:cNvPr id="68749" name="Line 115"/>
                  <p:cNvSpPr>
                    <a:spLocks noChangeShapeType="1"/>
                  </p:cNvSpPr>
                  <p:nvPr/>
                </p:nvSpPr>
                <p:spPr bwMode="auto">
                  <a:xfrm>
                    <a:off x="3466" y="1526"/>
                    <a:ext cx="225" cy="0"/>
                  </a:xfrm>
                  <a:prstGeom prst="line">
                    <a:avLst/>
                  </a:prstGeom>
                  <a:noFill/>
                  <a:ln w="25400">
                    <a:solidFill>
                      <a:schemeClr val="tx1"/>
                    </a:solidFill>
                    <a:round/>
                    <a:headEnd/>
                    <a:tailEnd/>
                  </a:ln>
                </p:spPr>
                <p:txBody>
                  <a:bodyPr lIns="90000" tIns="46800" rIns="90000" bIns="46800"/>
                  <a:lstStyle/>
                  <a:p>
                    <a:endParaRPr lang="fr-FR"/>
                  </a:p>
                </p:txBody>
              </p:sp>
            </p:grpSp>
            <p:grpSp>
              <p:nvGrpSpPr>
                <p:cNvPr id="68725" name="Group 130"/>
                <p:cNvGrpSpPr>
                  <a:grpSpLocks/>
                </p:cNvGrpSpPr>
                <p:nvPr/>
              </p:nvGrpSpPr>
              <p:grpSpPr bwMode="auto">
                <a:xfrm flipH="1">
                  <a:off x="4097" y="1512"/>
                  <a:ext cx="888" cy="648"/>
                  <a:chOff x="2864" y="1512"/>
                  <a:chExt cx="888" cy="648"/>
                </a:xfrm>
              </p:grpSpPr>
              <p:sp>
                <p:nvSpPr>
                  <p:cNvPr id="68726" name="Line 131"/>
                  <p:cNvSpPr>
                    <a:spLocks noChangeShapeType="1"/>
                  </p:cNvSpPr>
                  <p:nvPr/>
                </p:nvSpPr>
                <p:spPr bwMode="auto">
                  <a:xfrm>
                    <a:off x="3016" y="1512"/>
                    <a:ext cx="0" cy="648"/>
                  </a:xfrm>
                  <a:prstGeom prst="line">
                    <a:avLst/>
                  </a:prstGeom>
                  <a:noFill/>
                  <a:ln w="25400">
                    <a:solidFill>
                      <a:schemeClr val="tx1"/>
                    </a:solidFill>
                    <a:round/>
                    <a:headEnd/>
                    <a:tailEnd/>
                  </a:ln>
                </p:spPr>
                <p:txBody>
                  <a:bodyPr lIns="90000" tIns="46800" rIns="90000" bIns="46800"/>
                  <a:lstStyle/>
                  <a:p>
                    <a:endParaRPr lang="fr-FR"/>
                  </a:p>
                </p:txBody>
              </p:sp>
              <p:sp>
                <p:nvSpPr>
                  <p:cNvPr id="68727" name="Line 132"/>
                  <p:cNvSpPr>
                    <a:spLocks noChangeShapeType="1"/>
                  </p:cNvSpPr>
                  <p:nvPr/>
                </p:nvSpPr>
                <p:spPr bwMode="auto">
                  <a:xfrm flipV="1">
                    <a:off x="3152" y="1520"/>
                    <a:ext cx="0" cy="640"/>
                  </a:xfrm>
                  <a:prstGeom prst="line">
                    <a:avLst/>
                  </a:prstGeom>
                  <a:noFill/>
                  <a:ln w="25400">
                    <a:solidFill>
                      <a:schemeClr val="tx1"/>
                    </a:solidFill>
                    <a:round/>
                    <a:headEnd/>
                    <a:tailEnd/>
                  </a:ln>
                </p:spPr>
                <p:txBody>
                  <a:bodyPr lIns="90000" tIns="46800" rIns="90000" bIns="46800"/>
                  <a:lstStyle/>
                  <a:p>
                    <a:endParaRPr lang="fr-FR"/>
                  </a:p>
                </p:txBody>
              </p:sp>
              <p:sp>
                <p:nvSpPr>
                  <p:cNvPr id="68728" name="Line 133"/>
                  <p:cNvSpPr>
                    <a:spLocks noChangeShapeType="1"/>
                  </p:cNvSpPr>
                  <p:nvPr/>
                </p:nvSpPr>
                <p:spPr bwMode="auto">
                  <a:xfrm flipV="1">
                    <a:off x="3352" y="1520"/>
                    <a:ext cx="0" cy="640"/>
                  </a:xfrm>
                  <a:prstGeom prst="line">
                    <a:avLst/>
                  </a:prstGeom>
                  <a:noFill/>
                  <a:ln w="25400">
                    <a:solidFill>
                      <a:schemeClr val="tx1"/>
                    </a:solidFill>
                    <a:round/>
                    <a:headEnd/>
                    <a:tailEnd/>
                  </a:ln>
                </p:spPr>
                <p:txBody>
                  <a:bodyPr lIns="90000" tIns="46800" rIns="90000" bIns="46800"/>
                  <a:lstStyle/>
                  <a:p>
                    <a:endParaRPr lang="fr-FR"/>
                  </a:p>
                </p:txBody>
              </p:sp>
              <p:sp>
                <p:nvSpPr>
                  <p:cNvPr id="68729" name="Line 134"/>
                  <p:cNvSpPr>
                    <a:spLocks noChangeShapeType="1"/>
                  </p:cNvSpPr>
                  <p:nvPr/>
                </p:nvSpPr>
                <p:spPr bwMode="auto">
                  <a:xfrm flipV="1">
                    <a:off x="3464" y="1520"/>
                    <a:ext cx="0" cy="640"/>
                  </a:xfrm>
                  <a:prstGeom prst="line">
                    <a:avLst/>
                  </a:prstGeom>
                  <a:noFill/>
                  <a:ln w="25400">
                    <a:solidFill>
                      <a:schemeClr val="tx1"/>
                    </a:solidFill>
                    <a:round/>
                    <a:headEnd/>
                    <a:tailEnd/>
                  </a:ln>
                </p:spPr>
                <p:txBody>
                  <a:bodyPr lIns="90000" tIns="46800" rIns="90000" bIns="46800"/>
                  <a:lstStyle/>
                  <a:p>
                    <a:endParaRPr lang="fr-FR"/>
                  </a:p>
                </p:txBody>
              </p:sp>
              <p:sp>
                <p:nvSpPr>
                  <p:cNvPr id="68730" name="Line 135"/>
                  <p:cNvSpPr>
                    <a:spLocks noChangeShapeType="1"/>
                  </p:cNvSpPr>
                  <p:nvPr/>
                </p:nvSpPr>
                <p:spPr bwMode="auto">
                  <a:xfrm flipV="1">
                    <a:off x="3688" y="1520"/>
                    <a:ext cx="0" cy="640"/>
                  </a:xfrm>
                  <a:prstGeom prst="line">
                    <a:avLst/>
                  </a:prstGeom>
                  <a:noFill/>
                  <a:ln w="25400">
                    <a:solidFill>
                      <a:schemeClr val="tx1"/>
                    </a:solidFill>
                    <a:round/>
                    <a:headEnd/>
                    <a:tailEnd/>
                  </a:ln>
                </p:spPr>
                <p:txBody>
                  <a:bodyPr lIns="90000" tIns="46800" rIns="90000" bIns="46800"/>
                  <a:lstStyle/>
                  <a:p>
                    <a:endParaRPr lang="fr-FR"/>
                  </a:p>
                </p:txBody>
              </p:sp>
              <p:sp>
                <p:nvSpPr>
                  <p:cNvPr id="68731" name="Line 136"/>
                  <p:cNvSpPr>
                    <a:spLocks noChangeShapeType="1"/>
                  </p:cNvSpPr>
                  <p:nvPr/>
                </p:nvSpPr>
                <p:spPr bwMode="auto">
                  <a:xfrm flipV="1">
                    <a:off x="3752" y="1520"/>
                    <a:ext cx="0" cy="640"/>
                  </a:xfrm>
                  <a:prstGeom prst="line">
                    <a:avLst/>
                  </a:prstGeom>
                  <a:noFill/>
                  <a:ln w="25400">
                    <a:solidFill>
                      <a:schemeClr val="tx1"/>
                    </a:solidFill>
                    <a:round/>
                    <a:headEnd/>
                    <a:tailEnd/>
                  </a:ln>
                </p:spPr>
                <p:txBody>
                  <a:bodyPr lIns="90000" tIns="46800" rIns="90000" bIns="46800"/>
                  <a:lstStyle/>
                  <a:p>
                    <a:endParaRPr lang="fr-FR"/>
                  </a:p>
                </p:txBody>
              </p:sp>
              <p:sp>
                <p:nvSpPr>
                  <p:cNvPr id="68732" name="Line 137"/>
                  <p:cNvSpPr>
                    <a:spLocks noChangeShapeType="1"/>
                  </p:cNvSpPr>
                  <p:nvPr/>
                </p:nvSpPr>
                <p:spPr bwMode="auto">
                  <a:xfrm>
                    <a:off x="2864" y="1520"/>
                    <a:ext cx="154" cy="1"/>
                  </a:xfrm>
                  <a:prstGeom prst="line">
                    <a:avLst/>
                  </a:prstGeom>
                  <a:noFill/>
                  <a:ln w="25400">
                    <a:solidFill>
                      <a:schemeClr val="tx1"/>
                    </a:solidFill>
                    <a:round/>
                    <a:headEnd/>
                    <a:tailEnd/>
                  </a:ln>
                </p:spPr>
                <p:txBody>
                  <a:bodyPr lIns="90000" tIns="46800" rIns="90000" bIns="46800"/>
                  <a:lstStyle/>
                  <a:p>
                    <a:endParaRPr lang="fr-FR"/>
                  </a:p>
                </p:txBody>
              </p:sp>
              <p:sp>
                <p:nvSpPr>
                  <p:cNvPr id="68733" name="Line 138"/>
                  <p:cNvSpPr>
                    <a:spLocks noChangeShapeType="1"/>
                  </p:cNvSpPr>
                  <p:nvPr/>
                </p:nvSpPr>
                <p:spPr bwMode="auto">
                  <a:xfrm>
                    <a:off x="3144" y="1528"/>
                    <a:ext cx="208" cy="0"/>
                  </a:xfrm>
                  <a:prstGeom prst="line">
                    <a:avLst/>
                  </a:prstGeom>
                  <a:noFill/>
                  <a:ln w="25400">
                    <a:solidFill>
                      <a:schemeClr val="tx1"/>
                    </a:solidFill>
                    <a:round/>
                    <a:headEnd/>
                    <a:tailEnd/>
                  </a:ln>
                </p:spPr>
                <p:txBody>
                  <a:bodyPr lIns="90000" tIns="46800" rIns="90000" bIns="46800"/>
                  <a:lstStyle/>
                  <a:p>
                    <a:endParaRPr lang="fr-FR"/>
                  </a:p>
                </p:txBody>
              </p:sp>
              <p:sp>
                <p:nvSpPr>
                  <p:cNvPr id="68734" name="Line 139"/>
                  <p:cNvSpPr>
                    <a:spLocks noChangeShapeType="1"/>
                  </p:cNvSpPr>
                  <p:nvPr/>
                </p:nvSpPr>
                <p:spPr bwMode="auto">
                  <a:xfrm>
                    <a:off x="3014" y="2151"/>
                    <a:ext cx="135" cy="0"/>
                  </a:xfrm>
                  <a:prstGeom prst="line">
                    <a:avLst/>
                  </a:prstGeom>
                  <a:noFill/>
                  <a:ln w="25400">
                    <a:solidFill>
                      <a:schemeClr val="tx1"/>
                    </a:solidFill>
                    <a:round/>
                    <a:headEnd/>
                    <a:tailEnd/>
                  </a:ln>
                </p:spPr>
                <p:txBody>
                  <a:bodyPr lIns="90000" tIns="46800" rIns="90000" bIns="46800"/>
                  <a:lstStyle/>
                  <a:p>
                    <a:endParaRPr lang="fr-FR"/>
                  </a:p>
                </p:txBody>
              </p:sp>
              <p:sp>
                <p:nvSpPr>
                  <p:cNvPr id="68735" name="Line 140"/>
                  <p:cNvSpPr>
                    <a:spLocks noChangeShapeType="1"/>
                  </p:cNvSpPr>
                  <p:nvPr/>
                </p:nvSpPr>
                <p:spPr bwMode="auto">
                  <a:xfrm>
                    <a:off x="3346" y="2151"/>
                    <a:ext cx="115" cy="0"/>
                  </a:xfrm>
                  <a:prstGeom prst="line">
                    <a:avLst/>
                  </a:prstGeom>
                  <a:noFill/>
                  <a:ln w="25400">
                    <a:solidFill>
                      <a:schemeClr val="tx1"/>
                    </a:solidFill>
                    <a:round/>
                    <a:headEnd/>
                    <a:tailEnd/>
                  </a:ln>
                </p:spPr>
                <p:txBody>
                  <a:bodyPr lIns="90000" tIns="46800" rIns="90000" bIns="46800"/>
                  <a:lstStyle/>
                  <a:p>
                    <a:endParaRPr lang="fr-FR"/>
                  </a:p>
                </p:txBody>
              </p:sp>
              <p:sp>
                <p:nvSpPr>
                  <p:cNvPr id="68736" name="Line 141"/>
                  <p:cNvSpPr>
                    <a:spLocks noChangeShapeType="1"/>
                  </p:cNvSpPr>
                  <p:nvPr/>
                </p:nvSpPr>
                <p:spPr bwMode="auto">
                  <a:xfrm>
                    <a:off x="3686" y="2151"/>
                    <a:ext cx="58" cy="0"/>
                  </a:xfrm>
                  <a:prstGeom prst="line">
                    <a:avLst/>
                  </a:prstGeom>
                  <a:noFill/>
                  <a:ln w="25400">
                    <a:solidFill>
                      <a:schemeClr val="tx1"/>
                    </a:solidFill>
                    <a:round/>
                    <a:headEnd/>
                    <a:tailEnd/>
                  </a:ln>
                </p:spPr>
                <p:txBody>
                  <a:bodyPr lIns="90000" tIns="46800" rIns="90000" bIns="46800"/>
                  <a:lstStyle/>
                  <a:p>
                    <a:endParaRPr lang="fr-FR"/>
                  </a:p>
                </p:txBody>
              </p:sp>
              <p:sp>
                <p:nvSpPr>
                  <p:cNvPr id="68737" name="Line 142"/>
                  <p:cNvSpPr>
                    <a:spLocks noChangeShapeType="1"/>
                  </p:cNvSpPr>
                  <p:nvPr/>
                </p:nvSpPr>
                <p:spPr bwMode="auto">
                  <a:xfrm>
                    <a:off x="3466" y="1526"/>
                    <a:ext cx="225" cy="0"/>
                  </a:xfrm>
                  <a:prstGeom prst="line">
                    <a:avLst/>
                  </a:prstGeom>
                  <a:noFill/>
                  <a:ln w="25400">
                    <a:solidFill>
                      <a:schemeClr val="tx1"/>
                    </a:solidFill>
                    <a:round/>
                    <a:headEnd/>
                    <a:tailEnd/>
                  </a:ln>
                </p:spPr>
                <p:txBody>
                  <a:bodyPr lIns="90000" tIns="46800" rIns="90000" bIns="46800"/>
                  <a:lstStyle/>
                  <a:p>
                    <a:endParaRPr lang="fr-FR"/>
                  </a:p>
                </p:txBody>
              </p:sp>
            </p:grpSp>
          </p:grpSp>
          <p:sp>
            <p:nvSpPr>
              <p:cNvPr id="68723" name="Line 143"/>
              <p:cNvSpPr>
                <a:spLocks noChangeShapeType="1"/>
              </p:cNvSpPr>
              <p:nvPr/>
            </p:nvSpPr>
            <p:spPr bwMode="auto">
              <a:xfrm>
                <a:off x="3749" y="1527"/>
                <a:ext cx="347" cy="0"/>
              </a:xfrm>
              <a:prstGeom prst="line">
                <a:avLst/>
              </a:prstGeom>
              <a:noFill/>
              <a:ln w="25400">
                <a:solidFill>
                  <a:schemeClr val="tx1"/>
                </a:solidFill>
                <a:round/>
                <a:headEnd/>
                <a:tailEnd/>
              </a:ln>
            </p:spPr>
            <p:txBody>
              <a:bodyPr lIns="90000" tIns="46800" rIns="90000" bIns="46800"/>
              <a:lstStyle/>
              <a:p>
                <a:endParaRPr lang="fr-FR"/>
              </a:p>
            </p:txBody>
          </p:sp>
        </p:grpSp>
        <p:grpSp>
          <p:nvGrpSpPr>
            <p:cNvPr id="68692" name="Group 173"/>
            <p:cNvGrpSpPr>
              <a:grpSpLocks/>
            </p:cNvGrpSpPr>
            <p:nvPr/>
          </p:nvGrpSpPr>
          <p:grpSpPr bwMode="auto">
            <a:xfrm flipV="1">
              <a:off x="3873" y="1483"/>
              <a:ext cx="1508" cy="648"/>
              <a:chOff x="2864" y="1512"/>
              <a:chExt cx="2121" cy="648"/>
            </a:xfrm>
          </p:grpSpPr>
          <p:grpSp>
            <p:nvGrpSpPr>
              <p:cNvPr id="68694" name="Group 174"/>
              <p:cNvGrpSpPr>
                <a:grpSpLocks/>
              </p:cNvGrpSpPr>
              <p:nvPr/>
            </p:nvGrpSpPr>
            <p:grpSpPr bwMode="auto">
              <a:xfrm>
                <a:off x="2864" y="1512"/>
                <a:ext cx="2121" cy="648"/>
                <a:chOff x="2864" y="1512"/>
                <a:chExt cx="2121" cy="648"/>
              </a:xfrm>
            </p:grpSpPr>
            <p:grpSp>
              <p:nvGrpSpPr>
                <p:cNvPr id="68696" name="Group 175"/>
                <p:cNvGrpSpPr>
                  <a:grpSpLocks/>
                </p:cNvGrpSpPr>
                <p:nvPr/>
              </p:nvGrpSpPr>
              <p:grpSpPr bwMode="auto">
                <a:xfrm>
                  <a:off x="2864" y="1512"/>
                  <a:ext cx="888" cy="648"/>
                  <a:chOff x="2864" y="1512"/>
                  <a:chExt cx="888" cy="648"/>
                </a:xfrm>
              </p:grpSpPr>
              <p:sp>
                <p:nvSpPr>
                  <p:cNvPr id="68710" name="Line 176"/>
                  <p:cNvSpPr>
                    <a:spLocks noChangeShapeType="1"/>
                  </p:cNvSpPr>
                  <p:nvPr/>
                </p:nvSpPr>
                <p:spPr bwMode="auto">
                  <a:xfrm>
                    <a:off x="3016" y="1512"/>
                    <a:ext cx="0" cy="648"/>
                  </a:xfrm>
                  <a:prstGeom prst="line">
                    <a:avLst/>
                  </a:prstGeom>
                  <a:noFill/>
                  <a:ln w="25400">
                    <a:solidFill>
                      <a:schemeClr val="tx1"/>
                    </a:solidFill>
                    <a:round/>
                    <a:headEnd/>
                    <a:tailEnd/>
                  </a:ln>
                </p:spPr>
                <p:txBody>
                  <a:bodyPr lIns="90000" tIns="46800" rIns="90000" bIns="46800"/>
                  <a:lstStyle/>
                  <a:p>
                    <a:endParaRPr lang="fr-FR"/>
                  </a:p>
                </p:txBody>
              </p:sp>
              <p:sp>
                <p:nvSpPr>
                  <p:cNvPr id="68711" name="Line 177"/>
                  <p:cNvSpPr>
                    <a:spLocks noChangeShapeType="1"/>
                  </p:cNvSpPr>
                  <p:nvPr/>
                </p:nvSpPr>
                <p:spPr bwMode="auto">
                  <a:xfrm flipV="1">
                    <a:off x="3152" y="1520"/>
                    <a:ext cx="0" cy="640"/>
                  </a:xfrm>
                  <a:prstGeom prst="line">
                    <a:avLst/>
                  </a:prstGeom>
                  <a:noFill/>
                  <a:ln w="25400">
                    <a:solidFill>
                      <a:schemeClr val="tx1"/>
                    </a:solidFill>
                    <a:round/>
                    <a:headEnd/>
                    <a:tailEnd/>
                  </a:ln>
                </p:spPr>
                <p:txBody>
                  <a:bodyPr lIns="90000" tIns="46800" rIns="90000" bIns="46800"/>
                  <a:lstStyle/>
                  <a:p>
                    <a:endParaRPr lang="fr-FR"/>
                  </a:p>
                </p:txBody>
              </p:sp>
              <p:sp>
                <p:nvSpPr>
                  <p:cNvPr id="68712" name="Line 178"/>
                  <p:cNvSpPr>
                    <a:spLocks noChangeShapeType="1"/>
                  </p:cNvSpPr>
                  <p:nvPr/>
                </p:nvSpPr>
                <p:spPr bwMode="auto">
                  <a:xfrm flipV="1">
                    <a:off x="3352" y="1520"/>
                    <a:ext cx="0" cy="640"/>
                  </a:xfrm>
                  <a:prstGeom prst="line">
                    <a:avLst/>
                  </a:prstGeom>
                  <a:noFill/>
                  <a:ln w="25400">
                    <a:solidFill>
                      <a:schemeClr val="tx1"/>
                    </a:solidFill>
                    <a:round/>
                    <a:headEnd/>
                    <a:tailEnd/>
                  </a:ln>
                </p:spPr>
                <p:txBody>
                  <a:bodyPr lIns="90000" tIns="46800" rIns="90000" bIns="46800"/>
                  <a:lstStyle/>
                  <a:p>
                    <a:endParaRPr lang="fr-FR"/>
                  </a:p>
                </p:txBody>
              </p:sp>
              <p:sp>
                <p:nvSpPr>
                  <p:cNvPr id="68713" name="Line 179"/>
                  <p:cNvSpPr>
                    <a:spLocks noChangeShapeType="1"/>
                  </p:cNvSpPr>
                  <p:nvPr/>
                </p:nvSpPr>
                <p:spPr bwMode="auto">
                  <a:xfrm flipV="1">
                    <a:off x="3464" y="1520"/>
                    <a:ext cx="0" cy="640"/>
                  </a:xfrm>
                  <a:prstGeom prst="line">
                    <a:avLst/>
                  </a:prstGeom>
                  <a:noFill/>
                  <a:ln w="25400">
                    <a:solidFill>
                      <a:schemeClr val="tx1"/>
                    </a:solidFill>
                    <a:round/>
                    <a:headEnd/>
                    <a:tailEnd/>
                  </a:ln>
                </p:spPr>
                <p:txBody>
                  <a:bodyPr lIns="90000" tIns="46800" rIns="90000" bIns="46800"/>
                  <a:lstStyle/>
                  <a:p>
                    <a:endParaRPr lang="fr-FR"/>
                  </a:p>
                </p:txBody>
              </p:sp>
              <p:sp>
                <p:nvSpPr>
                  <p:cNvPr id="68714" name="Line 180"/>
                  <p:cNvSpPr>
                    <a:spLocks noChangeShapeType="1"/>
                  </p:cNvSpPr>
                  <p:nvPr/>
                </p:nvSpPr>
                <p:spPr bwMode="auto">
                  <a:xfrm flipV="1">
                    <a:off x="3688" y="1520"/>
                    <a:ext cx="0" cy="640"/>
                  </a:xfrm>
                  <a:prstGeom prst="line">
                    <a:avLst/>
                  </a:prstGeom>
                  <a:noFill/>
                  <a:ln w="25400">
                    <a:solidFill>
                      <a:schemeClr val="tx1"/>
                    </a:solidFill>
                    <a:round/>
                    <a:headEnd/>
                    <a:tailEnd/>
                  </a:ln>
                </p:spPr>
                <p:txBody>
                  <a:bodyPr lIns="90000" tIns="46800" rIns="90000" bIns="46800"/>
                  <a:lstStyle/>
                  <a:p>
                    <a:endParaRPr lang="fr-FR"/>
                  </a:p>
                </p:txBody>
              </p:sp>
              <p:sp>
                <p:nvSpPr>
                  <p:cNvPr id="68715" name="Line 181"/>
                  <p:cNvSpPr>
                    <a:spLocks noChangeShapeType="1"/>
                  </p:cNvSpPr>
                  <p:nvPr/>
                </p:nvSpPr>
                <p:spPr bwMode="auto">
                  <a:xfrm flipV="1">
                    <a:off x="3752" y="1520"/>
                    <a:ext cx="0" cy="640"/>
                  </a:xfrm>
                  <a:prstGeom prst="line">
                    <a:avLst/>
                  </a:prstGeom>
                  <a:noFill/>
                  <a:ln w="25400">
                    <a:solidFill>
                      <a:schemeClr val="tx1"/>
                    </a:solidFill>
                    <a:round/>
                    <a:headEnd/>
                    <a:tailEnd/>
                  </a:ln>
                </p:spPr>
                <p:txBody>
                  <a:bodyPr lIns="90000" tIns="46800" rIns="90000" bIns="46800"/>
                  <a:lstStyle/>
                  <a:p>
                    <a:endParaRPr lang="fr-FR"/>
                  </a:p>
                </p:txBody>
              </p:sp>
              <p:sp>
                <p:nvSpPr>
                  <p:cNvPr id="68716" name="Line 182"/>
                  <p:cNvSpPr>
                    <a:spLocks noChangeShapeType="1"/>
                  </p:cNvSpPr>
                  <p:nvPr/>
                </p:nvSpPr>
                <p:spPr bwMode="auto">
                  <a:xfrm>
                    <a:off x="2864" y="1520"/>
                    <a:ext cx="154" cy="1"/>
                  </a:xfrm>
                  <a:prstGeom prst="line">
                    <a:avLst/>
                  </a:prstGeom>
                  <a:noFill/>
                  <a:ln w="25400">
                    <a:solidFill>
                      <a:schemeClr val="tx1"/>
                    </a:solidFill>
                    <a:round/>
                    <a:headEnd/>
                    <a:tailEnd/>
                  </a:ln>
                </p:spPr>
                <p:txBody>
                  <a:bodyPr lIns="90000" tIns="46800" rIns="90000" bIns="46800"/>
                  <a:lstStyle/>
                  <a:p>
                    <a:endParaRPr lang="fr-FR"/>
                  </a:p>
                </p:txBody>
              </p:sp>
              <p:sp>
                <p:nvSpPr>
                  <p:cNvPr id="68717" name="Line 183"/>
                  <p:cNvSpPr>
                    <a:spLocks noChangeShapeType="1"/>
                  </p:cNvSpPr>
                  <p:nvPr/>
                </p:nvSpPr>
                <p:spPr bwMode="auto">
                  <a:xfrm>
                    <a:off x="3144" y="1528"/>
                    <a:ext cx="208" cy="0"/>
                  </a:xfrm>
                  <a:prstGeom prst="line">
                    <a:avLst/>
                  </a:prstGeom>
                  <a:noFill/>
                  <a:ln w="25400">
                    <a:solidFill>
                      <a:schemeClr val="tx1"/>
                    </a:solidFill>
                    <a:round/>
                    <a:headEnd/>
                    <a:tailEnd/>
                  </a:ln>
                </p:spPr>
                <p:txBody>
                  <a:bodyPr lIns="90000" tIns="46800" rIns="90000" bIns="46800"/>
                  <a:lstStyle/>
                  <a:p>
                    <a:endParaRPr lang="fr-FR"/>
                  </a:p>
                </p:txBody>
              </p:sp>
              <p:sp>
                <p:nvSpPr>
                  <p:cNvPr id="68718" name="Line 184"/>
                  <p:cNvSpPr>
                    <a:spLocks noChangeShapeType="1"/>
                  </p:cNvSpPr>
                  <p:nvPr/>
                </p:nvSpPr>
                <p:spPr bwMode="auto">
                  <a:xfrm>
                    <a:off x="3014" y="2151"/>
                    <a:ext cx="135" cy="0"/>
                  </a:xfrm>
                  <a:prstGeom prst="line">
                    <a:avLst/>
                  </a:prstGeom>
                  <a:noFill/>
                  <a:ln w="25400">
                    <a:solidFill>
                      <a:schemeClr val="tx1"/>
                    </a:solidFill>
                    <a:round/>
                    <a:headEnd/>
                    <a:tailEnd/>
                  </a:ln>
                </p:spPr>
                <p:txBody>
                  <a:bodyPr lIns="90000" tIns="46800" rIns="90000" bIns="46800"/>
                  <a:lstStyle/>
                  <a:p>
                    <a:endParaRPr lang="fr-FR"/>
                  </a:p>
                </p:txBody>
              </p:sp>
              <p:sp>
                <p:nvSpPr>
                  <p:cNvPr id="68719" name="Line 185"/>
                  <p:cNvSpPr>
                    <a:spLocks noChangeShapeType="1"/>
                  </p:cNvSpPr>
                  <p:nvPr/>
                </p:nvSpPr>
                <p:spPr bwMode="auto">
                  <a:xfrm>
                    <a:off x="3346" y="2151"/>
                    <a:ext cx="115" cy="0"/>
                  </a:xfrm>
                  <a:prstGeom prst="line">
                    <a:avLst/>
                  </a:prstGeom>
                  <a:noFill/>
                  <a:ln w="25400">
                    <a:solidFill>
                      <a:schemeClr val="tx1"/>
                    </a:solidFill>
                    <a:round/>
                    <a:headEnd/>
                    <a:tailEnd/>
                  </a:ln>
                </p:spPr>
                <p:txBody>
                  <a:bodyPr lIns="90000" tIns="46800" rIns="90000" bIns="46800"/>
                  <a:lstStyle/>
                  <a:p>
                    <a:endParaRPr lang="fr-FR"/>
                  </a:p>
                </p:txBody>
              </p:sp>
              <p:sp>
                <p:nvSpPr>
                  <p:cNvPr id="68720" name="Line 186"/>
                  <p:cNvSpPr>
                    <a:spLocks noChangeShapeType="1"/>
                  </p:cNvSpPr>
                  <p:nvPr/>
                </p:nvSpPr>
                <p:spPr bwMode="auto">
                  <a:xfrm>
                    <a:off x="3686" y="2151"/>
                    <a:ext cx="58" cy="0"/>
                  </a:xfrm>
                  <a:prstGeom prst="line">
                    <a:avLst/>
                  </a:prstGeom>
                  <a:noFill/>
                  <a:ln w="25400">
                    <a:solidFill>
                      <a:schemeClr val="tx1"/>
                    </a:solidFill>
                    <a:round/>
                    <a:headEnd/>
                    <a:tailEnd/>
                  </a:ln>
                </p:spPr>
                <p:txBody>
                  <a:bodyPr lIns="90000" tIns="46800" rIns="90000" bIns="46800"/>
                  <a:lstStyle/>
                  <a:p>
                    <a:endParaRPr lang="fr-FR"/>
                  </a:p>
                </p:txBody>
              </p:sp>
              <p:sp>
                <p:nvSpPr>
                  <p:cNvPr id="68721" name="Line 187"/>
                  <p:cNvSpPr>
                    <a:spLocks noChangeShapeType="1"/>
                  </p:cNvSpPr>
                  <p:nvPr/>
                </p:nvSpPr>
                <p:spPr bwMode="auto">
                  <a:xfrm>
                    <a:off x="3466" y="1526"/>
                    <a:ext cx="225" cy="0"/>
                  </a:xfrm>
                  <a:prstGeom prst="line">
                    <a:avLst/>
                  </a:prstGeom>
                  <a:noFill/>
                  <a:ln w="25400">
                    <a:solidFill>
                      <a:schemeClr val="tx1"/>
                    </a:solidFill>
                    <a:round/>
                    <a:headEnd/>
                    <a:tailEnd/>
                  </a:ln>
                </p:spPr>
                <p:txBody>
                  <a:bodyPr lIns="90000" tIns="46800" rIns="90000" bIns="46800"/>
                  <a:lstStyle/>
                  <a:p>
                    <a:endParaRPr lang="fr-FR"/>
                  </a:p>
                </p:txBody>
              </p:sp>
            </p:grpSp>
            <p:grpSp>
              <p:nvGrpSpPr>
                <p:cNvPr id="68697" name="Group 188"/>
                <p:cNvGrpSpPr>
                  <a:grpSpLocks/>
                </p:cNvGrpSpPr>
                <p:nvPr/>
              </p:nvGrpSpPr>
              <p:grpSpPr bwMode="auto">
                <a:xfrm flipH="1">
                  <a:off x="4097" y="1512"/>
                  <a:ext cx="888" cy="648"/>
                  <a:chOff x="2864" y="1512"/>
                  <a:chExt cx="888" cy="648"/>
                </a:xfrm>
              </p:grpSpPr>
              <p:sp>
                <p:nvSpPr>
                  <p:cNvPr id="68698" name="Line 189"/>
                  <p:cNvSpPr>
                    <a:spLocks noChangeShapeType="1"/>
                  </p:cNvSpPr>
                  <p:nvPr/>
                </p:nvSpPr>
                <p:spPr bwMode="auto">
                  <a:xfrm>
                    <a:off x="3016" y="1512"/>
                    <a:ext cx="0" cy="648"/>
                  </a:xfrm>
                  <a:prstGeom prst="line">
                    <a:avLst/>
                  </a:prstGeom>
                  <a:noFill/>
                  <a:ln w="25400">
                    <a:solidFill>
                      <a:schemeClr val="tx1"/>
                    </a:solidFill>
                    <a:round/>
                    <a:headEnd/>
                    <a:tailEnd/>
                  </a:ln>
                </p:spPr>
                <p:txBody>
                  <a:bodyPr lIns="90000" tIns="46800" rIns="90000" bIns="46800"/>
                  <a:lstStyle/>
                  <a:p>
                    <a:endParaRPr lang="fr-FR"/>
                  </a:p>
                </p:txBody>
              </p:sp>
              <p:sp>
                <p:nvSpPr>
                  <p:cNvPr id="68699" name="Line 190"/>
                  <p:cNvSpPr>
                    <a:spLocks noChangeShapeType="1"/>
                  </p:cNvSpPr>
                  <p:nvPr/>
                </p:nvSpPr>
                <p:spPr bwMode="auto">
                  <a:xfrm flipV="1">
                    <a:off x="3152" y="1520"/>
                    <a:ext cx="0" cy="640"/>
                  </a:xfrm>
                  <a:prstGeom prst="line">
                    <a:avLst/>
                  </a:prstGeom>
                  <a:noFill/>
                  <a:ln w="25400">
                    <a:solidFill>
                      <a:schemeClr val="tx1"/>
                    </a:solidFill>
                    <a:round/>
                    <a:headEnd/>
                    <a:tailEnd/>
                  </a:ln>
                </p:spPr>
                <p:txBody>
                  <a:bodyPr lIns="90000" tIns="46800" rIns="90000" bIns="46800"/>
                  <a:lstStyle/>
                  <a:p>
                    <a:endParaRPr lang="fr-FR"/>
                  </a:p>
                </p:txBody>
              </p:sp>
              <p:sp>
                <p:nvSpPr>
                  <p:cNvPr id="68700" name="Line 191"/>
                  <p:cNvSpPr>
                    <a:spLocks noChangeShapeType="1"/>
                  </p:cNvSpPr>
                  <p:nvPr/>
                </p:nvSpPr>
                <p:spPr bwMode="auto">
                  <a:xfrm flipV="1">
                    <a:off x="3352" y="1520"/>
                    <a:ext cx="0" cy="640"/>
                  </a:xfrm>
                  <a:prstGeom prst="line">
                    <a:avLst/>
                  </a:prstGeom>
                  <a:noFill/>
                  <a:ln w="25400">
                    <a:solidFill>
                      <a:schemeClr val="tx1"/>
                    </a:solidFill>
                    <a:round/>
                    <a:headEnd/>
                    <a:tailEnd/>
                  </a:ln>
                </p:spPr>
                <p:txBody>
                  <a:bodyPr lIns="90000" tIns="46800" rIns="90000" bIns="46800"/>
                  <a:lstStyle/>
                  <a:p>
                    <a:endParaRPr lang="fr-FR"/>
                  </a:p>
                </p:txBody>
              </p:sp>
              <p:sp>
                <p:nvSpPr>
                  <p:cNvPr id="68701" name="Line 192"/>
                  <p:cNvSpPr>
                    <a:spLocks noChangeShapeType="1"/>
                  </p:cNvSpPr>
                  <p:nvPr/>
                </p:nvSpPr>
                <p:spPr bwMode="auto">
                  <a:xfrm flipV="1">
                    <a:off x="3464" y="1520"/>
                    <a:ext cx="0" cy="640"/>
                  </a:xfrm>
                  <a:prstGeom prst="line">
                    <a:avLst/>
                  </a:prstGeom>
                  <a:noFill/>
                  <a:ln w="25400">
                    <a:solidFill>
                      <a:schemeClr val="tx1"/>
                    </a:solidFill>
                    <a:round/>
                    <a:headEnd/>
                    <a:tailEnd/>
                  </a:ln>
                </p:spPr>
                <p:txBody>
                  <a:bodyPr lIns="90000" tIns="46800" rIns="90000" bIns="46800"/>
                  <a:lstStyle/>
                  <a:p>
                    <a:endParaRPr lang="fr-FR"/>
                  </a:p>
                </p:txBody>
              </p:sp>
              <p:sp>
                <p:nvSpPr>
                  <p:cNvPr id="68702" name="Line 193"/>
                  <p:cNvSpPr>
                    <a:spLocks noChangeShapeType="1"/>
                  </p:cNvSpPr>
                  <p:nvPr/>
                </p:nvSpPr>
                <p:spPr bwMode="auto">
                  <a:xfrm flipV="1">
                    <a:off x="3688" y="1520"/>
                    <a:ext cx="0" cy="640"/>
                  </a:xfrm>
                  <a:prstGeom prst="line">
                    <a:avLst/>
                  </a:prstGeom>
                  <a:noFill/>
                  <a:ln w="25400">
                    <a:solidFill>
                      <a:schemeClr val="tx1"/>
                    </a:solidFill>
                    <a:round/>
                    <a:headEnd/>
                    <a:tailEnd/>
                  </a:ln>
                </p:spPr>
                <p:txBody>
                  <a:bodyPr lIns="90000" tIns="46800" rIns="90000" bIns="46800"/>
                  <a:lstStyle/>
                  <a:p>
                    <a:endParaRPr lang="fr-FR"/>
                  </a:p>
                </p:txBody>
              </p:sp>
              <p:sp>
                <p:nvSpPr>
                  <p:cNvPr id="68703" name="Line 194"/>
                  <p:cNvSpPr>
                    <a:spLocks noChangeShapeType="1"/>
                  </p:cNvSpPr>
                  <p:nvPr/>
                </p:nvSpPr>
                <p:spPr bwMode="auto">
                  <a:xfrm flipV="1">
                    <a:off x="3752" y="1520"/>
                    <a:ext cx="0" cy="640"/>
                  </a:xfrm>
                  <a:prstGeom prst="line">
                    <a:avLst/>
                  </a:prstGeom>
                  <a:noFill/>
                  <a:ln w="25400">
                    <a:solidFill>
                      <a:schemeClr val="tx1"/>
                    </a:solidFill>
                    <a:round/>
                    <a:headEnd/>
                    <a:tailEnd/>
                  </a:ln>
                </p:spPr>
                <p:txBody>
                  <a:bodyPr lIns="90000" tIns="46800" rIns="90000" bIns="46800"/>
                  <a:lstStyle/>
                  <a:p>
                    <a:endParaRPr lang="fr-FR"/>
                  </a:p>
                </p:txBody>
              </p:sp>
              <p:sp>
                <p:nvSpPr>
                  <p:cNvPr id="68704" name="Line 195"/>
                  <p:cNvSpPr>
                    <a:spLocks noChangeShapeType="1"/>
                  </p:cNvSpPr>
                  <p:nvPr/>
                </p:nvSpPr>
                <p:spPr bwMode="auto">
                  <a:xfrm>
                    <a:off x="2864" y="1520"/>
                    <a:ext cx="154" cy="1"/>
                  </a:xfrm>
                  <a:prstGeom prst="line">
                    <a:avLst/>
                  </a:prstGeom>
                  <a:noFill/>
                  <a:ln w="25400">
                    <a:solidFill>
                      <a:schemeClr val="tx1"/>
                    </a:solidFill>
                    <a:round/>
                    <a:headEnd/>
                    <a:tailEnd/>
                  </a:ln>
                </p:spPr>
                <p:txBody>
                  <a:bodyPr lIns="90000" tIns="46800" rIns="90000" bIns="46800"/>
                  <a:lstStyle/>
                  <a:p>
                    <a:endParaRPr lang="fr-FR"/>
                  </a:p>
                </p:txBody>
              </p:sp>
              <p:sp>
                <p:nvSpPr>
                  <p:cNvPr id="68705" name="Line 196"/>
                  <p:cNvSpPr>
                    <a:spLocks noChangeShapeType="1"/>
                  </p:cNvSpPr>
                  <p:nvPr/>
                </p:nvSpPr>
                <p:spPr bwMode="auto">
                  <a:xfrm>
                    <a:off x="3144" y="1528"/>
                    <a:ext cx="208" cy="0"/>
                  </a:xfrm>
                  <a:prstGeom prst="line">
                    <a:avLst/>
                  </a:prstGeom>
                  <a:noFill/>
                  <a:ln w="25400">
                    <a:solidFill>
                      <a:schemeClr val="tx1"/>
                    </a:solidFill>
                    <a:round/>
                    <a:headEnd/>
                    <a:tailEnd/>
                  </a:ln>
                </p:spPr>
                <p:txBody>
                  <a:bodyPr lIns="90000" tIns="46800" rIns="90000" bIns="46800"/>
                  <a:lstStyle/>
                  <a:p>
                    <a:endParaRPr lang="fr-FR"/>
                  </a:p>
                </p:txBody>
              </p:sp>
              <p:sp>
                <p:nvSpPr>
                  <p:cNvPr id="68706" name="Line 197"/>
                  <p:cNvSpPr>
                    <a:spLocks noChangeShapeType="1"/>
                  </p:cNvSpPr>
                  <p:nvPr/>
                </p:nvSpPr>
                <p:spPr bwMode="auto">
                  <a:xfrm>
                    <a:off x="3014" y="2151"/>
                    <a:ext cx="135" cy="0"/>
                  </a:xfrm>
                  <a:prstGeom prst="line">
                    <a:avLst/>
                  </a:prstGeom>
                  <a:noFill/>
                  <a:ln w="25400">
                    <a:solidFill>
                      <a:schemeClr val="tx1"/>
                    </a:solidFill>
                    <a:round/>
                    <a:headEnd/>
                    <a:tailEnd/>
                  </a:ln>
                </p:spPr>
                <p:txBody>
                  <a:bodyPr lIns="90000" tIns="46800" rIns="90000" bIns="46800"/>
                  <a:lstStyle/>
                  <a:p>
                    <a:endParaRPr lang="fr-FR"/>
                  </a:p>
                </p:txBody>
              </p:sp>
              <p:sp>
                <p:nvSpPr>
                  <p:cNvPr id="68707" name="Line 198"/>
                  <p:cNvSpPr>
                    <a:spLocks noChangeShapeType="1"/>
                  </p:cNvSpPr>
                  <p:nvPr/>
                </p:nvSpPr>
                <p:spPr bwMode="auto">
                  <a:xfrm>
                    <a:off x="3346" y="2151"/>
                    <a:ext cx="115" cy="0"/>
                  </a:xfrm>
                  <a:prstGeom prst="line">
                    <a:avLst/>
                  </a:prstGeom>
                  <a:noFill/>
                  <a:ln w="25400">
                    <a:solidFill>
                      <a:schemeClr val="tx1"/>
                    </a:solidFill>
                    <a:round/>
                    <a:headEnd/>
                    <a:tailEnd/>
                  </a:ln>
                </p:spPr>
                <p:txBody>
                  <a:bodyPr lIns="90000" tIns="46800" rIns="90000" bIns="46800"/>
                  <a:lstStyle/>
                  <a:p>
                    <a:endParaRPr lang="fr-FR"/>
                  </a:p>
                </p:txBody>
              </p:sp>
              <p:sp>
                <p:nvSpPr>
                  <p:cNvPr id="68708" name="Line 199"/>
                  <p:cNvSpPr>
                    <a:spLocks noChangeShapeType="1"/>
                  </p:cNvSpPr>
                  <p:nvPr/>
                </p:nvSpPr>
                <p:spPr bwMode="auto">
                  <a:xfrm>
                    <a:off x="3686" y="2151"/>
                    <a:ext cx="58" cy="0"/>
                  </a:xfrm>
                  <a:prstGeom prst="line">
                    <a:avLst/>
                  </a:prstGeom>
                  <a:noFill/>
                  <a:ln w="25400">
                    <a:solidFill>
                      <a:schemeClr val="tx1"/>
                    </a:solidFill>
                    <a:round/>
                    <a:headEnd/>
                    <a:tailEnd/>
                  </a:ln>
                </p:spPr>
                <p:txBody>
                  <a:bodyPr lIns="90000" tIns="46800" rIns="90000" bIns="46800"/>
                  <a:lstStyle/>
                  <a:p>
                    <a:endParaRPr lang="fr-FR"/>
                  </a:p>
                </p:txBody>
              </p:sp>
              <p:sp>
                <p:nvSpPr>
                  <p:cNvPr id="68709" name="Line 200"/>
                  <p:cNvSpPr>
                    <a:spLocks noChangeShapeType="1"/>
                  </p:cNvSpPr>
                  <p:nvPr/>
                </p:nvSpPr>
                <p:spPr bwMode="auto">
                  <a:xfrm>
                    <a:off x="3466" y="1526"/>
                    <a:ext cx="225" cy="0"/>
                  </a:xfrm>
                  <a:prstGeom prst="line">
                    <a:avLst/>
                  </a:prstGeom>
                  <a:noFill/>
                  <a:ln w="25400">
                    <a:solidFill>
                      <a:schemeClr val="tx1"/>
                    </a:solidFill>
                    <a:round/>
                    <a:headEnd/>
                    <a:tailEnd/>
                  </a:ln>
                </p:spPr>
                <p:txBody>
                  <a:bodyPr lIns="90000" tIns="46800" rIns="90000" bIns="46800"/>
                  <a:lstStyle/>
                  <a:p>
                    <a:endParaRPr lang="fr-FR"/>
                  </a:p>
                </p:txBody>
              </p:sp>
            </p:grpSp>
          </p:grpSp>
          <p:sp>
            <p:nvSpPr>
              <p:cNvPr id="68695" name="Line 201"/>
              <p:cNvSpPr>
                <a:spLocks noChangeShapeType="1"/>
              </p:cNvSpPr>
              <p:nvPr/>
            </p:nvSpPr>
            <p:spPr bwMode="auto">
              <a:xfrm>
                <a:off x="3749" y="1527"/>
                <a:ext cx="347" cy="0"/>
              </a:xfrm>
              <a:prstGeom prst="line">
                <a:avLst/>
              </a:prstGeom>
              <a:noFill/>
              <a:ln w="25400">
                <a:solidFill>
                  <a:schemeClr val="tx1"/>
                </a:solidFill>
                <a:round/>
                <a:headEnd/>
                <a:tailEnd/>
              </a:ln>
            </p:spPr>
            <p:txBody>
              <a:bodyPr lIns="90000" tIns="46800" rIns="90000" bIns="46800"/>
              <a:lstStyle/>
              <a:p>
                <a:endParaRPr lang="fr-FR"/>
              </a:p>
            </p:txBody>
          </p:sp>
        </p:grpSp>
        <p:sp>
          <p:nvSpPr>
            <p:cNvPr id="68693" name="Line 202"/>
            <p:cNvSpPr>
              <a:spLocks noChangeShapeType="1"/>
            </p:cNvSpPr>
            <p:nvPr/>
          </p:nvSpPr>
          <p:spPr bwMode="auto">
            <a:xfrm>
              <a:off x="3864" y="1488"/>
              <a:ext cx="0" cy="628"/>
            </a:xfrm>
            <a:prstGeom prst="line">
              <a:avLst/>
            </a:prstGeom>
            <a:noFill/>
            <a:ln w="25400">
              <a:solidFill>
                <a:schemeClr val="tx1"/>
              </a:solidFill>
              <a:round/>
              <a:headEnd/>
              <a:tailEnd/>
            </a:ln>
          </p:spPr>
          <p:txBody>
            <a:bodyPr lIns="90000" tIns="46800" rIns="90000" bIns="46800"/>
            <a:lstStyle/>
            <a:p>
              <a:endParaRPr lang="fr-FR"/>
            </a:p>
          </p:txBody>
        </p:sp>
      </p:grpSp>
      <p:sp>
        <p:nvSpPr>
          <p:cNvPr id="68616" name="Freeform 207"/>
          <p:cNvSpPr>
            <a:spLocks/>
          </p:cNvSpPr>
          <p:nvPr/>
        </p:nvSpPr>
        <p:spPr bwMode="auto">
          <a:xfrm>
            <a:off x="3692525" y="4922838"/>
            <a:ext cx="3881438" cy="820737"/>
          </a:xfrm>
          <a:custGeom>
            <a:avLst/>
            <a:gdLst>
              <a:gd name="T0" fmla="*/ 0 w 2643"/>
              <a:gd name="T1" fmla="*/ 476984776 h 715"/>
              <a:gd name="T2" fmla="*/ 1352254390 w 2643"/>
              <a:gd name="T3" fmla="*/ 65881645 h 715"/>
              <a:gd name="T4" fmla="*/ 2147483647 w 2643"/>
              <a:gd name="T5" fmla="*/ 876229140 h 715"/>
              <a:gd name="T6" fmla="*/ 2147483647 w 2643"/>
              <a:gd name="T7" fmla="*/ 461172680 h 715"/>
              <a:gd name="T8" fmla="*/ 0 60000 65536"/>
              <a:gd name="T9" fmla="*/ 0 60000 65536"/>
              <a:gd name="T10" fmla="*/ 0 60000 65536"/>
              <a:gd name="T11" fmla="*/ 0 60000 65536"/>
              <a:gd name="T12" fmla="*/ 0 w 2643"/>
              <a:gd name="T13" fmla="*/ 0 h 715"/>
              <a:gd name="T14" fmla="*/ 2643 w 2643"/>
              <a:gd name="T15" fmla="*/ 715 h 715"/>
            </a:gdLst>
            <a:ahLst/>
            <a:cxnLst>
              <a:cxn ang="T8">
                <a:pos x="T0" y="T1"/>
              </a:cxn>
              <a:cxn ang="T9">
                <a:pos x="T2" y="T3"/>
              </a:cxn>
              <a:cxn ang="T10">
                <a:pos x="T4" y="T5"/>
              </a:cxn>
              <a:cxn ang="T11">
                <a:pos x="T6" y="T7"/>
              </a:cxn>
            </a:cxnLst>
            <a:rect l="T12" t="T13" r="T14" b="T15"/>
            <a:pathLst>
              <a:path w="2643" h="715">
                <a:moveTo>
                  <a:pt x="0" y="362"/>
                </a:moveTo>
                <a:cubicBezTo>
                  <a:pt x="158" y="181"/>
                  <a:pt x="316" y="0"/>
                  <a:pt x="627" y="50"/>
                </a:cubicBezTo>
                <a:cubicBezTo>
                  <a:pt x="938" y="100"/>
                  <a:pt x="1530" y="615"/>
                  <a:pt x="1866" y="665"/>
                </a:cubicBezTo>
                <a:cubicBezTo>
                  <a:pt x="2202" y="715"/>
                  <a:pt x="2422" y="532"/>
                  <a:pt x="2643" y="350"/>
                </a:cubicBezTo>
              </a:path>
            </a:pathLst>
          </a:custGeom>
          <a:noFill/>
          <a:ln w="25400" cap="flat" cmpd="sng">
            <a:solidFill>
              <a:srgbClr val="FF3300"/>
            </a:solidFill>
            <a:prstDash val="solid"/>
            <a:round/>
            <a:headEnd type="none" w="med" len="med"/>
            <a:tailEnd type="none" w="med" len="med"/>
          </a:ln>
        </p:spPr>
        <p:txBody>
          <a:bodyPr lIns="90000" tIns="46800" rIns="90000" bIns="46800"/>
          <a:lstStyle/>
          <a:p>
            <a:endParaRPr lang="fr-FR"/>
          </a:p>
        </p:txBody>
      </p:sp>
      <p:sp>
        <p:nvSpPr>
          <p:cNvPr id="68617" name="Freeform 210"/>
          <p:cNvSpPr>
            <a:spLocks/>
          </p:cNvSpPr>
          <p:nvPr/>
        </p:nvSpPr>
        <p:spPr bwMode="auto">
          <a:xfrm>
            <a:off x="4200525" y="4922838"/>
            <a:ext cx="3881438" cy="869950"/>
          </a:xfrm>
          <a:custGeom>
            <a:avLst/>
            <a:gdLst>
              <a:gd name="T0" fmla="*/ 0 w 2643"/>
              <a:gd name="T1" fmla="*/ 535901336 h 715"/>
              <a:gd name="T2" fmla="*/ 1352254390 w 2643"/>
              <a:gd name="T3" fmla="*/ 74019963 h 715"/>
              <a:gd name="T4" fmla="*/ 2147483647 w 2643"/>
              <a:gd name="T5" fmla="*/ 984459722 h 715"/>
              <a:gd name="T6" fmla="*/ 2147483647 w 2643"/>
              <a:gd name="T7" fmla="*/ 518137328 h 715"/>
              <a:gd name="T8" fmla="*/ 0 60000 65536"/>
              <a:gd name="T9" fmla="*/ 0 60000 65536"/>
              <a:gd name="T10" fmla="*/ 0 60000 65536"/>
              <a:gd name="T11" fmla="*/ 0 60000 65536"/>
              <a:gd name="T12" fmla="*/ 0 w 2643"/>
              <a:gd name="T13" fmla="*/ 0 h 715"/>
              <a:gd name="T14" fmla="*/ 2643 w 2643"/>
              <a:gd name="T15" fmla="*/ 715 h 715"/>
            </a:gdLst>
            <a:ahLst/>
            <a:cxnLst>
              <a:cxn ang="T8">
                <a:pos x="T0" y="T1"/>
              </a:cxn>
              <a:cxn ang="T9">
                <a:pos x="T2" y="T3"/>
              </a:cxn>
              <a:cxn ang="T10">
                <a:pos x="T4" y="T5"/>
              </a:cxn>
              <a:cxn ang="T11">
                <a:pos x="T6" y="T7"/>
              </a:cxn>
            </a:cxnLst>
            <a:rect l="T12" t="T13" r="T14" b="T15"/>
            <a:pathLst>
              <a:path w="2643" h="715">
                <a:moveTo>
                  <a:pt x="0" y="362"/>
                </a:moveTo>
                <a:cubicBezTo>
                  <a:pt x="158" y="181"/>
                  <a:pt x="316" y="0"/>
                  <a:pt x="627" y="50"/>
                </a:cubicBezTo>
                <a:cubicBezTo>
                  <a:pt x="938" y="100"/>
                  <a:pt x="1530" y="615"/>
                  <a:pt x="1866" y="665"/>
                </a:cubicBezTo>
                <a:cubicBezTo>
                  <a:pt x="2202" y="715"/>
                  <a:pt x="2422" y="532"/>
                  <a:pt x="2643" y="350"/>
                </a:cubicBezTo>
              </a:path>
            </a:pathLst>
          </a:custGeom>
          <a:noFill/>
          <a:ln w="25400" cap="flat" cmpd="sng">
            <a:solidFill>
              <a:srgbClr val="009900"/>
            </a:solidFill>
            <a:prstDash val="solid"/>
            <a:round/>
            <a:headEnd type="none" w="med" len="med"/>
            <a:tailEnd type="none" w="med" len="med"/>
          </a:ln>
        </p:spPr>
        <p:txBody>
          <a:bodyPr lIns="90000" tIns="46800" rIns="90000" bIns="46800"/>
          <a:lstStyle/>
          <a:p>
            <a:endParaRPr lang="fr-FR"/>
          </a:p>
        </p:txBody>
      </p:sp>
      <p:sp>
        <p:nvSpPr>
          <p:cNvPr id="68618" name="Freeform 211"/>
          <p:cNvSpPr>
            <a:spLocks/>
          </p:cNvSpPr>
          <p:nvPr/>
        </p:nvSpPr>
        <p:spPr bwMode="auto">
          <a:xfrm>
            <a:off x="3695700" y="5359400"/>
            <a:ext cx="520700" cy="381000"/>
          </a:xfrm>
          <a:custGeom>
            <a:avLst/>
            <a:gdLst>
              <a:gd name="T0" fmla="*/ 826611141 w 328"/>
              <a:gd name="T1" fmla="*/ 0 h 240"/>
              <a:gd name="T2" fmla="*/ 0 w 328"/>
              <a:gd name="T3" fmla="*/ 604837545 h 240"/>
              <a:gd name="T4" fmla="*/ 0 60000 65536"/>
              <a:gd name="T5" fmla="*/ 0 60000 65536"/>
              <a:gd name="T6" fmla="*/ 0 w 328"/>
              <a:gd name="T7" fmla="*/ 0 h 240"/>
              <a:gd name="T8" fmla="*/ 328 w 328"/>
              <a:gd name="T9" fmla="*/ 240 h 240"/>
            </a:gdLst>
            <a:ahLst/>
            <a:cxnLst>
              <a:cxn ang="T4">
                <a:pos x="T0" y="T1"/>
              </a:cxn>
              <a:cxn ang="T5">
                <a:pos x="T2" y="T3"/>
              </a:cxn>
            </a:cxnLst>
            <a:rect l="T6" t="T7" r="T8" b="T9"/>
            <a:pathLst>
              <a:path w="328" h="240">
                <a:moveTo>
                  <a:pt x="328" y="0"/>
                </a:moveTo>
                <a:cubicBezTo>
                  <a:pt x="191" y="100"/>
                  <a:pt x="55" y="201"/>
                  <a:pt x="0" y="240"/>
                </a:cubicBezTo>
              </a:path>
            </a:pathLst>
          </a:custGeom>
          <a:noFill/>
          <a:ln w="25400" cap="flat" cmpd="sng">
            <a:solidFill>
              <a:srgbClr val="009900"/>
            </a:solidFill>
            <a:prstDash val="solid"/>
            <a:round/>
            <a:headEnd type="none" w="med" len="med"/>
            <a:tailEnd type="none" w="med" len="med"/>
          </a:ln>
        </p:spPr>
        <p:txBody>
          <a:bodyPr lIns="90000" tIns="46800" rIns="90000" bIns="46800"/>
          <a:lstStyle/>
          <a:p>
            <a:endParaRPr lang="fr-FR"/>
          </a:p>
        </p:txBody>
      </p:sp>
      <p:sp>
        <p:nvSpPr>
          <p:cNvPr id="68619" name="Text Box 22"/>
          <p:cNvSpPr txBox="1">
            <a:spLocks noChangeArrowheads="1"/>
          </p:cNvSpPr>
          <p:nvPr/>
        </p:nvSpPr>
        <p:spPr bwMode="auto">
          <a:xfrm>
            <a:off x="4370388" y="4460875"/>
            <a:ext cx="2374900" cy="244475"/>
          </a:xfrm>
          <a:prstGeom prst="rect">
            <a:avLst/>
          </a:prstGeom>
          <a:noFill/>
          <a:ln w="9525" algn="ctr">
            <a:noFill/>
            <a:miter lim="800000"/>
            <a:headEnd/>
            <a:tailEnd/>
          </a:ln>
        </p:spPr>
        <p:txBody>
          <a:bodyPr lIns="0" tIns="0" rIns="0" bIns="0">
            <a:spAutoFit/>
          </a:bodyPr>
          <a:lstStyle/>
          <a:p>
            <a:pPr>
              <a:spcBef>
                <a:spcPct val="50000"/>
              </a:spcBef>
            </a:pPr>
            <a:r>
              <a:rPr lang="fr-FR" sz="1600" b="1">
                <a:solidFill>
                  <a:srgbClr val="FF3300"/>
                </a:solidFill>
              </a:rPr>
              <a:t>harmonique 1 de V</a:t>
            </a:r>
          </a:p>
        </p:txBody>
      </p:sp>
      <p:sp>
        <p:nvSpPr>
          <p:cNvPr id="68620" name="Text Box 22"/>
          <p:cNvSpPr txBox="1">
            <a:spLocks noChangeArrowheads="1"/>
          </p:cNvSpPr>
          <p:nvPr/>
        </p:nvSpPr>
        <p:spPr bwMode="auto">
          <a:xfrm>
            <a:off x="6402388" y="4460875"/>
            <a:ext cx="1244600" cy="244475"/>
          </a:xfrm>
          <a:prstGeom prst="rect">
            <a:avLst/>
          </a:prstGeom>
          <a:noFill/>
          <a:ln w="9525" algn="ctr">
            <a:noFill/>
            <a:miter lim="800000"/>
            <a:headEnd/>
            <a:tailEnd/>
          </a:ln>
        </p:spPr>
        <p:txBody>
          <a:bodyPr lIns="0" tIns="0" rIns="0" bIns="0">
            <a:spAutoFit/>
          </a:bodyPr>
          <a:lstStyle/>
          <a:p>
            <a:pPr>
              <a:spcBef>
                <a:spcPct val="50000"/>
              </a:spcBef>
            </a:pPr>
            <a:r>
              <a:rPr lang="fr-FR" sz="1600" b="1">
                <a:solidFill>
                  <a:srgbClr val="009900"/>
                </a:solidFill>
              </a:rPr>
              <a:t>Courant J</a:t>
            </a:r>
          </a:p>
        </p:txBody>
      </p:sp>
      <p:sp>
        <p:nvSpPr>
          <p:cNvPr id="68621" name="Line 35"/>
          <p:cNvSpPr>
            <a:spLocks noChangeShapeType="1"/>
          </p:cNvSpPr>
          <p:nvPr/>
        </p:nvSpPr>
        <p:spPr bwMode="auto">
          <a:xfrm>
            <a:off x="1844675" y="5268913"/>
            <a:ext cx="868363" cy="0"/>
          </a:xfrm>
          <a:prstGeom prst="line">
            <a:avLst/>
          </a:prstGeom>
          <a:noFill/>
          <a:ln w="25400">
            <a:solidFill>
              <a:schemeClr val="tx1"/>
            </a:solidFill>
            <a:round/>
            <a:headEnd/>
            <a:tailEnd/>
          </a:ln>
        </p:spPr>
        <p:txBody>
          <a:bodyPr lIns="90000" tIns="46800" rIns="90000" bIns="46800"/>
          <a:lstStyle/>
          <a:p>
            <a:endParaRPr lang="fr-FR"/>
          </a:p>
        </p:txBody>
      </p:sp>
      <p:sp>
        <p:nvSpPr>
          <p:cNvPr id="68622" name="Oval 2"/>
          <p:cNvSpPr>
            <a:spLocks noChangeArrowheads="1"/>
          </p:cNvSpPr>
          <p:nvPr/>
        </p:nvSpPr>
        <p:spPr bwMode="auto">
          <a:xfrm>
            <a:off x="769938" y="5037138"/>
            <a:ext cx="430212" cy="361950"/>
          </a:xfrm>
          <a:prstGeom prst="ellipse">
            <a:avLst/>
          </a:prstGeom>
          <a:solidFill>
            <a:schemeClr val="bg1"/>
          </a:solidFill>
          <a:ln w="25400">
            <a:solidFill>
              <a:schemeClr val="tx1"/>
            </a:solidFill>
            <a:round/>
            <a:headEnd/>
            <a:tailEnd/>
          </a:ln>
        </p:spPr>
        <p:txBody>
          <a:bodyPr wrap="none" anchor="ctr"/>
          <a:lstStyle/>
          <a:p>
            <a:endParaRPr lang="fr-FR" sz="1400"/>
          </a:p>
        </p:txBody>
      </p:sp>
      <p:sp>
        <p:nvSpPr>
          <p:cNvPr id="68623" name="Text Box 9"/>
          <p:cNvSpPr txBox="1">
            <a:spLocks noChangeArrowheads="1"/>
          </p:cNvSpPr>
          <p:nvPr/>
        </p:nvSpPr>
        <p:spPr bwMode="auto">
          <a:xfrm>
            <a:off x="1296988" y="5111750"/>
            <a:ext cx="209550" cy="304800"/>
          </a:xfrm>
          <a:prstGeom prst="rect">
            <a:avLst/>
          </a:prstGeom>
          <a:noFill/>
          <a:ln w="9525">
            <a:noFill/>
            <a:miter lim="800000"/>
            <a:headEnd/>
            <a:tailEnd/>
          </a:ln>
        </p:spPr>
        <p:txBody>
          <a:bodyPr>
            <a:spAutoFit/>
          </a:bodyPr>
          <a:lstStyle/>
          <a:p>
            <a:pPr>
              <a:spcBef>
                <a:spcPct val="50000"/>
              </a:spcBef>
            </a:pPr>
            <a:r>
              <a:rPr lang="fr-FR" sz="1400">
                <a:solidFill>
                  <a:srgbClr val="FF3300"/>
                </a:solidFill>
              </a:rPr>
              <a:t>U</a:t>
            </a:r>
          </a:p>
        </p:txBody>
      </p:sp>
      <p:sp>
        <p:nvSpPr>
          <p:cNvPr id="68624" name="Line 7"/>
          <p:cNvSpPr>
            <a:spLocks noChangeShapeType="1"/>
          </p:cNvSpPr>
          <p:nvPr/>
        </p:nvSpPr>
        <p:spPr bwMode="auto">
          <a:xfrm flipV="1">
            <a:off x="1266825" y="5048250"/>
            <a:ext cx="0" cy="298450"/>
          </a:xfrm>
          <a:prstGeom prst="line">
            <a:avLst/>
          </a:prstGeom>
          <a:noFill/>
          <a:ln w="19050">
            <a:solidFill>
              <a:srgbClr val="FF3300"/>
            </a:solidFill>
            <a:round/>
            <a:headEnd/>
            <a:tailEnd type="triangle" w="lg" len="lg"/>
          </a:ln>
        </p:spPr>
        <p:txBody>
          <a:bodyPr/>
          <a:lstStyle/>
          <a:p>
            <a:endParaRPr lang="fr-FR"/>
          </a:p>
        </p:txBody>
      </p:sp>
      <p:sp>
        <p:nvSpPr>
          <p:cNvPr id="68625" name="Line 20"/>
          <p:cNvSpPr>
            <a:spLocks noChangeShapeType="1"/>
          </p:cNvSpPr>
          <p:nvPr/>
        </p:nvSpPr>
        <p:spPr bwMode="auto">
          <a:xfrm>
            <a:off x="1127125" y="4600575"/>
            <a:ext cx="217488" cy="0"/>
          </a:xfrm>
          <a:prstGeom prst="line">
            <a:avLst/>
          </a:prstGeom>
          <a:noFill/>
          <a:ln w="22225">
            <a:solidFill>
              <a:srgbClr val="FF0000"/>
            </a:solidFill>
            <a:round/>
            <a:headEnd/>
            <a:tailEnd type="triangle" w="lg" len="lg"/>
          </a:ln>
        </p:spPr>
        <p:txBody>
          <a:bodyPr/>
          <a:lstStyle/>
          <a:p>
            <a:endParaRPr lang="fr-FR"/>
          </a:p>
        </p:txBody>
      </p:sp>
      <p:sp>
        <p:nvSpPr>
          <p:cNvPr id="68626" name="Text Box 22"/>
          <p:cNvSpPr txBox="1">
            <a:spLocks noChangeArrowheads="1"/>
          </p:cNvSpPr>
          <p:nvPr/>
        </p:nvSpPr>
        <p:spPr bwMode="auto">
          <a:xfrm>
            <a:off x="1168400" y="4657725"/>
            <a:ext cx="209550" cy="304800"/>
          </a:xfrm>
          <a:prstGeom prst="rect">
            <a:avLst/>
          </a:prstGeom>
          <a:noFill/>
          <a:ln w="9525">
            <a:noFill/>
            <a:miter lim="800000"/>
            <a:headEnd/>
            <a:tailEnd/>
          </a:ln>
        </p:spPr>
        <p:txBody>
          <a:bodyPr>
            <a:spAutoFit/>
          </a:bodyPr>
          <a:lstStyle/>
          <a:p>
            <a:pPr>
              <a:spcBef>
                <a:spcPct val="50000"/>
              </a:spcBef>
            </a:pPr>
            <a:r>
              <a:rPr lang="fr-FR" sz="1400">
                <a:solidFill>
                  <a:srgbClr val="FF3300"/>
                </a:solidFill>
              </a:rPr>
              <a:t>I</a:t>
            </a:r>
          </a:p>
        </p:txBody>
      </p:sp>
      <p:sp>
        <p:nvSpPr>
          <p:cNvPr id="68627" name="Line 20"/>
          <p:cNvSpPr>
            <a:spLocks noChangeShapeType="1"/>
          </p:cNvSpPr>
          <p:nvPr/>
        </p:nvSpPr>
        <p:spPr bwMode="auto">
          <a:xfrm>
            <a:off x="2416175" y="5264150"/>
            <a:ext cx="217488" cy="0"/>
          </a:xfrm>
          <a:prstGeom prst="line">
            <a:avLst/>
          </a:prstGeom>
          <a:noFill/>
          <a:ln w="22225">
            <a:solidFill>
              <a:schemeClr val="tx2"/>
            </a:solidFill>
            <a:round/>
            <a:headEnd/>
            <a:tailEnd type="triangle" w="lg" len="lg"/>
          </a:ln>
        </p:spPr>
        <p:txBody>
          <a:bodyPr/>
          <a:lstStyle/>
          <a:p>
            <a:endParaRPr lang="fr-FR"/>
          </a:p>
        </p:txBody>
      </p:sp>
      <p:sp>
        <p:nvSpPr>
          <p:cNvPr id="68628" name="Text Box 22"/>
          <p:cNvSpPr txBox="1">
            <a:spLocks noChangeArrowheads="1"/>
          </p:cNvSpPr>
          <p:nvPr/>
        </p:nvSpPr>
        <p:spPr bwMode="auto">
          <a:xfrm>
            <a:off x="2479675" y="4997450"/>
            <a:ext cx="209550" cy="304800"/>
          </a:xfrm>
          <a:prstGeom prst="rect">
            <a:avLst/>
          </a:prstGeom>
          <a:noFill/>
          <a:ln w="9525">
            <a:noFill/>
            <a:miter lim="800000"/>
            <a:headEnd/>
            <a:tailEnd/>
          </a:ln>
        </p:spPr>
        <p:txBody>
          <a:bodyPr>
            <a:spAutoFit/>
          </a:bodyPr>
          <a:lstStyle/>
          <a:p>
            <a:pPr>
              <a:spcBef>
                <a:spcPct val="50000"/>
              </a:spcBef>
            </a:pPr>
            <a:r>
              <a:rPr lang="fr-FR" sz="1400">
                <a:solidFill>
                  <a:schemeClr val="tx2"/>
                </a:solidFill>
              </a:rPr>
              <a:t>J</a:t>
            </a:r>
          </a:p>
        </p:txBody>
      </p:sp>
      <p:grpSp>
        <p:nvGrpSpPr>
          <p:cNvPr id="68629" name="Group 45"/>
          <p:cNvGrpSpPr>
            <a:grpSpLocks/>
          </p:cNvGrpSpPr>
          <p:nvPr/>
        </p:nvGrpSpPr>
        <p:grpSpPr bwMode="auto">
          <a:xfrm>
            <a:off x="1714500" y="5495925"/>
            <a:ext cx="136525" cy="434975"/>
            <a:chOff x="1496" y="2848"/>
            <a:chExt cx="192" cy="744"/>
          </a:xfrm>
        </p:grpSpPr>
        <p:sp>
          <p:nvSpPr>
            <p:cNvPr id="68688" name="Line 46"/>
            <p:cNvSpPr>
              <a:spLocks noChangeShapeType="1"/>
            </p:cNvSpPr>
            <p:nvPr/>
          </p:nvSpPr>
          <p:spPr bwMode="auto">
            <a:xfrm>
              <a:off x="1688" y="2848"/>
              <a:ext cx="0" cy="216"/>
            </a:xfrm>
            <a:prstGeom prst="line">
              <a:avLst/>
            </a:prstGeom>
            <a:noFill/>
            <a:ln w="25400">
              <a:solidFill>
                <a:schemeClr val="tx1"/>
              </a:solidFill>
              <a:round/>
              <a:headEnd/>
              <a:tailEnd/>
            </a:ln>
          </p:spPr>
          <p:txBody>
            <a:bodyPr lIns="90000" tIns="46800" rIns="90000" bIns="46800"/>
            <a:lstStyle/>
            <a:p>
              <a:endParaRPr lang="fr-FR"/>
            </a:p>
          </p:txBody>
        </p:sp>
        <p:sp>
          <p:nvSpPr>
            <p:cNvPr id="68689" name="Line 47"/>
            <p:cNvSpPr>
              <a:spLocks noChangeShapeType="1"/>
            </p:cNvSpPr>
            <p:nvPr/>
          </p:nvSpPr>
          <p:spPr bwMode="auto">
            <a:xfrm>
              <a:off x="1496" y="3056"/>
              <a:ext cx="192" cy="272"/>
            </a:xfrm>
            <a:prstGeom prst="line">
              <a:avLst/>
            </a:prstGeom>
            <a:noFill/>
            <a:ln w="25400">
              <a:solidFill>
                <a:schemeClr val="tx1"/>
              </a:solidFill>
              <a:round/>
              <a:headEnd/>
              <a:tailEnd/>
            </a:ln>
          </p:spPr>
          <p:txBody>
            <a:bodyPr lIns="90000" tIns="46800" rIns="90000" bIns="46800"/>
            <a:lstStyle/>
            <a:p>
              <a:endParaRPr lang="fr-FR"/>
            </a:p>
          </p:txBody>
        </p:sp>
        <p:sp>
          <p:nvSpPr>
            <p:cNvPr id="68690" name="Line 48"/>
            <p:cNvSpPr>
              <a:spLocks noChangeShapeType="1"/>
            </p:cNvSpPr>
            <p:nvPr/>
          </p:nvSpPr>
          <p:spPr bwMode="auto">
            <a:xfrm>
              <a:off x="1688" y="3328"/>
              <a:ext cx="0" cy="264"/>
            </a:xfrm>
            <a:prstGeom prst="line">
              <a:avLst/>
            </a:prstGeom>
            <a:noFill/>
            <a:ln w="25400">
              <a:solidFill>
                <a:schemeClr val="tx1"/>
              </a:solidFill>
              <a:round/>
              <a:headEnd/>
              <a:tailEnd/>
            </a:ln>
          </p:spPr>
          <p:txBody>
            <a:bodyPr lIns="90000" tIns="46800" rIns="90000" bIns="46800"/>
            <a:lstStyle/>
            <a:p>
              <a:endParaRPr lang="fr-FR"/>
            </a:p>
          </p:txBody>
        </p:sp>
      </p:grpSp>
      <p:sp>
        <p:nvSpPr>
          <p:cNvPr id="68630" name="Line 49"/>
          <p:cNvSpPr>
            <a:spLocks noChangeShapeType="1"/>
          </p:cNvSpPr>
          <p:nvPr/>
        </p:nvSpPr>
        <p:spPr bwMode="auto">
          <a:xfrm flipV="1">
            <a:off x="1973263" y="5610225"/>
            <a:ext cx="0" cy="236538"/>
          </a:xfrm>
          <a:prstGeom prst="line">
            <a:avLst/>
          </a:prstGeom>
          <a:noFill/>
          <a:ln w="19050">
            <a:solidFill>
              <a:schemeClr val="tx1"/>
            </a:solidFill>
            <a:round/>
            <a:headEnd/>
            <a:tailEnd type="triangle" w="lg" len="lg"/>
          </a:ln>
        </p:spPr>
        <p:txBody>
          <a:bodyPr/>
          <a:lstStyle/>
          <a:p>
            <a:endParaRPr lang="fr-FR"/>
          </a:p>
        </p:txBody>
      </p:sp>
      <p:sp>
        <p:nvSpPr>
          <p:cNvPr id="68631" name="Line 50"/>
          <p:cNvSpPr>
            <a:spLocks noChangeShapeType="1"/>
          </p:cNvSpPr>
          <p:nvPr/>
        </p:nvSpPr>
        <p:spPr bwMode="auto">
          <a:xfrm flipH="1">
            <a:off x="1844675" y="5411788"/>
            <a:ext cx="6350" cy="177800"/>
          </a:xfrm>
          <a:prstGeom prst="line">
            <a:avLst/>
          </a:prstGeom>
          <a:noFill/>
          <a:ln w="19050">
            <a:solidFill>
              <a:schemeClr val="tx1"/>
            </a:solidFill>
            <a:round/>
            <a:headEnd/>
            <a:tailEnd type="triangle" w="lg" len="lg"/>
          </a:ln>
        </p:spPr>
        <p:txBody>
          <a:bodyPr/>
          <a:lstStyle/>
          <a:p>
            <a:endParaRPr lang="fr-FR"/>
          </a:p>
        </p:txBody>
      </p:sp>
      <p:grpSp>
        <p:nvGrpSpPr>
          <p:cNvPr id="68632" name="Group 51"/>
          <p:cNvGrpSpPr>
            <a:grpSpLocks/>
          </p:cNvGrpSpPr>
          <p:nvPr/>
        </p:nvGrpSpPr>
        <p:grpSpPr bwMode="auto">
          <a:xfrm>
            <a:off x="1714500" y="4678363"/>
            <a:ext cx="136525" cy="434975"/>
            <a:chOff x="1496" y="2848"/>
            <a:chExt cx="192" cy="744"/>
          </a:xfrm>
        </p:grpSpPr>
        <p:sp>
          <p:nvSpPr>
            <p:cNvPr id="68685" name="Line 52"/>
            <p:cNvSpPr>
              <a:spLocks noChangeShapeType="1"/>
            </p:cNvSpPr>
            <p:nvPr/>
          </p:nvSpPr>
          <p:spPr bwMode="auto">
            <a:xfrm>
              <a:off x="1688" y="2848"/>
              <a:ext cx="0" cy="216"/>
            </a:xfrm>
            <a:prstGeom prst="line">
              <a:avLst/>
            </a:prstGeom>
            <a:noFill/>
            <a:ln w="25400">
              <a:solidFill>
                <a:schemeClr val="tx1"/>
              </a:solidFill>
              <a:round/>
              <a:headEnd/>
              <a:tailEnd/>
            </a:ln>
          </p:spPr>
          <p:txBody>
            <a:bodyPr lIns="90000" tIns="46800" rIns="90000" bIns="46800"/>
            <a:lstStyle/>
            <a:p>
              <a:endParaRPr lang="fr-FR"/>
            </a:p>
          </p:txBody>
        </p:sp>
        <p:sp>
          <p:nvSpPr>
            <p:cNvPr id="68686" name="Line 53"/>
            <p:cNvSpPr>
              <a:spLocks noChangeShapeType="1"/>
            </p:cNvSpPr>
            <p:nvPr/>
          </p:nvSpPr>
          <p:spPr bwMode="auto">
            <a:xfrm>
              <a:off x="1496" y="3056"/>
              <a:ext cx="192" cy="272"/>
            </a:xfrm>
            <a:prstGeom prst="line">
              <a:avLst/>
            </a:prstGeom>
            <a:noFill/>
            <a:ln w="25400">
              <a:solidFill>
                <a:schemeClr val="tx1"/>
              </a:solidFill>
              <a:round/>
              <a:headEnd/>
              <a:tailEnd/>
            </a:ln>
          </p:spPr>
          <p:txBody>
            <a:bodyPr lIns="90000" tIns="46800" rIns="90000" bIns="46800"/>
            <a:lstStyle/>
            <a:p>
              <a:endParaRPr lang="fr-FR"/>
            </a:p>
          </p:txBody>
        </p:sp>
        <p:sp>
          <p:nvSpPr>
            <p:cNvPr id="68687" name="Line 54"/>
            <p:cNvSpPr>
              <a:spLocks noChangeShapeType="1"/>
            </p:cNvSpPr>
            <p:nvPr/>
          </p:nvSpPr>
          <p:spPr bwMode="auto">
            <a:xfrm>
              <a:off x="1688" y="3328"/>
              <a:ext cx="0" cy="264"/>
            </a:xfrm>
            <a:prstGeom prst="line">
              <a:avLst/>
            </a:prstGeom>
            <a:noFill/>
            <a:ln w="25400">
              <a:solidFill>
                <a:schemeClr val="tx1"/>
              </a:solidFill>
              <a:round/>
              <a:headEnd/>
              <a:tailEnd/>
            </a:ln>
          </p:spPr>
          <p:txBody>
            <a:bodyPr lIns="90000" tIns="46800" rIns="90000" bIns="46800"/>
            <a:lstStyle/>
            <a:p>
              <a:endParaRPr lang="fr-FR"/>
            </a:p>
          </p:txBody>
        </p:sp>
      </p:grpSp>
      <p:sp>
        <p:nvSpPr>
          <p:cNvPr id="68633" name="Line 55"/>
          <p:cNvSpPr>
            <a:spLocks noChangeShapeType="1"/>
          </p:cNvSpPr>
          <p:nvPr/>
        </p:nvSpPr>
        <p:spPr bwMode="auto">
          <a:xfrm flipH="1">
            <a:off x="1844675" y="4594225"/>
            <a:ext cx="6350" cy="176213"/>
          </a:xfrm>
          <a:prstGeom prst="line">
            <a:avLst/>
          </a:prstGeom>
          <a:noFill/>
          <a:ln w="19050">
            <a:solidFill>
              <a:schemeClr val="tx1"/>
            </a:solidFill>
            <a:round/>
            <a:headEnd/>
            <a:tailEnd type="triangle" w="lg" len="lg"/>
          </a:ln>
        </p:spPr>
        <p:txBody>
          <a:bodyPr/>
          <a:lstStyle/>
          <a:p>
            <a:endParaRPr lang="fr-FR"/>
          </a:p>
        </p:txBody>
      </p:sp>
      <p:sp>
        <p:nvSpPr>
          <p:cNvPr id="68634" name="Line 56"/>
          <p:cNvSpPr>
            <a:spLocks noChangeShapeType="1"/>
          </p:cNvSpPr>
          <p:nvPr/>
        </p:nvSpPr>
        <p:spPr bwMode="auto">
          <a:xfrm>
            <a:off x="1851025" y="5076825"/>
            <a:ext cx="0" cy="355600"/>
          </a:xfrm>
          <a:prstGeom prst="line">
            <a:avLst/>
          </a:prstGeom>
          <a:noFill/>
          <a:ln w="25400">
            <a:solidFill>
              <a:schemeClr val="tx1"/>
            </a:solidFill>
            <a:round/>
            <a:headEnd/>
            <a:tailEnd/>
          </a:ln>
        </p:spPr>
        <p:txBody>
          <a:bodyPr lIns="90000" tIns="46800" rIns="90000" bIns="46800"/>
          <a:lstStyle/>
          <a:p>
            <a:endParaRPr lang="fr-FR"/>
          </a:p>
        </p:txBody>
      </p:sp>
      <p:sp>
        <p:nvSpPr>
          <p:cNvPr id="68635" name="Line 57"/>
          <p:cNvSpPr>
            <a:spLocks noChangeShapeType="1"/>
          </p:cNvSpPr>
          <p:nvPr/>
        </p:nvSpPr>
        <p:spPr bwMode="auto">
          <a:xfrm>
            <a:off x="1033463" y="4600575"/>
            <a:ext cx="868362" cy="0"/>
          </a:xfrm>
          <a:prstGeom prst="line">
            <a:avLst/>
          </a:prstGeom>
          <a:noFill/>
          <a:ln w="25400">
            <a:solidFill>
              <a:schemeClr val="tx1"/>
            </a:solidFill>
            <a:round/>
            <a:headEnd/>
            <a:tailEnd/>
          </a:ln>
        </p:spPr>
        <p:txBody>
          <a:bodyPr lIns="90000" tIns="46800" rIns="90000" bIns="46800"/>
          <a:lstStyle/>
          <a:p>
            <a:endParaRPr lang="fr-FR"/>
          </a:p>
        </p:txBody>
      </p:sp>
      <p:sp>
        <p:nvSpPr>
          <p:cNvPr id="68636" name="Text Box 22"/>
          <p:cNvSpPr txBox="1">
            <a:spLocks noChangeArrowheads="1"/>
          </p:cNvSpPr>
          <p:nvPr/>
        </p:nvSpPr>
        <p:spPr bwMode="auto">
          <a:xfrm>
            <a:off x="1460500" y="4783138"/>
            <a:ext cx="227013" cy="212725"/>
          </a:xfrm>
          <a:prstGeom prst="rect">
            <a:avLst/>
          </a:prstGeom>
          <a:noFill/>
          <a:ln w="9525">
            <a:noFill/>
            <a:miter lim="800000"/>
            <a:headEnd/>
            <a:tailEnd/>
          </a:ln>
        </p:spPr>
        <p:txBody>
          <a:bodyPr lIns="0" tIns="0" rIns="0" bIns="0">
            <a:spAutoFit/>
          </a:bodyPr>
          <a:lstStyle/>
          <a:p>
            <a:pPr>
              <a:spcBef>
                <a:spcPct val="50000"/>
              </a:spcBef>
            </a:pPr>
            <a:r>
              <a:rPr lang="fr-FR" sz="1400"/>
              <a:t>T1</a:t>
            </a:r>
          </a:p>
        </p:txBody>
      </p:sp>
      <p:sp>
        <p:nvSpPr>
          <p:cNvPr id="68637" name="Text Box 22"/>
          <p:cNvSpPr txBox="1">
            <a:spLocks noChangeArrowheads="1"/>
          </p:cNvSpPr>
          <p:nvPr/>
        </p:nvSpPr>
        <p:spPr bwMode="auto">
          <a:xfrm>
            <a:off x="1460500" y="5622925"/>
            <a:ext cx="227013" cy="212725"/>
          </a:xfrm>
          <a:prstGeom prst="rect">
            <a:avLst/>
          </a:prstGeom>
          <a:noFill/>
          <a:ln w="9525">
            <a:noFill/>
            <a:miter lim="800000"/>
            <a:headEnd/>
            <a:tailEnd/>
          </a:ln>
        </p:spPr>
        <p:txBody>
          <a:bodyPr lIns="0" tIns="0" rIns="0" bIns="0">
            <a:spAutoFit/>
          </a:bodyPr>
          <a:lstStyle/>
          <a:p>
            <a:pPr>
              <a:spcBef>
                <a:spcPct val="50000"/>
              </a:spcBef>
            </a:pPr>
            <a:r>
              <a:rPr lang="fr-FR" sz="1400"/>
              <a:t>T2</a:t>
            </a:r>
          </a:p>
        </p:txBody>
      </p:sp>
      <p:sp>
        <p:nvSpPr>
          <p:cNvPr id="68638" name="Line 61"/>
          <p:cNvSpPr>
            <a:spLocks noChangeShapeType="1"/>
          </p:cNvSpPr>
          <p:nvPr/>
        </p:nvSpPr>
        <p:spPr bwMode="auto">
          <a:xfrm flipV="1">
            <a:off x="990600" y="4600575"/>
            <a:ext cx="0" cy="1316038"/>
          </a:xfrm>
          <a:prstGeom prst="line">
            <a:avLst/>
          </a:prstGeom>
          <a:noFill/>
          <a:ln w="25400">
            <a:solidFill>
              <a:schemeClr val="tx1"/>
            </a:solidFill>
            <a:round/>
            <a:headEnd/>
            <a:tailEnd/>
          </a:ln>
        </p:spPr>
        <p:txBody>
          <a:bodyPr lIns="90000" tIns="46800" rIns="90000" bIns="46800"/>
          <a:lstStyle/>
          <a:p>
            <a:endParaRPr lang="fr-FR"/>
          </a:p>
        </p:txBody>
      </p:sp>
      <p:grpSp>
        <p:nvGrpSpPr>
          <p:cNvPr id="68639" name="Group 65"/>
          <p:cNvGrpSpPr>
            <a:grpSpLocks/>
          </p:cNvGrpSpPr>
          <p:nvPr/>
        </p:nvGrpSpPr>
        <p:grpSpPr bwMode="auto">
          <a:xfrm>
            <a:off x="2568575" y="5489575"/>
            <a:ext cx="138113" cy="434975"/>
            <a:chOff x="1496" y="2848"/>
            <a:chExt cx="192" cy="744"/>
          </a:xfrm>
        </p:grpSpPr>
        <p:sp>
          <p:nvSpPr>
            <p:cNvPr id="68682" name="Line 66"/>
            <p:cNvSpPr>
              <a:spLocks noChangeShapeType="1"/>
            </p:cNvSpPr>
            <p:nvPr/>
          </p:nvSpPr>
          <p:spPr bwMode="auto">
            <a:xfrm>
              <a:off x="1688" y="2848"/>
              <a:ext cx="0" cy="216"/>
            </a:xfrm>
            <a:prstGeom prst="line">
              <a:avLst/>
            </a:prstGeom>
            <a:noFill/>
            <a:ln w="25400">
              <a:solidFill>
                <a:schemeClr val="tx1"/>
              </a:solidFill>
              <a:round/>
              <a:headEnd/>
              <a:tailEnd/>
            </a:ln>
          </p:spPr>
          <p:txBody>
            <a:bodyPr lIns="90000" tIns="46800" rIns="90000" bIns="46800"/>
            <a:lstStyle/>
            <a:p>
              <a:endParaRPr lang="fr-FR"/>
            </a:p>
          </p:txBody>
        </p:sp>
        <p:sp>
          <p:nvSpPr>
            <p:cNvPr id="68683" name="Line 67"/>
            <p:cNvSpPr>
              <a:spLocks noChangeShapeType="1"/>
            </p:cNvSpPr>
            <p:nvPr/>
          </p:nvSpPr>
          <p:spPr bwMode="auto">
            <a:xfrm>
              <a:off x="1496" y="3056"/>
              <a:ext cx="192" cy="272"/>
            </a:xfrm>
            <a:prstGeom prst="line">
              <a:avLst/>
            </a:prstGeom>
            <a:noFill/>
            <a:ln w="25400">
              <a:solidFill>
                <a:schemeClr val="tx1"/>
              </a:solidFill>
              <a:round/>
              <a:headEnd/>
              <a:tailEnd/>
            </a:ln>
          </p:spPr>
          <p:txBody>
            <a:bodyPr lIns="90000" tIns="46800" rIns="90000" bIns="46800"/>
            <a:lstStyle/>
            <a:p>
              <a:endParaRPr lang="fr-FR"/>
            </a:p>
          </p:txBody>
        </p:sp>
        <p:sp>
          <p:nvSpPr>
            <p:cNvPr id="68684" name="Line 68"/>
            <p:cNvSpPr>
              <a:spLocks noChangeShapeType="1"/>
            </p:cNvSpPr>
            <p:nvPr/>
          </p:nvSpPr>
          <p:spPr bwMode="auto">
            <a:xfrm>
              <a:off x="1688" y="3328"/>
              <a:ext cx="0" cy="264"/>
            </a:xfrm>
            <a:prstGeom prst="line">
              <a:avLst/>
            </a:prstGeom>
            <a:noFill/>
            <a:ln w="25400">
              <a:solidFill>
                <a:schemeClr val="tx1"/>
              </a:solidFill>
              <a:round/>
              <a:headEnd/>
              <a:tailEnd/>
            </a:ln>
          </p:spPr>
          <p:txBody>
            <a:bodyPr lIns="90000" tIns="46800" rIns="90000" bIns="46800"/>
            <a:lstStyle/>
            <a:p>
              <a:endParaRPr lang="fr-FR"/>
            </a:p>
          </p:txBody>
        </p:sp>
      </p:grpSp>
      <p:sp>
        <p:nvSpPr>
          <p:cNvPr id="68640" name="Line 69"/>
          <p:cNvSpPr>
            <a:spLocks noChangeShapeType="1"/>
          </p:cNvSpPr>
          <p:nvPr/>
        </p:nvSpPr>
        <p:spPr bwMode="auto">
          <a:xfrm flipV="1">
            <a:off x="2827338" y="5603875"/>
            <a:ext cx="0" cy="234950"/>
          </a:xfrm>
          <a:prstGeom prst="line">
            <a:avLst/>
          </a:prstGeom>
          <a:noFill/>
          <a:ln w="19050">
            <a:solidFill>
              <a:schemeClr val="tx1"/>
            </a:solidFill>
            <a:round/>
            <a:headEnd/>
            <a:tailEnd type="triangle" w="lg" len="lg"/>
          </a:ln>
        </p:spPr>
        <p:txBody>
          <a:bodyPr/>
          <a:lstStyle/>
          <a:p>
            <a:endParaRPr lang="fr-FR"/>
          </a:p>
        </p:txBody>
      </p:sp>
      <p:sp>
        <p:nvSpPr>
          <p:cNvPr id="68641" name="Line 70"/>
          <p:cNvSpPr>
            <a:spLocks noChangeShapeType="1"/>
          </p:cNvSpPr>
          <p:nvPr/>
        </p:nvSpPr>
        <p:spPr bwMode="auto">
          <a:xfrm flipH="1">
            <a:off x="2697163" y="5405438"/>
            <a:ext cx="9525" cy="177800"/>
          </a:xfrm>
          <a:prstGeom prst="line">
            <a:avLst/>
          </a:prstGeom>
          <a:noFill/>
          <a:ln w="19050">
            <a:solidFill>
              <a:schemeClr val="tx1"/>
            </a:solidFill>
            <a:round/>
            <a:headEnd/>
            <a:tailEnd type="triangle" w="lg" len="lg"/>
          </a:ln>
        </p:spPr>
        <p:txBody>
          <a:bodyPr/>
          <a:lstStyle/>
          <a:p>
            <a:endParaRPr lang="fr-FR"/>
          </a:p>
        </p:txBody>
      </p:sp>
      <p:grpSp>
        <p:nvGrpSpPr>
          <p:cNvPr id="68642" name="Group 71"/>
          <p:cNvGrpSpPr>
            <a:grpSpLocks/>
          </p:cNvGrpSpPr>
          <p:nvPr/>
        </p:nvGrpSpPr>
        <p:grpSpPr bwMode="auto">
          <a:xfrm>
            <a:off x="2568575" y="4672013"/>
            <a:ext cx="138113" cy="433387"/>
            <a:chOff x="1496" y="2848"/>
            <a:chExt cx="192" cy="744"/>
          </a:xfrm>
        </p:grpSpPr>
        <p:sp>
          <p:nvSpPr>
            <p:cNvPr id="68679" name="Line 72"/>
            <p:cNvSpPr>
              <a:spLocks noChangeShapeType="1"/>
            </p:cNvSpPr>
            <p:nvPr/>
          </p:nvSpPr>
          <p:spPr bwMode="auto">
            <a:xfrm>
              <a:off x="1688" y="2848"/>
              <a:ext cx="0" cy="216"/>
            </a:xfrm>
            <a:prstGeom prst="line">
              <a:avLst/>
            </a:prstGeom>
            <a:noFill/>
            <a:ln w="25400">
              <a:solidFill>
                <a:schemeClr val="tx1"/>
              </a:solidFill>
              <a:round/>
              <a:headEnd/>
              <a:tailEnd/>
            </a:ln>
          </p:spPr>
          <p:txBody>
            <a:bodyPr lIns="90000" tIns="46800" rIns="90000" bIns="46800"/>
            <a:lstStyle/>
            <a:p>
              <a:endParaRPr lang="fr-FR"/>
            </a:p>
          </p:txBody>
        </p:sp>
        <p:sp>
          <p:nvSpPr>
            <p:cNvPr id="68680" name="Line 73"/>
            <p:cNvSpPr>
              <a:spLocks noChangeShapeType="1"/>
            </p:cNvSpPr>
            <p:nvPr/>
          </p:nvSpPr>
          <p:spPr bwMode="auto">
            <a:xfrm>
              <a:off x="1496" y="3056"/>
              <a:ext cx="192" cy="272"/>
            </a:xfrm>
            <a:prstGeom prst="line">
              <a:avLst/>
            </a:prstGeom>
            <a:noFill/>
            <a:ln w="25400">
              <a:solidFill>
                <a:schemeClr val="tx1"/>
              </a:solidFill>
              <a:round/>
              <a:headEnd/>
              <a:tailEnd/>
            </a:ln>
          </p:spPr>
          <p:txBody>
            <a:bodyPr lIns="90000" tIns="46800" rIns="90000" bIns="46800"/>
            <a:lstStyle/>
            <a:p>
              <a:endParaRPr lang="fr-FR"/>
            </a:p>
          </p:txBody>
        </p:sp>
        <p:sp>
          <p:nvSpPr>
            <p:cNvPr id="68681" name="Line 74"/>
            <p:cNvSpPr>
              <a:spLocks noChangeShapeType="1"/>
            </p:cNvSpPr>
            <p:nvPr/>
          </p:nvSpPr>
          <p:spPr bwMode="auto">
            <a:xfrm>
              <a:off x="1688" y="3328"/>
              <a:ext cx="0" cy="264"/>
            </a:xfrm>
            <a:prstGeom prst="line">
              <a:avLst/>
            </a:prstGeom>
            <a:noFill/>
            <a:ln w="25400">
              <a:solidFill>
                <a:schemeClr val="tx1"/>
              </a:solidFill>
              <a:round/>
              <a:headEnd/>
              <a:tailEnd/>
            </a:ln>
          </p:spPr>
          <p:txBody>
            <a:bodyPr lIns="90000" tIns="46800" rIns="90000" bIns="46800"/>
            <a:lstStyle/>
            <a:p>
              <a:endParaRPr lang="fr-FR"/>
            </a:p>
          </p:txBody>
        </p:sp>
      </p:grpSp>
      <p:sp>
        <p:nvSpPr>
          <p:cNvPr id="68643" name="Line 75"/>
          <p:cNvSpPr>
            <a:spLocks noChangeShapeType="1"/>
          </p:cNvSpPr>
          <p:nvPr/>
        </p:nvSpPr>
        <p:spPr bwMode="auto">
          <a:xfrm flipV="1">
            <a:off x="2778125" y="4764088"/>
            <a:ext cx="0" cy="234950"/>
          </a:xfrm>
          <a:prstGeom prst="line">
            <a:avLst/>
          </a:prstGeom>
          <a:noFill/>
          <a:ln w="19050">
            <a:solidFill>
              <a:schemeClr val="tx1"/>
            </a:solidFill>
            <a:round/>
            <a:headEnd/>
            <a:tailEnd type="triangle" w="lg" len="lg"/>
          </a:ln>
        </p:spPr>
        <p:txBody>
          <a:bodyPr/>
          <a:lstStyle/>
          <a:p>
            <a:endParaRPr lang="fr-FR"/>
          </a:p>
        </p:txBody>
      </p:sp>
      <p:sp>
        <p:nvSpPr>
          <p:cNvPr id="68644" name="Line 76"/>
          <p:cNvSpPr>
            <a:spLocks noChangeShapeType="1"/>
          </p:cNvSpPr>
          <p:nvPr/>
        </p:nvSpPr>
        <p:spPr bwMode="auto">
          <a:xfrm flipH="1">
            <a:off x="2697163" y="4586288"/>
            <a:ext cx="9525" cy="177800"/>
          </a:xfrm>
          <a:prstGeom prst="line">
            <a:avLst/>
          </a:prstGeom>
          <a:noFill/>
          <a:ln w="19050">
            <a:solidFill>
              <a:schemeClr val="tx1"/>
            </a:solidFill>
            <a:round/>
            <a:headEnd/>
            <a:tailEnd type="triangle" w="lg" len="lg"/>
          </a:ln>
        </p:spPr>
        <p:txBody>
          <a:bodyPr/>
          <a:lstStyle/>
          <a:p>
            <a:endParaRPr lang="fr-FR"/>
          </a:p>
        </p:txBody>
      </p:sp>
      <p:sp>
        <p:nvSpPr>
          <p:cNvPr id="68645" name="Line 77"/>
          <p:cNvSpPr>
            <a:spLocks noChangeShapeType="1"/>
          </p:cNvSpPr>
          <p:nvPr/>
        </p:nvSpPr>
        <p:spPr bwMode="auto">
          <a:xfrm>
            <a:off x="2706688" y="5070475"/>
            <a:ext cx="0" cy="355600"/>
          </a:xfrm>
          <a:prstGeom prst="line">
            <a:avLst/>
          </a:prstGeom>
          <a:noFill/>
          <a:ln w="25400">
            <a:solidFill>
              <a:schemeClr val="tx1"/>
            </a:solidFill>
            <a:round/>
            <a:headEnd/>
            <a:tailEnd/>
          </a:ln>
        </p:spPr>
        <p:txBody>
          <a:bodyPr lIns="90000" tIns="46800" rIns="90000" bIns="46800"/>
          <a:lstStyle/>
          <a:p>
            <a:endParaRPr lang="fr-FR"/>
          </a:p>
        </p:txBody>
      </p:sp>
      <p:sp>
        <p:nvSpPr>
          <p:cNvPr id="68646" name="Text Box 22"/>
          <p:cNvSpPr txBox="1">
            <a:spLocks noChangeArrowheads="1"/>
          </p:cNvSpPr>
          <p:nvPr/>
        </p:nvSpPr>
        <p:spPr bwMode="auto">
          <a:xfrm>
            <a:off x="2890838" y="4832350"/>
            <a:ext cx="231775" cy="212725"/>
          </a:xfrm>
          <a:prstGeom prst="rect">
            <a:avLst/>
          </a:prstGeom>
          <a:noFill/>
          <a:ln w="9525">
            <a:noFill/>
            <a:miter lim="800000"/>
            <a:headEnd/>
            <a:tailEnd/>
          </a:ln>
        </p:spPr>
        <p:txBody>
          <a:bodyPr lIns="0" tIns="0" rIns="0" bIns="0">
            <a:spAutoFit/>
          </a:bodyPr>
          <a:lstStyle/>
          <a:p>
            <a:pPr>
              <a:spcBef>
                <a:spcPct val="50000"/>
              </a:spcBef>
            </a:pPr>
            <a:r>
              <a:rPr lang="fr-FR" sz="1400"/>
              <a:t>T3</a:t>
            </a:r>
          </a:p>
        </p:txBody>
      </p:sp>
      <p:sp>
        <p:nvSpPr>
          <p:cNvPr id="68647" name="Text Box 22"/>
          <p:cNvSpPr txBox="1">
            <a:spLocks noChangeArrowheads="1"/>
          </p:cNvSpPr>
          <p:nvPr/>
        </p:nvSpPr>
        <p:spPr bwMode="auto">
          <a:xfrm>
            <a:off x="2916238" y="5643563"/>
            <a:ext cx="230187" cy="212725"/>
          </a:xfrm>
          <a:prstGeom prst="rect">
            <a:avLst/>
          </a:prstGeom>
          <a:noFill/>
          <a:ln w="9525">
            <a:noFill/>
            <a:miter lim="800000"/>
            <a:headEnd/>
            <a:tailEnd/>
          </a:ln>
        </p:spPr>
        <p:txBody>
          <a:bodyPr lIns="0" tIns="0" rIns="0" bIns="0">
            <a:spAutoFit/>
          </a:bodyPr>
          <a:lstStyle/>
          <a:p>
            <a:pPr>
              <a:spcBef>
                <a:spcPct val="50000"/>
              </a:spcBef>
            </a:pPr>
            <a:r>
              <a:rPr lang="fr-FR" sz="1400"/>
              <a:t>T4</a:t>
            </a:r>
          </a:p>
        </p:txBody>
      </p:sp>
      <p:sp>
        <p:nvSpPr>
          <p:cNvPr id="68648" name="Line 80"/>
          <p:cNvSpPr>
            <a:spLocks noChangeShapeType="1"/>
          </p:cNvSpPr>
          <p:nvPr/>
        </p:nvSpPr>
        <p:spPr bwMode="auto">
          <a:xfrm flipV="1">
            <a:off x="1973263" y="4770438"/>
            <a:ext cx="0" cy="236537"/>
          </a:xfrm>
          <a:prstGeom prst="line">
            <a:avLst/>
          </a:prstGeom>
          <a:noFill/>
          <a:ln w="19050">
            <a:solidFill>
              <a:schemeClr val="tx1"/>
            </a:solidFill>
            <a:round/>
            <a:headEnd/>
            <a:tailEnd type="triangle" w="lg" len="lg"/>
          </a:ln>
        </p:spPr>
        <p:txBody>
          <a:bodyPr/>
          <a:lstStyle/>
          <a:p>
            <a:endParaRPr lang="fr-FR"/>
          </a:p>
        </p:txBody>
      </p:sp>
      <p:sp>
        <p:nvSpPr>
          <p:cNvPr id="68649" name="Line 81"/>
          <p:cNvSpPr>
            <a:spLocks noChangeShapeType="1"/>
          </p:cNvSpPr>
          <p:nvPr/>
        </p:nvSpPr>
        <p:spPr bwMode="auto">
          <a:xfrm>
            <a:off x="1755775" y="4600575"/>
            <a:ext cx="950913" cy="0"/>
          </a:xfrm>
          <a:prstGeom prst="line">
            <a:avLst/>
          </a:prstGeom>
          <a:noFill/>
          <a:ln w="25400">
            <a:solidFill>
              <a:schemeClr val="tx1"/>
            </a:solidFill>
            <a:round/>
            <a:headEnd/>
            <a:tailEnd/>
          </a:ln>
        </p:spPr>
        <p:txBody>
          <a:bodyPr lIns="90000" tIns="46800" rIns="90000" bIns="46800"/>
          <a:lstStyle/>
          <a:p>
            <a:endParaRPr lang="fr-FR"/>
          </a:p>
        </p:txBody>
      </p:sp>
      <p:sp>
        <p:nvSpPr>
          <p:cNvPr id="68650" name="Rectangle 98"/>
          <p:cNvSpPr>
            <a:spLocks noChangeArrowheads="1"/>
          </p:cNvSpPr>
          <p:nvPr/>
        </p:nvSpPr>
        <p:spPr bwMode="auto">
          <a:xfrm>
            <a:off x="2047875" y="5145088"/>
            <a:ext cx="412750" cy="225425"/>
          </a:xfrm>
          <a:prstGeom prst="rect">
            <a:avLst/>
          </a:prstGeom>
          <a:solidFill>
            <a:schemeClr val="bg1"/>
          </a:solidFill>
          <a:ln w="25400">
            <a:solidFill>
              <a:schemeClr val="tx1"/>
            </a:solidFill>
            <a:miter lim="800000"/>
            <a:headEnd/>
            <a:tailEnd/>
          </a:ln>
        </p:spPr>
        <p:txBody>
          <a:bodyPr wrap="none" lIns="90000" tIns="46800" rIns="90000" bIns="46800" anchor="ctr"/>
          <a:lstStyle/>
          <a:p>
            <a:endParaRPr lang="fr-FR"/>
          </a:p>
        </p:txBody>
      </p:sp>
      <p:sp>
        <p:nvSpPr>
          <p:cNvPr id="68651" name="Text Box 22"/>
          <p:cNvSpPr txBox="1">
            <a:spLocks noChangeArrowheads="1"/>
          </p:cNvSpPr>
          <p:nvPr/>
        </p:nvSpPr>
        <p:spPr bwMode="auto">
          <a:xfrm>
            <a:off x="2101850" y="5159375"/>
            <a:ext cx="228600" cy="212725"/>
          </a:xfrm>
          <a:prstGeom prst="rect">
            <a:avLst/>
          </a:prstGeom>
          <a:noFill/>
          <a:ln w="9525">
            <a:noFill/>
            <a:miter lim="800000"/>
            <a:headEnd/>
            <a:tailEnd/>
          </a:ln>
        </p:spPr>
        <p:txBody>
          <a:bodyPr lIns="0" tIns="0" rIns="0" bIns="0">
            <a:spAutoFit/>
          </a:bodyPr>
          <a:lstStyle/>
          <a:p>
            <a:pPr>
              <a:spcBef>
                <a:spcPct val="50000"/>
              </a:spcBef>
            </a:pPr>
            <a:r>
              <a:rPr lang="fr-FR" sz="1400"/>
              <a:t> Z</a:t>
            </a:r>
          </a:p>
        </p:txBody>
      </p:sp>
      <p:sp>
        <p:nvSpPr>
          <p:cNvPr id="68652" name="Line 60"/>
          <p:cNvSpPr>
            <a:spLocks noChangeShapeType="1"/>
          </p:cNvSpPr>
          <p:nvPr/>
        </p:nvSpPr>
        <p:spPr bwMode="auto">
          <a:xfrm flipH="1" flipV="1">
            <a:off x="982663" y="5924550"/>
            <a:ext cx="862012" cy="0"/>
          </a:xfrm>
          <a:prstGeom prst="line">
            <a:avLst/>
          </a:prstGeom>
          <a:noFill/>
          <a:ln w="25400">
            <a:solidFill>
              <a:schemeClr val="tx1"/>
            </a:solidFill>
            <a:round/>
            <a:headEnd/>
            <a:tailEnd/>
          </a:ln>
        </p:spPr>
        <p:txBody>
          <a:bodyPr lIns="90000" tIns="46800" rIns="90000" bIns="46800"/>
          <a:lstStyle/>
          <a:p>
            <a:endParaRPr lang="fr-FR"/>
          </a:p>
        </p:txBody>
      </p:sp>
      <p:sp>
        <p:nvSpPr>
          <p:cNvPr id="68653" name="Line 62"/>
          <p:cNvSpPr>
            <a:spLocks noChangeShapeType="1"/>
          </p:cNvSpPr>
          <p:nvPr/>
        </p:nvSpPr>
        <p:spPr bwMode="auto">
          <a:xfrm flipH="1">
            <a:off x="1844675" y="5924550"/>
            <a:ext cx="868363" cy="0"/>
          </a:xfrm>
          <a:prstGeom prst="line">
            <a:avLst/>
          </a:prstGeom>
          <a:noFill/>
          <a:ln w="25400">
            <a:solidFill>
              <a:schemeClr val="tx1"/>
            </a:solidFill>
            <a:round/>
            <a:headEnd/>
            <a:tailEnd/>
          </a:ln>
        </p:spPr>
        <p:txBody>
          <a:bodyPr lIns="90000" tIns="46800" rIns="90000" bIns="46800"/>
          <a:lstStyle/>
          <a:p>
            <a:endParaRPr lang="fr-FR"/>
          </a:p>
        </p:txBody>
      </p:sp>
      <p:sp>
        <p:nvSpPr>
          <p:cNvPr id="71908" name="Rectangle 228"/>
          <p:cNvSpPr>
            <a:spLocks noChangeArrowheads="1"/>
          </p:cNvSpPr>
          <p:nvPr/>
        </p:nvSpPr>
        <p:spPr bwMode="auto">
          <a:xfrm>
            <a:off x="493713" y="1189038"/>
            <a:ext cx="1225550" cy="366712"/>
          </a:xfrm>
          <a:prstGeom prst="rect">
            <a:avLst/>
          </a:prstGeom>
          <a:noFill/>
          <a:ln w="25400">
            <a:noFill/>
            <a:miter lim="800000"/>
            <a:headEnd/>
            <a:tailEnd/>
          </a:ln>
          <a:effectLst>
            <a:prstShdw prst="shdw17" dist="17961" dir="2700000">
              <a:schemeClr val="bg1">
                <a:gamma/>
                <a:shade val="60000"/>
                <a:invGamma/>
              </a:schemeClr>
            </a:prstShdw>
          </a:effectLst>
        </p:spPr>
        <p:txBody>
          <a:bodyPr wrap="none" lIns="90000" tIns="46800" rIns="90000" bIns="46800">
            <a:spAutoFit/>
          </a:bodyPr>
          <a:lstStyle/>
          <a:p>
            <a:pPr>
              <a:defRPr/>
            </a:pPr>
            <a:r>
              <a:rPr lang="fr-FR" sz="1600" b="1">
                <a:solidFill>
                  <a:srgbClr val="0000FF"/>
                </a:solidFill>
              </a:rPr>
              <a:t>PCSI-MPS</a:t>
            </a:r>
            <a:r>
              <a:rPr lang="fr-FR" b="1">
                <a:solidFill>
                  <a:srgbClr val="0000FF"/>
                </a:solidFill>
              </a:rPr>
              <a:t>I</a:t>
            </a:r>
          </a:p>
        </p:txBody>
      </p:sp>
      <p:sp>
        <p:nvSpPr>
          <p:cNvPr id="71909" name="Rectangle 229"/>
          <p:cNvSpPr>
            <a:spLocks noChangeArrowheads="1"/>
          </p:cNvSpPr>
          <p:nvPr/>
        </p:nvSpPr>
        <p:spPr bwMode="auto">
          <a:xfrm>
            <a:off x="5954713" y="1874838"/>
            <a:ext cx="2859087" cy="366712"/>
          </a:xfrm>
          <a:prstGeom prst="rect">
            <a:avLst/>
          </a:prstGeom>
          <a:noFill/>
          <a:ln w="25400">
            <a:noFill/>
            <a:miter lim="800000"/>
            <a:headEnd/>
            <a:tailEnd/>
          </a:ln>
          <a:effectLst>
            <a:prstShdw prst="shdw17" dist="17961" dir="2700000">
              <a:schemeClr val="bg1">
                <a:gamma/>
                <a:shade val="60000"/>
                <a:invGamma/>
              </a:schemeClr>
            </a:prstShdw>
          </a:effectLst>
        </p:spPr>
        <p:txBody>
          <a:bodyPr wrap="none" lIns="90000" tIns="46800" rIns="90000" bIns="46800">
            <a:spAutoFit/>
          </a:bodyPr>
          <a:lstStyle/>
          <a:p>
            <a:pPr>
              <a:defRPr/>
            </a:pPr>
            <a:r>
              <a:rPr lang="fr-FR" sz="1400" b="1">
                <a:solidFill>
                  <a:srgbClr val="FF9900"/>
                </a:solidFill>
              </a:rPr>
              <a:t>Hors</a:t>
            </a:r>
            <a:r>
              <a:rPr lang="fr-FR" b="1">
                <a:solidFill>
                  <a:srgbClr val="FF9900"/>
                </a:solidFill>
              </a:rPr>
              <a:t> </a:t>
            </a:r>
            <a:r>
              <a:rPr lang="fr-FR" sz="1400" b="1">
                <a:solidFill>
                  <a:srgbClr val="FF9900"/>
                </a:solidFill>
              </a:rPr>
              <a:t>programme</a:t>
            </a:r>
            <a:r>
              <a:rPr lang="fr-FR" b="1">
                <a:solidFill>
                  <a:srgbClr val="FF9900"/>
                </a:solidFill>
              </a:rPr>
              <a:t> PCSI-MPSI</a:t>
            </a:r>
          </a:p>
        </p:txBody>
      </p:sp>
      <p:sp>
        <p:nvSpPr>
          <p:cNvPr id="71910" name="Rectangle 230"/>
          <p:cNvSpPr>
            <a:spLocks noChangeArrowheads="1"/>
          </p:cNvSpPr>
          <p:nvPr/>
        </p:nvSpPr>
        <p:spPr bwMode="auto">
          <a:xfrm>
            <a:off x="487363" y="1882775"/>
            <a:ext cx="5138737" cy="398463"/>
          </a:xfrm>
          <a:prstGeom prst="rect">
            <a:avLst/>
          </a:prstGeom>
          <a:noFill/>
          <a:ln w="25400">
            <a:noFill/>
            <a:miter lim="800000"/>
            <a:headEnd/>
            <a:tailEnd/>
          </a:ln>
          <a:effectLst>
            <a:prstShdw prst="shdw17" dist="17961" dir="2700000">
              <a:schemeClr val="bg1">
                <a:gamma/>
                <a:shade val="60000"/>
                <a:invGamma/>
              </a:schemeClr>
            </a:prstShdw>
          </a:effectLst>
        </p:spPr>
        <p:txBody>
          <a:bodyPr wrap="none" lIns="90000" tIns="46800" rIns="90000" bIns="46800">
            <a:spAutoFit/>
          </a:bodyPr>
          <a:lstStyle/>
          <a:p>
            <a:pPr>
              <a:lnSpc>
                <a:spcPct val="125000"/>
              </a:lnSpc>
              <a:defRPr/>
            </a:pPr>
            <a:r>
              <a:rPr lang="fr-FR" sz="1600" b="1">
                <a:solidFill>
                  <a:srgbClr val="0000FF"/>
                </a:solidFill>
              </a:rPr>
              <a:t>TSI-PTSI</a:t>
            </a:r>
            <a:r>
              <a:rPr lang="fr-FR" sz="1600"/>
              <a:t> -</a:t>
            </a:r>
            <a:r>
              <a:rPr lang="fr-FR" sz="1600" b="1">
                <a:solidFill>
                  <a:srgbClr val="0000FF"/>
                </a:solidFill>
              </a:rPr>
              <a:t>Commande MLI d’un onduleur de tension</a:t>
            </a:r>
          </a:p>
        </p:txBody>
      </p:sp>
      <p:grpSp>
        <p:nvGrpSpPr>
          <p:cNvPr id="68657" name="Group 239"/>
          <p:cNvGrpSpPr>
            <a:grpSpLocks/>
          </p:cNvGrpSpPr>
          <p:nvPr/>
        </p:nvGrpSpPr>
        <p:grpSpPr bwMode="auto">
          <a:xfrm>
            <a:off x="2143125" y="758825"/>
            <a:ext cx="1662113" cy="987425"/>
            <a:chOff x="2782" y="502"/>
            <a:chExt cx="1047" cy="622"/>
          </a:xfrm>
        </p:grpSpPr>
        <p:sp>
          <p:nvSpPr>
            <p:cNvPr id="68659" name="Text Box 9"/>
            <p:cNvSpPr txBox="1">
              <a:spLocks noChangeArrowheads="1"/>
            </p:cNvSpPr>
            <p:nvPr/>
          </p:nvSpPr>
          <p:spPr bwMode="auto">
            <a:xfrm>
              <a:off x="3697" y="801"/>
              <a:ext cx="132" cy="192"/>
            </a:xfrm>
            <a:prstGeom prst="rect">
              <a:avLst/>
            </a:prstGeom>
            <a:noFill/>
            <a:ln w="9525">
              <a:noFill/>
              <a:miter lim="800000"/>
              <a:headEnd/>
              <a:tailEnd/>
            </a:ln>
          </p:spPr>
          <p:txBody>
            <a:bodyPr>
              <a:spAutoFit/>
            </a:bodyPr>
            <a:lstStyle/>
            <a:p>
              <a:pPr>
                <a:spcBef>
                  <a:spcPct val="50000"/>
                </a:spcBef>
              </a:pPr>
              <a:r>
                <a:rPr lang="fr-FR" sz="1400"/>
                <a:t>V</a:t>
              </a:r>
            </a:p>
          </p:txBody>
        </p:sp>
        <p:sp>
          <p:nvSpPr>
            <p:cNvPr id="68660" name="Line 7"/>
            <p:cNvSpPr>
              <a:spLocks noChangeShapeType="1"/>
            </p:cNvSpPr>
            <p:nvPr/>
          </p:nvSpPr>
          <p:spPr bwMode="auto">
            <a:xfrm flipV="1">
              <a:off x="3674" y="777"/>
              <a:ext cx="0" cy="213"/>
            </a:xfrm>
            <a:prstGeom prst="line">
              <a:avLst/>
            </a:prstGeom>
            <a:noFill/>
            <a:ln w="19050">
              <a:solidFill>
                <a:schemeClr val="tx2"/>
              </a:solidFill>
              <a:round/>
              <a:headEnd/>
              <a:tailEnd type="triangle" w="lg" len="lg"/>
            </a:ln>
          </p:spPr>
          <p:txBody>
            <a:bodyPr/>
            <a:lstStyle/>
            <a:p>
              <a:endParaRPr lang="fr-FR"/>
            </a:p>
          </p:txBody>
        </p:sp>
        <p:grpSp>
          <p:nvGrpSpPr>
            <p:cNvPr id="68661" name="Group 227"/>
            <p:cNvGrpSpPr>
              <a:grpSpLocks/>
            </p:cNvGrpSpPr>
            <p:nvPr/>
          </p:nvGrpSpPr>
          <p:grpSpPr bwMode="auto">
            <a:xfrm>
              <a:off x="2800" y="612"/>
              <a:ext cx="992" cy="512"/>
              <a:chOff x="3432" y="3372"/>
              <a:chExt cx="992" cy="512"/>
            </a:xfrm>
          </p:grpSpPr>
          <p:grpSp>
            <p:nvGrpSpPr>
              <p:cNvPr id="68668" name="Group 225"/>
              <p:cNvGrpSpPr>
                <a:grpSpLocks/>
              </p:cNvGrpSpPr>
              <p:nvPr/>
            </p:nvGrpSpPr>
            <p:grpSpPr bwMode="auto">
              <a:xfrm>
                <a:off x="3432" y="3372"/>
                <a:ext cx="992" cy="512"/>
                <a:chOff x="592" y="3332"/>
                <a:chExt cx="992" cy="512"/>
              </a:xfrm>
            </p:grpSpPr>
            <p:sp>
              <p:nvSpPr>
                <p:cNvPr id="68670" name="Freeform 214"/>
                <p:cNvSpPr>
                  <a:spLocks/>
                </p:cNvSpPr>
                <p:nvPr/>
              </p:nvSpPr>
              <p:spPr bwMode="auto">
                <a:xfrm>
                  <a:off x="1170" y="3528"/>
                  <a:ext cx="173" cy="165"/>
                </a:xfrm>
                <a:custGeom>
                  <a:avLst/>
                  <a:gdLst>
                    <a:gd name="T0" fmla="*/ 0 w 2643"/>
                    <a:gd name="T1" fmla="*/ 19 h 715"/>
                    <a:gd name="T2" fmla="*/ 3 w 2643"/>
                    <a:gd name="T3" fmla="*/ 3 h 715"/>
                    <a:gd name="T4" fmla="*/ 8 w 2643"/>
                    <a:gd name="T5" fmla="*/ 35 h 715"/>
                    <a:gd name="T6" fmla="*/ 11 w 2643"/>
                    <a:gd name="T7" fmla="*/ 19 h 715"/>
                    <a:gd name="T8" fmla="*/ 0 60000 65536"/>
                    <a:gd name="T9" fmla="*/ 0 60000 65536"/>
                    <a:gd name="T10" fmla="*/ 0 60000 65536"/>
                    <a:gd name="T11" fmla="*/ 0 60000 65536"/>
                    <a:gd name="T12" fmla="*/ 0 w 2643"/>
                    <a:gd name="T13" fmla="*/ 0 h 715"/>
                    <a:gd name="T14" fmla="*/ 2643 w 2643"/>
                    <a:gd name="T15" fmla="*/ 715 h 715"/>
                  </a:gdLst>
                  <a:ahLst/>
                  <a:cxnLst>
                    <a:cxn ang="T8">
                      <a:pos x="T0" y="T1"/>
                    </a:cxn>
                    <a:cxn ang="T9">
                      <a:pos x="T2" y="T3"/>
                    </a:cxn>
                    <a:cxn ang="T10">
                      <a:pos x="T4" y="T5"/>
                    </a:cxn>
                    <a:cxn ang="T11">
                      <a:pos x="T6" y="T7"/>
                    </a:cxn>
                  </a:cxnLst>
                  <a:rect l="T12" t="T13" r="T14" b="T15"/>
                  <a:pathLst>
                    <a:path w="2643" h="715">
                      <a:moveTo>
                        <a:pt x="0" y="362"/>
                      </a:moveTo>
                      <a:cubicBezTo>
                        <a:pt x="158" y="181"/>
                        <a:pt x="316" y="0"/>
                        <a:pt x="627" y="50"/>
                      </a:cubicBezTo>
                      <a:cubicBezTo>
                        <a:pt x="938" y="100"/>
                        <a:pt x="1530" y="615"/>
                        <a:pt x="1866" y="665"/>
                      </a:cubicBezTo>
                      <a:cubicBezTo>
                        <a:pt x="2202" y="715"/>
                        <a:pt x="2422" y="532"/>
                        <a:pt x="2643" y="350"/>
                      </a:cubicBezTo>
                    </a:path>
                  </a:pathLst>
                </a:custGeom>
                <a:noFill/>
                <a:ln w="25400" cap="flat" cmpd="sng">
                  <a:solidFill>
                    <a:schemeClr val="tx1"/>
                  </a:solidFill>
                  <a:prstDash val="solid"/>
                  <a:round/>
                  <a:headEnd type="none" w="med" len="med"/>
                  <a:tailEnd type="none" w="med" len="med"/>
                </a:ln>
              </p:spPr>
              <p:txBody>
                <a:bodyPr lIns="90000" tIns="46800" rIns="90000" bIns="46800"/>
                <a:lstStyle/>
                <a:p>
                  <a:endParaRPr lang="fr-FR"/>
                </a:p>
              </p:txBody>
            </p:sp>
            <p:sp>
              <p:nvSpPr>
                <p:cNvPr id="68671" name="Rectangle 215"/>
                <p:cNvSpPr>
                  <a:spLocks noChangeArrowheads="1"/>
                </p:cNvSpPr>
                <p:nvPr/>
              </p:nvSpPr>
              <p:spPr bwMode="auto">
                <a:xfrm>
                  <a:off x="816" y="3350"/>
                  <a:ext cx="559" cy="490"/>
                </a:xfrm>
                <a:prstGeom prst="rect">
                  <a:avLst/>
                </a:prstGeom>
                <a:noFill/>
                <a:ln w="19050">
                  <a:solidFill>
                    <a:schemeClr val="tx1"/>
                  </a:solidFill>
                  <a:miter lim="800000"/>
                  <a:headEnd/>
                  <a:tailEnd/>
                </a:ln>
              </p:spPr>
              <p:txBody>
                <a:bodyPr wrap="none" lIns="90000" tIns="46800" rIns="90000" bIns="46800" anchor="ctr"/>
                <a:lstStyle/>
                <a:p>
                  <a:endParaRPr lang="fr-FR"/>
                </a:p>
              </p:txBody>
            </p:sp>
            <p:sp>
              <p:nvSpPr>
                <p:cNvPr id="68672" name="Line 216"/>
                <p:cNvSpPr>
                  <a:spLocks noChangeShapeType="1"/>
                </p:cNvSpPr>
                <p:nvPr/>
              </p:nvSpPr>
              <p:spPr bwMode="auto">
                <a:xfrm flipH="1">
                  <a:off x="831" y="3344"/>
                  <a:ext cx="534" cy="479"/>
                </a:xfrm>
                <a:prstGeom prst="line">
                  <a:avLst/>
                </a:prstGeom>
                <a:noFill/>
                <a:ln w="19050">
                  <a:solidFill>
                    <a:schemeClr val="tx1"/>
                  </a:solidFill>
                  <a:round/>
                  <a:headEnd/>
                  <a:tailEnd/>
                </a:ln>
              </p:spPr>
              <p:txBody>
                <a:bodyPr lIns="90000" tIns="46800" rIns="90000" bIns="46800"/>
                <a:lstStyle/>
                <a:p>
                  <a:endParaRPr lang="fr-FR"/>
                </a:p>
              </p:txBody>
            </p:sp>
            <p:sp>
              <p:nvSpPr>
                <p:cNvPr id="68673" name="Line 217"/>
                <p:cNvSpPr>
                  <a:spLocks noChangeShapeType="1"/>
                </p:cNvSpPr>
                <p:nvPr/>
              </p:nvSpPr>
              <p:spPr bwMode="auto">
                <a:xfrm flipH="1">
                  <a:off x="597" y="3450"/>
                  <a:ext cx="214" cy="1"/>
                </a:xfrm>
                <a:prstGeom prst="line">
                  <a:avLst/>
                </a:prstGeom>
                <a:noFill/>
                <a:ln w="19050">
                  <a:solidFill>
                    <a:schemeClr val="tx1"/>
                  </a:solidFill>
                  <a:round/>
                  <a:headEnd/>
                  <a:tailEnd/>
                </a:ln>
              </p:spPr>
              <p:txBody>
                <a:bodyPr lIns="90000" tIns="46800" rIns="90000" bIns="46800"/>
                <a:lstStyle/>
                <a:p>
                  <a:endParaRPr lang="fr-FR"/>
                </a:p>
              </p:txBody>
            </p:sp>
            <p:sp>
              <p:nvSpPr>
                <p:cNvPr id="68674" name="Line 218"/>
                <p:cNvSpPr>
                  <a:spLocks noChangeShapeType="1"/>
                </p:cNvSpPr>
                <p:nvPr/>
              </p:nvSpPr>
              <p:spPr bwMode="auto">
                <a:xfrm flipH="1">
                  <a:off x="592" y="3745"/>
                  <a:ext cx="214" cy="1"/>
                </a:xfrm>
                <a:prstGeom prst="line">
                  <a:avLst/>
                </a:prstGeom>
                <a:noFill/>
                <a:ln w="19050">
                  <a:solidFill>
                    <a:schemeClr val="tx1"/>
                  </a:solidFill>
                  <a:round/>
                  <a:headEnd/>
                  <a:tailEnd/>
                </a:ln>
              </p:spPr>
              <p:txBody>
                <a:bodyPr lIns="90000" tIns="46800" rIns="90000" bIns="46800"/>
                <a:lstStyle/>
                <a:p>
                  <a:endParaRPr lang="fr-FR"/>
                </a:p>
              </p:txBody>
            </p:sp>
            <p:sp>
              <p:nvSpPr>
                <p:cNvPr id="68675" name="Text Box 219"/>
                <p:cNvSpPr txBox="1">
                  <a:spLocks noChangeArrowheads="1"/>
                </p:cNvSpPr>
                <p:nvPr/>
              </p:nvSpPr>
              <p:spPr bwMode="auto">
                <a:xfrm>
                  <a:off x="787" y="3332"/>
                  <a:ext cx="170" cy="231"/>
                </a:xfrm>
                <a:prstGeom prst="rect">
                  <a:avLst/>
                </a:prstGeom>
                <a:noFill/>
                <a:ln w="25400">
                  <a:noFill/>
                  <a:miter lim="800000"/>
                  <a:headEnd/>
                  <a:tailEnd/>
                </a:ln>
              </p:spPr>
              <p:txBody>
                <a:bodyPr lIns="90000" tIns="46800" rIns="90000" bIns="46800">
                  <a:spAutoFit/>
                </a:bodyPr>
                <a:lstStyle/>
                <a:p>
                  <a:pPr>
                    <a:spcBef>
                      <a:spcPct val="50000"/>
                    </a:spcBef>
                  </a:pPr>
                  <a:r>
                    <a:rPr lang="fr-FR"/>
                    <a:t>+</a:t>
                  </a:r>
                </a:p>
              </p:txBody>
            </p:sp>
            <p:sp>
              <p:nvSpPr>
                <p:cNvPr id="68676" name="Text Box 220"/>
                <p:cNvSpPr txBox="1">
                  <a:spLocks noChangeArrowheads="1"/>
                </p:cNvSpPr>
                <p:nvPr/>
              </p:nvSpPr>
              <p:spPr bwMode="auto">
                <a:xfrm>
                  <a:off x="792" y="3613"/>
                  <a:ext cx="170" cy="231"/>
                </a:xfrm>
                <a:prstGeom prst="rect">
                  <a:avLst/>
                </a:prstGeom>
                <a:noFill/>
                <a:ln w="25400">
                  <a:noFill/>
                  <a:miter lim="800000"/>
                  <a:headEnd/>
                  <a:tailEnd/>
                </a:ln>
              </p:spPr>
              <p:txBody>
                <a:bodyPr lIns="90000" tIns="46800" rIns="90000" bIns="46800">
                  <a:spAutoFit/>
                </a:bodyPr>
                <a:lstStyle/>
                <a:p>
                  <a:pPr>
                    <a:spcBef>
                      <a:spcPct val="50000"/>
                    </a:spcBef>
                  </a:pPr>
                  <a:r>
                    <a:rPr lang="fr-FR"/>
                    <a:t>-</a:t>
                  </a:r>
                </a:p>
              </p:txBody>
            </p:sp>
            <p:sp>
              <p:nvSpPr>
                <p:cNvPr id="68677" name="Line 221"/>
                <p:cNvSpPr>
                  <a:spLocks noChangeShapeType="1"/>
                </p:cNvSpPr>
                <p:nvPr/>
              </p:nvSpPr>
              <p:spPr bwMode="auto">
                <a:xfrm flipH="1">
                  <a:off x="1370" y="3444"/>
                  <a:ext cx="214" cy="1"/>
                </a:xfrm>
                <a:prstGeom prst="line">
                  <a:avLst/>
                </a:prstGeom>
                <a:noFill/>
                <a:ln w="19050">
                  <a:solidFill>
                    <a:schemeClr val="tx1"/>
                  </a:solidFill>
                  <a:round/>
                  <a:headEnd/>
                  <a:tailEnd/>
                </a:ln>
              </p:spPr>
              <p:txBody>
                <a:bodyPr lIns="90000" tIns="46800" rIns="90000" bIns="46800"/>
                <a:lstStyle/>
                <a:p>
                  <a:endParaRPr lang="fr-FR"/>
                </a:p>
              </p:txBody>
            </p:sp>
            <p:sp>
              <p:nvSpPr>
                <p:cNvPr id="68678" name="Line 222"/>
                <p:cNvSpPr>
                  <a:spLocks noChangeShapeType="1"/>
                </p:cNvSpPr>
                <p:nvPr/>
              </p:nvSpPr>
              <p:spPr bwMode="auto">
                <a:xfrm flipH="1">
                  <a:off x="1365" y="3740"/>
                  <a:ext cx="214" cy="0"/>
                </a:xfrm>
                <a:prstGeom prst="line">
                  <a:avLst/>
                </a:prstGeom>
                <a:noFill/>
                <a:ln w="19050">
                  <a:solidFill>
                    <a:schemeClr val="tx1"/>
                  </a:solidFill>
                  <a:round/>
                  <a:headEnd/>
                  <a:tailEnd/>
                </a:ln>
              </p:spPr>
              <p:txBody>
                <a:bodyPr lIns="90000" tIns="46800" rIns="90000" bIns="46800"/>
                <a:lstStyle/>
                <a:p>
                  <a:endParaRPr lang="fr-FR"/>
                </a:p>
              </p:txBody>
            </p:sp>
          </p:grpSp>
          <p:sp>
            <p:nvSpPr>
              <p:cNvPr id="68669" name="Text Box 226"/>
              <p:cNvSpPr txBox="1">
                <a:spLocks noChangeArrowheads="1"/>
              </p:cNvSpPr>
              <p:nvPr/>
            </p:nvSpPr>
            <p:spPr bwMode="auto">
              <a:xfrm>
                <a:off x="3815" y="3396"/>
                <a:ext cx="145" cy="231"/>
              </a:xfrm>
              <a:prstGeom prst="rect">
                <a:avLst/>
              </a:prstGeom>
              <a:noFill/>
              <a:ln w="25400">
                <a:noFill/>
                <a:miter lim="800000"/>
                <a:headEnd/>
                <a:tailEnd/>
              </a:ln>
            </p:spPr>
            <p:txBody>
              <a:bodyPr lIns="90000" tIns="46800" rIns="90000" bIns="46800">
                <a:spAutoFit/>
              </a:bodyPr>
              <a:lstStyle/>
              <a:p>
                <a:pPr>
                  <a:spcBef>
                    <a:spcPct val="50000"/>
                  </a:spcBef>
                </a:pPr>
                <a:r>
                  <a:rPr lang="fr-FR"/>
                  <a:t>=</a:t>
                </a:r>
              </a:p>
            </p:txBody>
          </p:sp>
        </p:grpSp>
        <p:sp>
          <p:nvSpPr>
            <p:cNvPr id="68662" name="Text Box 22"/>
            <p:cNvSpPr txBox="1">
              <a:spLocks noChangeArrowheads="1"/>
            </p:cNvSpPr>
            <p:nvPr/>
          </p:nvSpPr>
          <p:spPr bwMode="auto">
            <a:xfrm>
              <a:off x="3674" y="532"/>
              <a:ext cx="132" cy="192"/>
            </a:xfrm>
            <a:prstGeom prst="rect">
              <a:avLst/>
            </a:prstGeom>
            <a:noFill/>
            <a:ln w="9525">
              <a:noFill/>
              <a:miter lim="800000"/>
              <a:headEnd/>
              <a:tailEnd/>
            </a:ln>
          </p:spPr>
          <p:txBody>
            <a:bodyPr>
              <a:spAutoFit/>
            </a:bodyPr>
            <a:lstStyle/>
            <a:p>
              <a:pPr>
                <a:spcBef>
                  <a:spcPct val="50000"/>
                </a:spcBef>
              </a:pPr>
              <a:r>
                <a:rPr lang="fr-FR" sz="1400">
                  <a:solidFill>
                    <a:schemeClr val="tx2"/>
                  </a:solidFill>
                </a:rPr>
                <a:t>J</a:t>
              </a:r>
            </a:p>
          </p:txBody>
        </p:sp>
        <p:sp>
          <p:nvSpPr>
            <p:cNvPr id="68663" name="Text Box 22"/>
            <p:cNvSpPr txBox="1">
              <a:spLocks noChangeArrowheads="1"/>
            </p:cNvSpPr>
            <p:nvPr/>
          </p:nvSpPr>
          <p:spPr bwMode="auto">
            <a:xfrm>
              <a:off x="2824" y="502"/>
              <a:ext cx="132" cy="192"/>
            </a:xfrm>
            <a:prstGeom prst="rect">
              <a:avLst/>
            </a:prstGeom>
            <a:noFill/>
            <a:ln w="9525">
              <a:noFill/>
              <a:miter lim="800000"/>
              <a:headEnd/>
              <a:tailEnd/>
            </a:ln>
          </p:spPr>
          <p:txBody>
            <a:bodyPr>
              <a:spAutoFit/>
            </a:bodyPr>
            <a:lstStyle/>
            <a:p>
              <a:pPr>
                <a:spcBef>
                  <a:spcPct val="50000"/>
                </a:spcBef>
              </a:pPr>
              <a:r>
                <a:rPr lang="fr-FR" sz="1400">
                  <a:solidFill>
                    <a:srgbClr val="FF3300"/>
                  </a:solidFill>
                </a:rPr>
                <a:t>I</a:t>
              </a:r>
            </a:p>
          </p:txBody>
        </p:sp>
        <p:sp>
          <p:nvSpPr>
            <p:cNvPr id="68664" name="Text Box 9"/>
            <p:cNvSpPr txBox="1">
              <a:spLocks noChangeArrowheads="1"/>
            </p:cNvSpPr>
            <p:nvPr/>
          </p:nvSpPr>
          <p:spPr bwMode="auto">
            <a:xfrm>
              <a:off x="2801" y="780"/>
              <a:ext cx="132" cy="192"/>
            </a:xfrm>
            <a:prstGeom prst="rect">
              <a:avLst/>
            </a:prstGeom>
            <a:noFill/>
            <a:ln w="9525">
              <a:noFill/>
              <a:miter lim="800000"/>
              <a:headEnd/>
              <a:tailEnd/>
            </a:ln>
          </p:spPr>
          <p:txBody>
            <a:bodyPr>
              <a:spAutoFit/>
            </a:bodyPr>
            <a:lstStyle/>
            <a:p>
              <a:pPr>
                <a:spcBef>
                  <a:spcPct val="50000"/>
                </a:spcBef>
              </a:pPr>
              <a:r>
                <a:rPr lang="fr-FR" sz="1400">
                  <a:solidFill>
                    <a:srgbClr val="FF3300"/>
                  </a:solidFill>
                </a:rPr>
                <a:t>U</a:t>
              </a:r>
            </a:p>
          </p:txBody>
        </p:sp>
        <p:sp>
          <p:nvSpPr>
            <p:cNvPr id="68665" name="Line 7"/>
            <p:cNvSpPr>
              <a:spLocks noChangeShapeType="1"/>
            </p:cNvSpPr>
            <p:nvPr/>
          </p:nvSpPr>
          <p:spPr bwMode="auto">
            <a:xfrm flipV="1">
              <a:off x="2782" y="804"/>
              <a:ext cx="0" cy="188"/>
            </a:xfrm>
            <a:prstGeom prst="line">
              <a:avLst/>
            </a:prstGeom>
            <a:noFill/>
            <a:ln w="19050">
              <a:solidFill>
                <a:srgbClr val="FF3300"/>
              </a:solidFill>
              <a:round/>
              <a:headEnd/>
              <a:tailEnd type="triangle" w="lg" len="lg"/>
            </a:ln>
          </p:spPr>
          <p:txBody>
            <a:bodyPr/>
            <a:lstStyle/>
            <a:p>
              <a:endParaRPr lang="fr-FR"/>
            </a:p>
          </p:txBody>
        </p:sp>
        <p:sp>
          <p:nvSpPr>
            <p:cNvPr id="68666" name="Line 20"/>
            <p:cNvSpPr>
              <a:spLocks noChangeShapeType="1"/>
            </p:cNvSpPr>
            <p:nvPr/>
          </p:nvSpPr>
          <p:spPr bwMode="auto">
            <a:xfrm>
              <a:off x="2854" y="730"/>
              <a:ext cx="137" cy="0"/>
            </a:xfrm>
            <a:prstGeom prst="line">
              <a:avLst/>
            </a:prstGeom>
            <a:noFill/>
            <a:ln w="22225">
              <a:solidFill>
                <a:srgbClr val="FF0000"/>
              </a:solidFill>
              <a:round/>
              <a:headEnd/>
              <a:tailEnd type="triangle" w="lg" len="lg"/>
            </a:ln>
          </p:spPr>
          <p:txBody>
            <a:bodyPr/>
            <a:lstStyle/>
            <a:p>
              <a:endParaRPr lang="fr-FR"/>
            </a:p>
          </p:txBody>
        </p:sp>
        <p:sp>
          <p:nvSpPr>
            <p:cNvPr id="68667" name="Line 20"/>
            <p:cNvSpPr>
              <a:spLocks noChangeShapeType="1"/>
            </p:cNvSpPr>
            <p:nvPr/>
          </p:nvSpPr>
          <p:spPr bwMode="auto">
            <a:xfrm>
              <a:off x="3614" y="722"/>
              <a:ext cx="137" cy="0"/>
            </a:xfrm>
            <a:prstGeom prst="line">
              <a:avLst/>
            </a:prstGeom>
            <a:noFill/>
            <a:ln w="22225">
              <a:solidFill>
                <a:schemeClr val="tx2"/>
              </a:solidFill>
              <a:round/>
              <a:headEnd/>
              <a:tailEnd type="triangle" w="lg" len="lg"/>
            </a:ln>
          </p:spPr>
          <p:txBody>
            <a:bodyPr/>
            <a:lstStyle/>
            <a:p>
              <a:endParaRPr lang="fr-FR"/>
            </a:p>
          </p:txBody>
        </p:sp>
      </p:grpSp>
      <p:sp>
        <p:nvSpPr>
          <p:cNvPr id="71920" name="Text Box 240"/>
          <p:cNvSpPr txBox="1">
            <a:spLocks noChangeArrowheads="1"/>
          </p:cNvSpPr>
          <p:nvPr/>
        </p:nvSpPr>
        <p:spPr bwMode="auto">
          <a:xfrm>
            <a:off x="4267200" y="977900"/>
            <a:ext cx="4241800" cy="825500"/>
          </a:xfrm>
          <a:prstGeom prst="rect">
            <a:avLst/>
          </a:prstGeom>
          <a:noFill/>
          <a:ln w="25400">
            <a:noFill/>
            <a:miter lim="800000"/>
            <a:headEnd/>
            <a:tailEnd/>
          </a:ln>
          <a:effectLst>
            <a:prstShdw prst="shdw17" dist="17961" dir="2700000">
              <a:schemeClr val="bg1">
                <a:gamma/>
                <a:shade val="60000"/>
                <a:invGamma/>
              </a:schemeClr>
            </a:prstShdw>
          </a:effectLst>
        </p:spPr>
        <p:txBody>
          <a:bodyPr lIns="90000" tIns="46800" rIns="90000" bIns="46800">
            <a:spAutoFit/>
          </a:bodyPr>
          <a:lstStyle/>
          <a:p>
            <a:pPr>
              <a:spcBef>
                <a:spcPct val="50000"/>
              </a:spcBef>
              <a:defRPr/>
            </a:pPr>
            <a:r>
              <a:rPr lang="fr-FR" sz="1600"/>
              <a:t>La réversibilité de l’ensemble de la chaine d’énergie sera étudiée d’un point de vue fonctionnel.</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385763" y="239713"/>
            <a:ext cx="8169275" cy="434975"/>
          </a:xfrm>
          <a:prstGeom prst="rect">
            <a:avLst/>
          </a:prstGeom>
          <a:noFill/>
          <a:ln w="25400">
            <a:noFill/>
            <a:miter lim="800000"/>
            <a:headEnd/>
            <a:tailEnd/>
          </a:ln>
          <a:effectLst>
            <a:prstShdw prst="shdw17" dist="17961" dir="2700000">
              <a:schemeClr val="bg1">
                <a:gamma/>
                <a:shade val="60000"/>
                <a:invGamma/>
              </a:schemeClr>
            </a:prstShdw>
          </a:effectLst>
        </p:spPr>
        <p:txBody>
          <a:bodyPr wrap="none" lIns="90000" tIns="46800" rIns="90000" bIns="46800">
            <a:spAutoFit/>
          </a:bodyPr>
          <a:lstStyle/>
          <a:p>
            <a:pPr>
              <a:lnSpc>
                <a:spcPct val="125000"/>
              </a:lnSpc>
              <a:defRPr/>
            </a:pPr>
            <a:r>
              <a:rPr lang="fr-FR" b="1">
                <a:solidFill>
                  <a:srgbClr val="0000FF"/>
                </a:solidFill>
              </a:rPr>
              <a:t>Modélisation des convertisseurs statique PCSI-MPSI-TSI-PTSI semestre 2</a:t>
            </a:r>
          </a:p>
        </p:txBody>
      </p:sp>
      <p:sp>
        <p:nvSpPr>
          <p:cNvPr id="73731" name="Rectangle 3"/>
          <p:cNvSpPr>
            <a:spLocks noChangeArrowheads="1"/>
          </p:cNvSpPr>
          <p:nvPr/>
        </p:nvSpPr>
        <p:spPr bwMode="auto">
          <a:xfrm>
            <a:off x="989013" y="1182688"/>
            <a:ext cx="7456487" cy="581025"/>
          </a:xfrm>
          <a:prstGeom prst="rect">
            <a:avLst/>
          </a:prstGeom>
          <a:noFill/>
          <a:ln w="25400">
            <a:noFill/>
            <a:miter lim="800000"/>
            <a:headEnd/>
            <a:tailEnd/>
          </a:ln>
          <a:effectLst>
            <a:prstShdw prst="shdw17" dist="17961" dir="2700000">
              <a:schemeClr val="bg1">
                <a:gamma/>
                <a:shade val="60000"/>
                <a:invGamma/>
              </a:schemeClr>
            </a:prstShdw>
          </a:effectLst>
        </p:spPr>
        <p:txBody>
          <a:bodyPr lIns="90000" tIns="46800" rIns="90000" bIns="46800">
            <a:spAutoFit/>
          </a:bodyPr>
          <a:lstStyle/>
          <a:p>
            <a:pPr>
              <a:defRPr/>
            </a:pPr>
            <a:r>
              <a:rPr lang="fr-FR" sz="1600" b="1"/>
              <a:t>En utilisant  3 cellules de commutation de façon à associer les phases de façon équilibrée, on réalise en onduleur triphasé.</a:t>
            </a:r>
            <a:endParaRPr lang="fr-FR" sz="1600" b="1">
              <a:sym typeface="Symbol" pitchFamily="18" charset="2"/>
            </a:endParaRPr>
          </a:p>
        </p:txBody>
      </p:sp>
      <p:grpSp>
        <p:nvGrpSpPr>
          <p:cNvPr id="70659" name="Group 168"/>
          <p:cNvGrpSpPr>
            <a:grpSpLocks/>
          </p:cNvGrpSpPr>
          <p:nvPr/>
        </p:nvGrpSpPr>
        <p:grpSpPr bwMode="auto">
          <a:xfrm>
            <a:off x="2014538" y="2206625"/>
            <a:ext cx="4906962" cy="1836738"/>
            <a:chOff x="549" y="1342"/>
            <a:chExt cx="3091" cy="1157"/>
          </a:xfrm>
        </p:grpSpPr>
        <p:sp>
          <p:nvSpPr>
            <p:cNvPr id="70675" name="Line 8"/>
            <p:cNvSpPr>
              <a:spLocks noChangeShapeType="1"/>
            </p:cNvSpPr>
            <p:nvPr/>
          </p:nvSpPr>
          <p:spPr bwMode="auto">
            <a:xfrm flipV="1">
              <a:off x="1298" y="1852"/>
              <a:ext cx="2334" cy="0"/>
            </a:xfrm>
            <a:prstGeom prst="line">
              <a:avLst/>
            </a:prstGeom>
            <a:noFill/>
            <a:ln w="25400">
              <a:solidFill>
                <a:schemeClr val="tx1"/>
              </a:solidFill>
              <a:round/>
              <a:headEnd/>
              <a:tailEnd/>
            </a:ln>
          </p:spPr>
          <p:txBody>
            <a:bodyPr lIns="90000" tIns="46800" rIns="90000" bIns="46800"/>
            <a:lstStyle/>
            <a:p>
              <a:endParaRPr lang="fr-FR"/>
            </a:p>
          </p:txBody>
        </p:sp>
        <p:sp>
          <p:nvSpPr>
            <p:cNvPr id="70676" name="Oval 2"/>
            <p:cNvSpPr>
              <a:spLocks noChangeArrowheads="1"/>
            </p:cNvSpPr>
            <p:nvPr/>
          </p:nvSpPr>
          <p:spPr bwMode="auto">
            <a:xfrm>
              <a:off x="549" y="1832"/>
              <a:ext cx="300" cy="269"/>
            </a:xfrm>
            <a:prstGeom prst="ellipse">
              <a:avLst/>
            </a:prstGeom>
            <a:solidFill>
              <a:schemeClr val="bg1"/>
            </a:solidFill>
            <a:ln w="25400">
              <a:solidFill>
                <a:schemeClr val="tx1"/>
              </a:solidFill>
              <a:round/>
              <a:headEnd/>
              <a:tailEnd/>
            </a:ln>
          </p:spPr>
          <p:txBody>
            <a:bodyPr wrap="none" anchor="ctr"/>
            <a:lstStyle/>
            <a:p>
              <a:endParaRPr lang="fr-FR" sz="1400"/>
            </a:p>
          </p:txBody>
        </p:sp>
        <p:sp>
          <p:nvSpPr>
            <p:cNvPr id="70677" name="Text Box 9"/>
            <p:cNvSpPr txBox="1">
              <a:spLocks noChangeArrowheads="1"/>
            </p:cNvSpPr>
            <p:nvPr/>
          </p:nvSpPr>
          <p:spPr bwMode="auto">
            <a:xfrm>
              <a:off x="917" y="1887"/>
              <a:ext cx="146" cy="192"/>
            </a:xfrm>
            <a:prstGeom prst="rect">
              <a:avLst/>
            </a:prstGeom>
            <a:noFill/>
            <a:ln w="9525">
              <a:noFill/>
              <a:miter lim="800000"/>
              <a:headEnd/>
              <a:tailEnd/>
            </a:ln>
          </p:spPr>
          <p:txBody>
            <a:bodyPr>
              <a:spAutoFit/>
            </a:bodyPr>
            <a:lstStyle/>
            <a:p>
              <a:pPr>
                <a:spcBef>
                  <a:spcPct val="50000"/>
                </a:spcBef>
              </a:pPr>
              <a:r>
                <a:rPr lang="fr-FR" sz="1400">
                  <a:solidFill>
                    <a:srgbClr val="FF3300"/>
                  </a:solidFill>
                </a:rPr>
                <a:t>U</a:t>
              </a:r>
            </a:p>
          </p:txBody>
        </p:sp>
        <p:sp>
          <p:nvSpPr>
            <p:cNvPr id="70678" name="Line 7"/>
            <p:cNvSpPr>
              <a:spLocks noChangeShapeType="1"/>
            </p:cNvSpPr>
            <p:nvPr/>
          </p:nvSpPr>
          <p:spPr bwMode="auto">
            <a:xfrm flipV="1">
              <a:off x="895" y="1840"/>
              <a:ext cx="0" cy="222"/>
            </a:xfrm>
            <a:prstGeom prst="line">
              <a:avLst/>
            </a:prstGeom>
            <a:noFill/>
            <a:ln w="19050">
              <a:solidFill>
                <a:srgbClr val="FF3300"/>
              </a:solidFill>
              <a:round/>
              <a:headEnd/>
              <a:tailEnd type="triangle" w="lg" len="lg"/>
            </a:ln>
          </p:spPr>
          <p:txBody>
            <a:bodyPr/>
            <a:lstStyle/>
            <a:p>
              <a:endParaRPr lang="fr-FR"/>
            </a:p>
          </p:txBody>
        </p:sp>
        <p:sp>
          <p:nvSpPr>
            <p:cNvPr id="70679" name="Line 20"/>
            <p:cNvSpPr>
              <a:spLocks noChangeShapeType="1"/>
            </p:cNvSpPr>
            <p:nvPr/>
          </p:nvSpPr>
          <p:spPr bwMode="auto">
            <a:xfrm>
              <a:off x="798" y="1507"/>
              <a:ext cx="152" cy="0"/>
            </a:xfrm>
            <a:prstGeom prst="line">
              <a:avLst/>
            </a:prstGeom>
            <a:noFill/>
            <a:ln w="22225">
              <a:solidFill>
                <a:srgbClr val="FF0000"/>
              </a:solidFill>
              <a:round/>
              <a:headEnd/>
              <a:tailEnd type="triangle" w="lg" len="lg"/>
            </a:ln>
          </p:spPr>
          <p:txBody>
            <a:bodyPr/>
            <a:lstStyle/>
            <a:p>
              <a:endParaRPr lang="fr-FR"/>
            </a:p>
          </p:txBody>
        </p:sp>
        <p:sp>
          <p:nvSpPr>
            <p:cNvPr id="70680" name="Text Box 22"/>
            <p:cNvSpPr txBox="1">
              <a:spLocks noChangeArrowheads="1"/>
            </p:cNvSpPr>
            <p:nvPr/>
          </p:nvSpPr>
          <p:spPr bwMode="auto">
            <a:xfrm>
              <a:off x="809" y="1342"/>
              <a:ext cx="146" cy="192"/>
            </a:xfrm>
            <a:prstGeom prst="rect">
              <a:avLst/>
            </a:prstGeom>
            <a:noFill/>
            <a:ln w="9525">
              <a:noFill/>
              <a:miter lim="800000"/>
              <a:headEnd/>
              <a:tailEnd/>
            </a:ln>
          </p:spPr>
          <p:txBody>
            <a:bodyPr>
              <a:spAutoFit/>
            </a:bodyPr>
            <a:lstStyle/>
            <a:p>
              <a:pPr>
                <a:spcBef>
                  <a:spcPct val="50000"/>
                </a:spcBef>
              </a:pPr>
              <a:r>
                <a:rPr lang="fr-FR" sz="1400">
                  <a:solidFill>
                    <a:srgbClr val="FF3300"/>
                  </a:solidFill>
                </a:rPr>
                <a:t>I</a:t>
              </a:r>
            </a:p>
          </p:txBody>
        </p:sp>
        <p:sp>
          <p:nvSpPr>
            <p:cNvPr id="70681" name="Text Box 9"/>
            <p:cNvSpPr txBox="1">
              <a:spLocks noChangeArrowheads="1"/>
            </p:cNvSpPr>
            <p:nvPr/>
          </p:nvSpPr>
          <p:spPr bwMode="auto">
            <a:xfrm>
              <a:off x="3240" y="1586"/>
              <a:ext cx="146" cy="134"/>
            </a:xfrm>
            <a:prstGeom prst="rect">
              <a:avLst/>
            </a:prstGeom>
            <a:noFill/>
            <a:ln w="9525">
              <a:noFill/>
              <a:miter lim="800000"/>
              <a:headEnd/>
              <a:tailEnd/>
            </a:ln>
          </p:spPr>
          <p:txBody>
            <a:bodyPr lIns="0" tIns="0" rIns="0" bIns="0">
              <a:spAutoFit/>
            </a:bodyPr>
            <a:lstStyle/>
            <a:p>
              <a:pPr>
                <a:spcBef>
                  <a:spcPct val="50000"/>
                </a:spcBef>
              </a:pPr>
              <a:r>
                <a:rPr lang="fr-FR" sz="1400"/>
                <a:t>V1</a:t>
              </a:r>
            </a:p>
          </p:txBody>
        </p:sp>
        <p:sp>
          <p:nvSpPr>
            <p:cNvPr id="70682" name="Line 7"/>
            <p:cNvSpPr>
              <a:spLocks noChangeShapeType="1"/>
            </p:cNvSpPr>
            <p:nvPr/>
          </p:nvSpPr>
          <p:spPr bwMode="auto">
            <a:xfrm rot="16200000" flipV="1">
              <a:off x="3221" y="1618"/>
              <a:ext cx="0" cy="236"/>
            </a:xfrm>
            <a:prstGeom prst="line">
              <a:avLst/>
            </a:prstGeom>
            <a:noFill/>
            <a:ln w="19050">
              <a:solidFill>
                <a:schemeClr val="tx2"/>
              </a:solidFill>
              <a:round/>
              <a:headEnd/>
              <a:tailEnd type="triangle" w="lg" len="lg"/>
            </a:ln>
          </p:spPr>
          <p:txBody>
            <a:bodyPr/>
            <a:lstStyle/>
            <a:p>
              <a:endParaRPr lang="fr-FR"/>
            </a:p>
          </p:txBody>
        </p:sp>
        <p:sp>
          <p:nvSpPr>
            <p:cNvPr id="70683" name="Line 20"/>
            <p:cNvSpPr>
              <a:spLocks noChangeShapeType="1"/>
            </p:cNvSpPr>
            <p:nvPr/>
          </p:nvSpPr>
          <p:spPr bwMode="auto">
            <a:xfrm>
              <a:off x="1641" y="1848"/>
              <a:ext cx="152" cy="0"/>
            </a:xfrm>
            <a:prstGeom prst="line">
              <a:avLst/>
            </a:prstGeom>
            <a:noFill/>
            <a:ln w="22225">
              <a:solidFill>
                <a:schemeClr val="tx2"/>
              </a:solidFill>
              <a:round/>
              <a:headEnd/>
              <a:tailEnd type="triangle" w="lg" len="lg"/>
            </a:ln>
          </p:spPr>
          <p:txBody>
            <a:bodyPr/>
            <a:lstStyle/>
            <a:p>
              <a:endParaRPr lang="fr-FR"/>
            </a:p>
          </p:txBody>
        </p:sp>
        <p:sp>
          <p:nvSpPr>
            <p:cNvPr id="70684" name="Text Box 22"/>
            <p:cNvSpPr txBox="1">
              <a:spLocks noChangeArrowheads="1"/>
            </p:cNvSpPr>
            <p:nvPr/>
          </p:nvSpPr>
          <p:spPr bwMode="auto">
            <a:xfrm>
              <a:off x="1565" y="1666"/>
              <a:ext cx="290" cy="192"/>
            </a:xfrm>
            <a:prstGeom prst="rect">
              <a:avLst/>
            </a:prstGeom>
            <a:noFill/>
            <a:ln w="9525">
              <a:noFill/>
              <a:miter lim="800000"/>
              <a:headEnd/>
              <a:tailEnd/>
            </a:ln>
          </p:spPr>
          <p:txBody>
            <a:bodyPr>
              <a:spAutoFit/>
            </a:bodyPr>
            <a:lstStyle/>
            <a:p>
              <a:pPr>
                <a:spcBef>
                  <a:spcPct val="50000"/>
                </a:spcBef>
              </a:pPr>
              <a:r>
                <a:rPr lang="fr-FR" sz="1400">
                  <a:solidFill>
                    <a:schemeClr val="tx2"/>
                  </a:solidFill>
                </a:rPr>
                <a:t>J1</a:t>
              </a:r>
            </a:p>
          </p:txBody>
        </p:sp>
        <p:grpSp>
          <p:nvGrpSpPr>
            <p:cNvPr id="70685" name="Group 18"/>
            <p:cNvGrpSpPr>
              <a:grpSpLocks/>
            </p:cNvGrpSpPr>
            <p:nvPr/>
          </p:nvGrpSpPr>
          <p:grpSpPr bwMode="auto">
            <a:xfrm>
              <a:off x="1208" y="2173"/>
              <a:ext cx="95" cy="323"/>
              <a:chOff x="1496" y="2848"/>
              <a:chExt cx="192" cy="744"/>
            </a:xfrm>
          </p:grpSpPr>
          <p:sp>
            <p:nvSpPr>
              <p:cNvPr id="70749" name="Line 19"/>
              <p:cNvSpPr>
                <a:spLocks noChangeShapeType="1"/>
              </p:cNvSpPr>
              <p:nvPr/>
            </p:nvSpPr>
            <p:spPr bwMode="auto">
              <a:xfrm>
                <a:off x="1688" y="2848"/>
                <a:ext cx="0" cy="216"/>
              </a:xfrm>
              <a:prstGeom prst="line">
                <a:avLst/>
              </a:prstGeom>
              <a:noFill/>
              <a:ln w="25400">
                <a:solidFill>
                  <a:schemeClr val="tx1"/>
                </a:solidFill>
                <a:round/>
                <a:headEnd/>
                <a:tailEnd/>
              </a:ln>
            </p:spPr>
            <p:txBody>
              <a:bodyPr lIns="90000" tIns="46800" rIns="90000" bIns="46800"/>
              <a:lstStyle/>
              <a:p>
                <a:endParaRPr lang="fr-FR"/>
              </a:p>
            </p:txBody>
          </p:sp>
          <p:sp>
            <p:nvSpPr>
              <p:cNvPr id="70750" name="Line 20"/>
              <p:cNvSpPr>
                <a:spLocks noChangeShapeType="1"/>
              </p:cNvSpPr>
              <p:nvPr/>
            </p:nvSpPr>
            <p:spPr bwMode="auto">
              <a:xfrm>
                <a:off x="1496" y="3056"/>
                <a:ext cx="192" cy="272"/>
              </a:xfrm>
              <a:prstGeom prst="line">
                <a:avLst/>
              </a:prstGeom>
              <a:noFill/>
              <a:ln w="25400">
                <a:solidFill>
                  <a:schemeClr val="tx1"/>
                </a:solidFill>
                <a:round/>
                <a:headEnd/>
                <a:tailEnd/>
              </a:ln>
            </p:spPr>
            <p:txBody>
              <a:bodyPr lIns="90000" tIns="46800" rIns="90000" bIns="46800"/>
              <a:lstStyle/>
              <a:p>
                <a:endParaRPr lang="fr-FR"/>
              </a:p>
            </p:txBody>
          </p:sp>
          <p:sp>
            <p:nvSpPr>
              <p:cNvPr id="70751" name="Line 21"/>
              <p:cNvSpPr>
                <a:spLocks noChangeShapeType="1"/>
              </p:cNvSpPr>
              <p:nvPr/>
            </p:nvSpPr>
            <p:spPr bwMode="auto">
              <a:xfrm>
                <a:off x="1688" y="3328"/>
                <a:ext cx="0" cy="264"/>
              </a:xfrm>
              <a:prstGeom prst="line">
                <a:avLst/>
              </a:prstGeom>
              <a:noFill/>
              <a:ln w="25400">
                <a:solidFill>
                  <a:schemeClr val="tx1"/>
                </a:solidFill>
                <a:round/>
                <a:headEnd/>
                <a:tailEnd/>
              </a:ln>
            </p:spPr>
            <p:txBody>
              <a:bodyPr lIns="90000" tIns="46800" rIns="90000" bIns="46800"/>
              <a:lstStyle/>
              <a:p>
                <a:endParaRPr lang="fr-FR"/>
              </a:p>
            </p:txBody>
          </p:sp>
        </p:grpSp>
        <p:sp>
          <p:nvSpPr>
            <p:cNvPr id="70686" name="Line 22"/>
            <p:cNvSpPr>
              <a:spLocks noChangeShapeType="1"/>
            </p:cNvSpPr>
            <p:nvPr/>
          </p:nvSpPr>
          <p:spPr bwMode="auto">
            <a:xfrm flipV="1">
              <a:off x="1388" y="2258"/>
              <a:ext cx="0" cy="175"/>
            </a:xfrm>
            <a:prstGeom prst="line">
              <a:avLst/>
            </a:prstGeom>
            <a:noFill/>
            <a:ln w="19050">
              <a:solidFill>
                <a:schemeClr val="tx1"/>
              </a:solidFill>
              <a:round/>
              <a:headEnd/>
              <a:tailEnd type="triangle" w="lg" len="lg"/>
            </a:ln>
          </p:spPr>
          <p:txBody>
            <a:bodyPr/>
            <a:lstStyle/>
            <a:p>
              <a:endParaRPr lang="fr-FR"/>
            </a:p>
          </p:txBody>
        </p:sp>
        <p:sp>
          <p:nvSpPr>
            <p:cNvPr id="70687" name="Line 23"/>
            <p:cNvSpPr>
              <a:spLocks noChangeShapeType="1"/>
            </p:cNvSpPr>
            <p:nvPr/>
          </p:nvSpPr>
          <p:spPr bwMode="auto">
            <a:xfrm flipH="1">
              <a:off x="1298" y="2110"/>
              <a:ext cx="5" cy="132"/>
            </a:xfrm>
            <a:prstGeom prst="line">
              <a:avLst/>
            </a:prstGeom>
            <a:noFill/>
            <a:ln w="19050">
              <a:solidFill>
                <a:schemeClr val="tx1"/>
              </a:solidFill>
              <a:round/>
              <a:headEnd/>
              <a:tailEnd type="triangle" w="lg" len="lg"/>
            </a:ln>
          </p:spPr>
          <p:txBody>
            <a:bodyPr/>
            <a:lstStyle/>
            <a:p>
              <a:endParaRPr lang="fr-FR"/>
            </a:p>
          </p:txBody>
        </p:sp>
        <p:grpSp>
          <p:nvGrpSpPr>
            <p:cNvPr id="70688" name="Group 24"/>
            <p:cNvGrpSpPr>
              <a:grpSpLocks/>
            </p:cNvGrpSpPr>
            <p:nvPr/>
          </p:nvGrpSpPr>
          <p:grpSpPr bwMode="auto">
            <a:xfrm>
              <a:off x="1208" y="1565"/>
              <a:ext cx="95" cy="323"/>
              <a:chOff x="1496" y="2848"/>
              <a:chExt cx="192" cy="744"/>
            </a:xfrm>
          </p:grpSpPr>
          <p:sp>
            <p:nvSpPr>
              <p:cNvPr id="70746" name="Line 25"/>
              <p:cNvSpPr>
                <a:spLocks noChangeShapeType="1"/>
              </p:cNvSpPr>
              <p:nvPr/>
            </p:nvSpPr>
            <p:spPr bwMode="auto">
              <a:xfrm>
                <a:off x="1688" y="2848"/>
                <a:ext cx="0" cy="216"/>
              </a:xfrm>
              <a:prstGeom prst="line">
                <a:avLst/>
              </a:prstGeom>
              <a:noFill/>
              <a:ln w="25400">
                <a:solidFill>
                  <a:schemeClr val="tx1"/>
                </a:solidFill>
                <a:round/>
                <a:headEnd/>
                <a:tailEnd/>
              </a:ln>
            </p:spPr>
            <p:txBody>
              <a:bodyPr lIns="90000" tIns="46800" rIns="90000" bIns="46800"/>
              <a:lstStyle/>
              <a:p>
                <a:endParaRPr lang="fr-FR"/>
              </a:p>
            </p:txBody>
          </p:sp>
          <p:sp>
            <p:nvSpPr>
              <p:cNvPr id="70747" name="Line 26"/>
              <p:cNvSpPr>
                <a:spLocks noChangeShapeType="1"/>
              </p:cNvSpPr>
              <p:nvPr/>
            </p:nvSpPr>
            <p:spPr bwMode="auto">
              <a:xfrm>
                <a:off x="1496" y="3056"/>
                <a:ext cx="192" cy="272"/>
              </a:xfrm>
              <a:prstGeom prst="line">
                <a:avLst/>
              </a:prstGeom>
              <a:noFill/>
              <a:ln w="25400">
                <a:solidFill>
                  <a:schemeClr val="tx1"/>
                </a:solidFill>
                <a:round/>
                <a:headEnd/>
                <a:tailEnd/>
              </a:ln>
            </p:spPr>
            <p:txBody>
              <a:bodyPr lIns="90000" tIns="46800" rIns="90000" bIns="46800"/>
              <a:lstStyle/>
              <a:p>
                <a:endParaRPr lang="fr-FR"/>
              </a:p>
            </p:txBody>
          </p:sp>
          <p:sp>
            <p:nvSpPr>
              <p:cNvPr id="70748" name="Line 27"/>
              <p:cNvSpPr>
                <a:spLocks noChangeShapeType="1"/>
              </p:cNvSpPr>
              <p:nvPr/>
            </p:nvSpPr>
            <p:spPr bwMode="auto">
              <a:xfrm>
                <a:off x="1688" y="3328"/>
                <a:ext cx="0" cy="264"/>
              </a:xfrm>
              <a:prstGeom prst="line">
                <a:avLst/>
              </a:prstGeom>
              <a:noFill/>
              <a:ln w="25400">
                <a:solidFill>
                  <a:schemeClr val="tx1"/>
                </a:solidFill>
                <a:round/>
                <a:headEnd/>
                <a:tailEnd/>
              </a:ln>
            </p:spPr>
            <p:txBody>
              <a:bodyPr lIns="90000" tIns="46800" rIns="90000" bIns="46800"/>
              <a:lstStyle/>
              <a:p>
                <a:endParaRPr lang="fr-FR"/>
              </a:p>
            </p:txBody>
          </p:sp>
        </p:grpSp>
        <p:sp>
          <p:nvSpPr>
            <p:cNvPr id="70689" name="Line 28"/>
            <p:cNvSpPr>
              <a:spLocks noChangeShapeType="1"/>
            </p:cNvSpPr>
            <p:nvPr/>
          </p:nvSpPr>
          <p:spPr bwMode="auto">
            <a:xfrm flipH="1">
              <a:off x="1298" y="1502"/>
              <a:ext cx="5" cy="132"/>
            </a:xfrm>
            <a:prstGeom prst="line">
              <a:avLst/>
            </a:prstGeom>
            <a:noFill/>
            <a:ln w="19050">
              <a:solidFill>
                <a:schemeClr val="tx1"/>
              </a:solidFill>
              <a:round/>
              <a:headEnd/>
              <a:tailEnd type="triangle" w="lg" len="lg"/>
            </a:ln>
          </p:spPr>
          <p:txBody>
            <a:bodyPr/>
            <a:lstStyle/>
            <a:p>
              <a:endParaRPr lang="fr-FR"/>
            </a:p>
          </p:txBody>
        </p:sp>
        <p:sp>
          <p:nvSpPr>
            <p:cNvPr id="70690" name="Line 29"/>
            <p:cNvSpPr>
              <a:spLocks noChangeShapeType="1"/>
            </p:cNvSpPr>
            <p:nvPr/>
          </p:nvSpPr>
          <p:spPr bwMode="auto">
            <a:xfrm>
              <a:off x="1303" y="1861"/>
              <a:ext cx="0" cy="265"/>
            </a:xfrm>
            <a:prstGeom prst="line">
              <a:avLst/>
            </a:prstGeom>
            <a:noFill/>
            <a:ln w="25400">
              <a:solidFill>
                <a:schemeClr val="tx1"/>
              </a:solidFill>
              <a:round/>
              <a:headEnd/>
              <a:tailEnd/>
            </a:ln>
          </p:spPr>
          <p:txBody>
            <a:bodyPr lIns="90000" tIns="46800" rIns="90000" bIns="46800"/>
            <a:lstStyle/>
            <a:p>
              <a:endParaRPr lang="fr-FR"/>
            </a:p>
          </p:txBody>
        </p:sp>
        <p:sp>
          <p:nvSpPr>
            <p:cNvPr id="70691" name="Line 30"/>
            <p:cNvSpPr>
              <a:spLocks noChangeShapeType="1"/>
            </p:cNvSpPr>
            <p:nvPr/>
          </p:nvSpPr>
          <p:spPr bwMode="auto">
            <a:xfrm>
              <a:off x="697" y="1507"/>
              <a:ext cx="606" cy="0"/>
            </a:xfrm>
            <a:prstGeom prst="line">
              <a:avLst/>
            </a:prstGeom>
            <a:noFill/>
            <a:ln w="25400">
              <a:solidFill>
                <a:schemeClr val="tx1"/>
              </a:solidFill>
              <a:round/>
              <a:headEnd/>
              <a:tailEnd/>
            </a:ln>
          </p:spPr>
          <p:txBody>
            <a:bodyPr lIns="90000" tIns="46800" rIns="90000" bIns="46800"/>
            <a:lstStyle/>
            <a:p>
              <a:endParaRPr lang="fr-FR"/>
            </a:p>
          </p:txBody>
        </p:sp>
        <p:sp>
          <p:nvSpPr>
            <p:cNvPr id="70692" name="Text Box 22"/>
            <p:cNvSpPr txBox="1">
              <a:spLocks noChangeArrowheads="1"/>
            </p:cNvSpPr>
            <p:nvPr/>
          </p:nvSpPr>
          <p:spPr bwMode="auto">
            <a:xfrm>
              <a:off x="1030" y="1643"/>
              <a:ext cx="159" cy="134"/>
            </a:xfrm>
            <a:prstGeom prst="rect">
              <a:avLst/>
            </a:prstGeom>
            <a:noFill/>
            <a:ln w="9525">
              <a:noFill/>
              <a:miter lim="800000"/>
              <a:headEnd/>
              <a:tailEnd/>
            </a:ln>
          </p:spPr>
          <p:txBody>
            <a:bodyPr lIns="0" tIns="0" rIns="0" bIns="0">
              <a:spAutoFit/>
            </a:bodyPr>
            <a:lstStyle/>
            <a:p>
              <a:pPr>
                <a:spcBef>
                  <a:spcPct val="50000"/>
                </a:spcBef>
              </a:pPr>
              <a:r>
                <a:rPr lang="fr-FR" sz="1400"/>
                <a:t>T1</a:t>
              </a:r>
            </a:p>
          </p:txBody>
        </p:sp>
        <p:sp>
          <p:nvSpPr>
            <p:cNvPr id="70693" name="Text Box 22"/>
            <p:cNvSpPr txBox="1">
              <a:spLocks noChangeArrowheads="1"/>
            </p:cNvSpPr>
            <p:nvPr/>
          </p:nvSpPr>
          <p:spPr bwMode="auto">
            <a:xfrm>
              <a:off x="1030" y="2267"/>
              <a:ext cx="159" cy="134"/>
            </a:xfrm>
            <a:prstGeom prst="rect">
              <a:avLst/>
            </a:prstGeom>
            <a:noFill/>
            <a:ln w="9525">
              <a:noFill/>
              <a:miter lim="800000"/>
              <a:headEnd/>
              <a:tailEnd/>
            </a:ln>
          </p:spPr>
          <p:txBody>
            <a:bodyPr lIns="0" tIns="0" rIns="0" bIns="0">
              <a:spAutoFit/>
            </a:bodyPr>
            <a:lstStyle/>
            <a:p>
              <a:pPr>
                <a:spcBef>
                  <a:spcPct val="50000"/>
                </a:spcBef>
              </a:pPr>
              <a:r>
                <a:rPr lang="fr-FR" sz="1400"/>
                <a:t>T2</a:t>
              </a:r>
            </a:p>
          </p:txBody>
        </p:sp>
        <p:sp>
          <p:nvSpPr>
            <p:cNvPr id="70694" name="Line 33"/>
            <p:cNvSpPr>
              <a:spLocks noChangeShapeType="1"/>
            </p:cNvSpPr>
            <p:nvPr/>
          </p:nvSpPr>
          <p:spPr bwMode="auto">
            <a:xfrm flipH="1" flipV="1">
              <a:off x="697" y="2491"/>
              <a:ext cx="601" cy="0"/>
            </a:xfrm>
            <a:prstGeom prst="line">
              <a:avLst/>
            </a:prstGeom>
            <a:noFill/>
            <a:ln w="25400">
              <a:solidFill>
                <a:schemeClr val="tx1"/>
              </a:solidFill>
              <a:round/>
              <a:headEnd/>
              <a:tailEnd/>
            </a:ln>
          </p:spPr>
          <p:txBody>
            <a:bodyPr lIns="90000" tIns="46800" rIns="90000" bIns="46800"/>
            <a:lstStyle/>
            <a:p>
              <a:endParaRPr lang="fr-FR"/>
            </a:p>
          </p:txBody>
        </p:sp>
        <p:sp>
          <p:nvSpPr>
            <p:cNvPr id="70695" name="Line 34"/>
            <p:cNvSpPr>
              <a:spLocks noChangeShapeType="1"/>
            </p:cNvSpPr>
            <p:nvPr/>
          </p:nvSpPr>
          <p:spPr bwMode="auto">
            <a:xfrm flipV="1">
              <a:off x="703" y="1507"/>
              <a:ext cx="0" cy="978"/>
            </a:xfrm>
            <a:prstGeom prst="line">
              <a:avLst/>
            </a:prstGeom>
            <a:noFill/>
            <a:ln w="25400">
              <a:solidFill>
                <a:schemeClr val="tx1"/>
              </a:solidFill>
              <a:round/>
              <a:headEnd/>
              <a:tailEnd/>
            </a:ln>
          </p:spPr>
          <p:txBody>
            <a:bodyPr lIns="90000" tIns="46800" rIns="90000" bIns="46800"/>
            <a:lstStyle/>
            <a:p>
              <a:endParaRPr lang="fr-FR"/>
            </a:p>
          </p:txBody>
        </p:sp>
        <p:sp>
          <p:nvSpPr>
            <p:cNvPr id="70696" name="Line 35"/>
            <p:cNvSpPr>
              <a:spLocks noChangeShapeType="1"/>
            </p:cNvSpPr>
            <p:nvPr/>
          </p:nvSpPr>
          <p:spPr bwMode="auto">
            <a:xfrm flipH="1">
              <a:off x="1298" y="2491"/>
              <a:ext cx="606" cy="0"/>
            </a:xfrm>
            <a:prstGeom prst="line">
              <a:avLst/>
            </a:prstGeom>
            <a:noFill/>
            <a:ln w="25400">
              <a:solidFill>
                <a:schemeClr val="tx1"/>
              </a:solidFill>
              <a:round/>
              <a:headEnd/>
              <a:tailEnd/>
            </a:ln>
          </p:spPr>
          <p:txBody>
            <a:bodyPr lIns="90000" tIns="46800" rIns="90000" bIns="46800"/>
            <a:lstStyle/>
            <a:p>
              <a:endParaRPr lang="fr-FR"/>
            </a:p>
          </p:txBody>
        </p:sp>
        <p:grpSp>
          <p:nvGrpSpPr>
            <p:cNvPr id="70697" name="Group 36"/>
            <p:cNvGrpSpPr>
              <a:grpSpLocks/>
            </p:cNvGrpSpPr>
            <p:nvPr/>
          </p:nvGrpSpPr>
          <p:grpSpPr bwMode="auto">
            <a:xfrm>
              <a:off x="1803" y="2168"/>
              <a:ext cx="96" cy="323"/>
              <a:chOff x="1496" y="2848"/>
              <a:chExt cx="192" cy="744"/>
            </a:xfrm>
          </p:grpSpPr>
          <p:sp>
            <p:nvSpPr>
              <p:cNvPr id="70743" name="Line 37"/>
              <p:cNvSpPr>
                <a:spLocks noChangeShapeType="1"/>
              </p:cNvSpPr>
              <p:nvPr/>
            </p:nvSpPr>
            <p:spPr bwMode="auto">
              <a:xfrm>
                <a:off x="1688" y="2848"/>
                <a:ext cx="0" cy="216"/>
              </a:xfrm>
              <a:prstGeom prst="line">
                <a:avLst/>
              </a:prstGeom>
              <a:noFill/>
              <a:ln w="25400">
                <a:solidFill>
                  <a:schemeClr val="tx1"/>
                </a:solidFill>
                <a:round/>
                <a:headEnd/>
                <a:tailEnd/>
              </a:ln>
            </p:spPr>
            <p:txBody>
              <a:bodyPr lIns="90000" tIns="46800" rIns="90000" bIns="46800"/>
              <a:lstStyle/>
              <a:p>
                <a:endParaRPr lang="fr-FR"/>
              </a:p>
            </p:txBody>
          </p:sp>
          <p:sp>
            <p:nvSpPr>
              <p:cNvPr id="70744" name="Line 38"/>
              <p:cNvSpPr>
                <a:spLocks noChangeShapeType="1"/>
              </p:cNvSpPr>
              <p:nvPr/>
            </p:nvSpPr>
            <p:spPr bwMode="auto">
              <a:xfrm>
                <a:off x="1496" y="3056"/>
                <a:ext cx="192" cy="272"/>
              </a:xfrm>
              <a:prstGeom prst="line">
                <a:avLst/>
              </a:prstGeom>
              <a:noFill/>
              <a:ln w="25400">
                <a:solidFill>
                  <a:schemeClr val="tx1"/>
                </a:solidFill>
                <a:round/>
                <a:headEnd/>
                <a:tailEnd/>
              </a:ln>
            </p:spPr>
            <p:txBody>
              <a:bodyPr lIns="90000" tIns="46800" rIns="90000" bIns="46800"/>
              <a:lstStyle/>
              <a:p>
                <a:endParaRPr lang="fr-FR"/>
              </a:p>
            </p:txBody>
          </p:sp>
          <p:sp>
            <p:nvSpPr>
              <p:cNvPr id="70745" name="Line 39"/>
              <p:cNvSpPr>
                <a:spLocks noChangeShapeType="1"/>
              </p:cNvSpPr>
              <p:nvPr/>
            </p:nvSpPr>
            <p:spPr bwMode="auto">
              <a:xfrm>
                <a:off x="1688" y="3328"/>
                <a:ext cx="0" cy="264"/>
              </a:xfrm>
              <a:prstGeom prst="line">
                <a:avLst/>
              </a:prstGeom>
              <a:noFill/>
              <a:ln w="25400">
                <a:solidFill>
                  <a:schemeClr val="tx1"/>
                </a:solidFill>
                <a:round/>
                <a:headEnd/>
                <a:tailEnd/>
              </a:ln>
            </p:spPr>
            <p:txBody>
              <a:bodyPr lIns="90000" tIns="46800" rIns="90000" bIns="46800"/>
              <a:lstStyle/>
              <a:p>
                <a:endParaRPr lang="fr-FR"/>
              </a:p>
            </p:txBody>
          </p:sp>
        </p:grpSp>
        <p:sp>
          <p:nvSpPr>
            <p:cNvPr id="70698" name="Line 40"/>
            <p:cNvSpPr>
              <a:spLocks noChangeShapeType="1"/>
            </p:cNvSpPr>
            <p:nvPr/>
          </p:nvSpPr>
          <p:spPr bwMode="auto">
            <a:xfrm flipV="1">
              <a:off x="1983" y="2253"/>
              <a:ext cx="0" cy="174"/>
            </a:xfrm>
            <a:prstGeom prst="line">
              <a:avLst/>
            </a:prstGeom>
            <a:noFill/>
            <a:ln w="19050">
              <a:solidFill>
                <a:schemeClr val="tx1"/>
              </a:solidFill>
              <a:round/>
              <a:headEnd/>
              <a:tailEnd type="triangle" w="lg" len="lg"/>
            </a:ln>
          </p:spPr>
          <p:txBody>
            <a:bodyPr/>
            <a:lstStyle/>
            <a:p>
              <a:endParaRPr lang="fr-FR"/>
            </a:p>
          </p:txBody>
        </p:sp>
        <p:sp>
          <p:nvSpPr>
            <p:cNvPr id="70699" name="Line 41"/>
            <p:cNvSpPr>
              <a:spLocks noChangeShapeType="1"/>
            </p:cNvSpPr>
            <p:nvPr/>
          </p:nvSpPr>
          <p:spPr bwMode="auto">
            <a:xfrm flipH="1">
              <a:off x="1893" y="2105"/>
              <a:ext cx="6" cy="132"/>
            </a:xfrm>
            <a:prstGeom prst="line">
              <a:avLst/>
            </a:prstGeom>
            <a:noFill/>
            <a:ln w="19050">
              <a:solidFill>
                <a:schemeClr val="tx1"/>
              </a:solidFill>
              <a:round/>
              <a:headEnd/>
              <a:tailEnd type="triangle" w="lg" len="lg"/>
            </a:ln>
          </p:spPr>
          <p:txBody>
            <a:bodyPr/>
            <a:lstStyle/>
            <a:p>
              <a:endParaRPr lang="fr-FR"/>
            </a:p>
          </p:txBody>
        </p:sp>
        <p:grpSp>
          <p:nvGrpSpPr>
            <p:cNvPr id="70700" name="Group 42"/>
            <p:cNvGrpSpPr>
              <a:grpSpLocks/>
            </p:cNvGrpSpPr>
            <p:nvPr/>
          </p:nvGrpSpPr>
          <p:grpSpPr bwMode="auto">
            <a:xfrm>
              <a:off x="1803" y="1560"/>
              <a:ext cx="96" cy="323"/>
              <a:chOff x="1496" y="2848"/>
              <a:chExt cx="192" cy="744"/>
            </a:xfrm>
          </p:grpSpPr>
          <p:sp>
            <p:nvSpPr>
              <p:cNvPr id="70740" name="Line 43"/>
              <p:cNvSpPr>
                <a:spLocks noChangeShapeType="1"/>
              </p:cNvSpPr>
              <p:nvPr/>
            </p:nvSpPr>
            <p:spPr bwMode="auto">
              <a:xfrm>
                <a:off x="1688" y="2848"/>
                <a:ext cx="0" cy="216"/>
              </a:xfrm>
              <a:prstGeom prst="line">
                <a:avLst/>
              </a:prstGeom>
              <a:noFill/>
              <a:ln w="25400">
                <a:solidFill>
                  <a:schemeClr val="tx1"/>
                </a:solidFill>
                <a:round/>
                <a:headEnd/>
                <a:tailEnd/>
              </a:ln>
            </p:spPr>
            <p:txBody>
              <a:bodyPr lIns="90000" tIns="46800" rIns="90000" bIns="46800"/>
              <a:lstStyle/>
              <a:p>
                <a:endParaRPr lang="fr-FR"/>
              </a:p>
            </p:txBody>
          </p:sp>
          <p:sp>
            <p:nvSpPr>
              <p:cNvPr id="70741" name="Line 44"/>
              <p:cNvSpPr>
                <a:spLocks noChangeShapeType="1"/>
              </p:cNvSpPr>
              <p:nvPr/>
            </p:nvSpPr>
            <p:spPr bwMode="auto">
              <a:xfrm>
                <a:off x="1496" y="3056"/>
                <a:ext cx="192" cy="272"/>
              </a:xfrm>
              <a:prstGeom prst="line">
                <a:avLst/>
              </a:prstGeom>
              <a:noFill/>
              <a:ln w="25400">
                <a:solidFill>
                  <a:schemeClr val="tx1"/>
                </a:solidFill>
                <a:round/>
                <a:headEnd/>
                <a:tailEnd/>
              </a:ln>
            </p:spPr>
            <p:txBody>
              <a:bodyPr lIns="90000" tIns="46800" rIns="90000" bIns="46800"/>
              <a:lstStyle/>
              <a:p>
                <a:endParaRPr lang="fr-FR"/>
              </a:p>
            </p:txBody>
          </p:sp>
          <p:sp>
            <p:nvSpPr>
              <p:cNvPr id="70742" name="Line 45"/>
              <p:cNvSpPr>
                <a:spLocks noChangeShapeType="1"/>
              </p:cNvSpPr>
              <p:nvPr/>
            </p:nvSpPr>
            <p:spPr bwMode="auto">
              <a:xfrm>
                <a:off x="1688" y="3328"/>
                <a:ext cx="0" cy="264"/>
              </a:xfrm>
              <a:prstGeom prst="line">
                <a:avLst/>
              </a:prstGeom>
              <a:noFill/>
              <a:ln w="25400">
                <a:solidFill>
                  <a:schemeClr val="tx1"/>
                </a:solidFill>
                <a:round/>
                <a:headEnd/>
                <a:tailEnd/>
              </a:ln>
            </p:spPr>
            <p:txBody>
              <a:bodyPr lIns="90000" tIns="46800" rIns="90000" bIns="46800"/>
              <a:lstStyle/>
              <a:p>
                <a:endParaRPr lang="fr-FR"/>
              </a:p>
            </p:txBody>
          </p:sp>
        </p:grpSp>
        <p:sp>
          <p:nvSpPr>
            <p:cNvPr id="70701" name="Line 46"/>
            <p:cNvSpPr>
              <a:spLocks noChangeShapeType="1"/>
            </p:cNvSpPr>
            <p:nvPr/>
          </p:nvSpPr>
          <p:spPr bwMode="auto">
            <a:xfrm flipV="1">
              <a:off x="1949" y="1629"/>
              <a:ext cx="0" cy="174"/>
            </a:xfrm>
            <a:prstGeom prst="line">
              <a:avLst/>
            </a:prstGeom>
            <a:noFill/>
            <a:ln w="19050">
              <a:solidFill>
                <a:schemeClr val="tx1"/>
              </a:solidFill>
              <a:round/>
              <a:headEnd/>
              <a:tailEnd type="triangle" w="lg" len="lg"/>
            </a:ln>
          </p:spPr>
          <p:txBody>
            <a:bodyPr/>
            <a:lstStyle/>
            <a:p>
              <a:endParaRPr lang="fr-FR"/>
            </a:p>
          </p:txBody>
        </p:sp>
        <p:sp>
          <p:nvSpPr>
            <p:cNvPr id="70702" name="Line 47"/>
            <p:cNvSpPr>
              <a:spLocks noChangeShapeType="1"/>
            </p:cNvSpPr>
            <p:nvPr/>
          </p:nvSpPr>
          <p:spPr bwMode="auto">
            <a:xfrm flipH="1">
              <a:off x="1893" y="1497"/>
              <a:ext cx="6" cy="132"/>
            </a:xfrm>
            <a:prstGeom prst="line">
              <a:avLst/>
            </a:prstGeom>
            <a:noFill/>
            <a:ln w="19050">
              <a:solidFill>
                <a:schemeClr val="tx1"/>
              </a:solidFill>
              <a:round/>
              <a:headEnd/>
              <a:tailEnd type="triangle" w="lg" len="lg"/>
            </a:ln>
          </p:spPr>
          <p:txBody>
            <a:bodyPr/>
            <a:lstStyle/>
            <a:p>
              <a:endParaRPr lang="fr-FR"/>
            </a:p>
          </p:txBody>
        </p:sp>
        <p:sp>
          <p:nvSpPr>
            <p:cNvPr id="70703" name="Line 48"/>
            <p:cNvSpPr>
              <a:spLocks noChangeShapeType="1"/>
            </p:cNvSpPr>
            <p:nvPr/>
          </p:nvSpPr>
          <p:spPr bwMode="auto">
            <a:xfrm>
              <a:off x="1899" y="1856"/>
              <a:ext cx="0" cy="265"/>
            </a:xfrm>
            <a:prstGeom prst="line">
              <a:avLst/>
            </a:prstGeom>
            <a:noFill/>
            <a:ln w="25400">
              <a:solidFill>
                <a:schemeClr val="tx1"/>
              </a:solidFill>
              <a:round/>
              <a:headEnd/>
              <a:tailEnd/>
            </a:ln>
          </p:spPr>
          <p:txBody>
            <a:bodyPr lIns="90000" tIns="46800" rIns="90000" bIns="46800"/>
            <a:lstStyle/>
            <a:p>
              <a:endParaRPr lang="fr-FR"/>
            </a:p>
          </p:txBody>
        </p:sp>
        <p:sp>
          <p:nvSpPr>
            <p:cNvPr id="70704" name="Text Box 22"/>
            <p:cNvSpPr txBox="1">
              <a:spLocks noChangeArrowheads="1"/>
            </p:cNvSpPr>
            <p:nvPr/>
          </p:nvSpPr>
          <p:spPr bwMode="auto">
            <a:xfrm>
              <a:off x="2028" y="1680"/>
              <a:ext cx="161" cy="134"/>
            </a:xfrm>
            <a:prstGeom prst="rect">
              <a:avLst/>
            </a:prstGeom>
            <a:noFill/>
            <a:ln w="9525">
              <a:noFill/>
              <a:miter lim="800000"/>
              <a:headEnd/>
              <a:tailEnd/>
            </a:ln>
          </p:spPr>
          <p:txBody>
            <a:bodyPr lIns="0" tIns="0" rIns="0" bIns="0">
              <a:spAutoFit/>
            </a:bodyPr>
            <a:lstStyle/>
            <a:p>
              <a:pPr>
                <a:spcBef>
                  <a:spcPct val="50000"/>
                </a:spcBef>
              </a:pPr>
              <a:r>
                <a:rPr lang="fr-FR" sz="1400"/>
                <a:t>T3</a:t>
              </a:r>
            </a:p>
          </p:txBody>
        </p:sp>
        <p:sp>
          <p:nvSpPr>
            <p:cNvPr id="70705" name="Text Box 22"/>
            <p:cNvSpPr txBox="1">
              <a:spLocks noChangeArrowheads="1"/>
            </p:cNvSpPr>
            <p:nvPr/>
          </p:nvSpPr>
          <p:spPr bwMode="auto">
            <a:xfrm>
              <a:off x="2046" y="2283"/>
              <a:ext cx="160" cy="134"/>
            </a:xfrm>
            <a:prstGeom prst="rect">
              <a:avLst/>
            </a:prstGeom>
            <a:noFill/>
            <a:ln w="9525">
              <a:noFill/>
              <a:miter lim="800000"/>
              <a:headEnd/>
              <a:tailEnd/>
            </a:ln>
          </p:spPr>
          <p:txBody>
            <a:bodyPr lIns="0" tIns="0" rIns="0" bIns="0">
              <a:spAutoFit/>
            </a:bodyPr>
            <a:lstStyle/>
            <a:p>
              <a:pPr>
                <a:spcBef>
                  <a:spcPct val="50000"/>
                </a:spcBef>
              </a:pPr>
              <a:r>
                <a:rPr lang="fr-FR" sz="1400"/>
                <a:t>T4</a:t>
              </a:r>
            </a:p>
          </p:txBody>
        </p:sp>
        <p:sp>
          <p:nvSpPr>
            <p:cNvPr id="70706" name="Line 51"/>
            <p:cNvSpPr>
              <a:spLocks noChangeShapeType="1"/>
            </p:cNvSpPr>
            <p:nvPr/>
          </p:nvSpPr>
          <p:spPr bwMode="auto">
            <a:xfrm flipV="1">
              <a:off x="1388" y="1634"/>
              <a:ext cx="0" cy="175"/>
            </a:xfrm>
            <a:prstGeom prst="line">
              <a:avLst/>
            </a:prstGeom>
            <a:noFill/>
            <a:ln w="19050">
              <a:solidFill>
                <a:schemeClr val="tx1"/>
              </a:solidFill>
              <a:round/>
              <a:headEnd/>
              <a:tailEnd type="triangle" w="lg" len="lg"/>
            </a:ln>
          </p:spPr>
          <p:txBody>
            <a:bodyPr/>
            <a:lstStyle/>
            <a:p>
              <a:endParaRPr lang="fr-FR"/>
            </a:p>
          </p:txBody>
        </p:sp>
        <p:sp>
          <p:nvSpPr>
            <p:cNvPr id="70707" name="Line 52"/>
            <p:cNvSpPr>
              <a:spLocks noChangeShapeType="1"/>
            </p:cNvSpPr>
            <p:nvPr/>
          </p:nvSpPr>
          <p:spPr bwMode="auto">
            <a:xfrm>
              <a:off x="1236" y="1507"/>
              <a:ext cx="663" cy="0"/>
            </a:xfrm>
            <a:prstGeom prst="line">
              <a:avLst/>
            </a:prstGeom>
            <a:noFill/>
            <a:ln w="25400">
              <a:solidFill>
                <a:schemeClr val="tx1"/>
              </a:solidFill>
              <a:round/>
              <a:headEnd/>
              <a:tailEnd/>
            </a:ln>
          </p:spPr>
          <p:txBody>
            <a:bodyPr lIns="90000" tIns="46800" rIns="90000" bIns="46800"/>
            <a:lstStyle/>
            <a:p>
              <a:endParaRPr lang="fr-FR"/>
            </a:p>
          </p:txBody>
        </p:sp>
        <p:sp>
          <p:nvSpPr>
            <p:cNvPr id="70708" name="Rectangle 53"/>
            <p:cNvSpPr>
              <a:spLocks noChangeArrowheads="1"/>
            </p:cNvSpPr>
            <p:nvPr/>
          </p:nvSpPr>
          <p:spPr bwMode="auto">
            <a:xfrm>
              <a:off x="3048" y="1792"/>
              <a:ext cx="400" cy="128"/>
            </a:xfrm>
            <a:prstGeom prst="rect">
              <a:avLst/>
            </a:prstGeom>
            <a:solidFill>
              <a:schemeClr val="bg1"/>
            </a:solidFill>
            <a:ln w="25400">
              <a:solidFill>
                <a:schemeClr val="tx1"/>
              </a:solidFill>
              <a:miter lim="800000"/>
              <a:headEnd/>
              <a:tailEnd/>
            </a:ln>
          </p:spPr>
          <p:txBody>
            <a:bodyPr wrap="none" lIns="90000" tIns="46800" rIns="90000" bIns="46800" anchor="ctr"/>
            <a:lstStyle/>
            <a:p>
              <a:endParaRPr lang="fr-FR"/>
            </a:p>
          </p:txBody>
        </p:sp>
        <p:sp>
          <p:nvSpPr>
            <p:cNvPr id="70709" name="Text Box 22"/>
            <p:cNvSpPr txBox="1">
              <a:spLocks noChangeArrowheads="1"/>
            </p:cNvSpPr>
            <p:nvPr/>
          </p:nvSpPr>
          <p:spPr bwMode="auto">
            <a:xfrm>
              <a:off x="3138" y="1782"/>
              <a:ext cx="209" cy="134"/>
            </a:xfrm>
            <a:prstGeom prst="rect">
              <a:avLst/>
            </a:prstGeom>
            <a:noFill/>
            <a:ln w="9525">
              <a:noFill/>
              <a:miter lim="800000"/>
              <a:headEnd/>
              <a:tailEnd/>
            </a:ln>
          </p:spPr>
          <p:txBody>
            <a:bodyPr lIns="0" tIns="0" rIns="0" bIns="0">
              <a:spAutoFit/>
            </a:bodyPr>
            <a:lstStyle/>
            <a:p>
              <a:pPr>
                <a:spcBef>
                  <a:spcPct val="50000"/>
                </a:spcBef>
              </a:pPr>
              <a:r>
                <a:rPr lang="fr-FR" sz="1400"/>
                <a:t> Z1</a:t>
              </a:r>
            </a:p>
          </p:txBody>
        </p:sp>
        <p:grpSp>
          <p:nvGrpSpPr>
            <p:cNvPr id="70710" name="Group 121"/>
            <p:cNvGrpSpPr>
              <a:grpSpLocks/>
            </p:cNvGrpSpPr>
            <p:nvPr/>
          </p:nvGrpSpPr>
          <p:grpSpPr bwMode="auto">
            <a:xfrm>
              <a:off x="2355" y="2176"/>
              <a:ext cx="96" cy="323"/>
              <a:chOff x="1496" y="2848"/>
              <a:chExt cx="192" cy="744"/>
            </a:xfrm>
          </p:grpSpPr>
          <p:sp>
            <p:nvSpPr>
              <p:cNvPr id="70737" name="Line 122"/>
              <p:cNvSpPr>
                <a:spLocks noChangeShapeType="1"/>
              </p:cNvSpPr>
              <p:nvPr/>
            </p:nvSpPr>
            <p:spPr bwMode="auto">
              <a:xfrm>
                <a:off x="1688" y="2848"/>
                <a:ext cx="0" cy="216"/>
              </a:xfrm>
              <a:prstGeom prst="line">
                <a:avLst/>
              </a:prstGeom>
              <a:noFill/>
              <a:ln w="25400">
                <a:solidFill>
                  <a:schemeClr val="tx1"/>
                </a:solidFill>
                <a:round/>
                <a:headEnd/>
                <a:tailEnd/>
              </a:ln>
            </p:spPr>
            <p:txBody>
              <a:bodyPr lIns="90000" tIns="46800" rIns="90000" bIns="46800"/>
              <a:lstStyle/>
              <a:p>
                <a:endParaRPr lang="fr-FR"/>
              </a:p>
            </p:txBody>
          </p:sp>
          <p:sp>
            <p:nvSpPr>
              <p:cNvPr id="70738" name="Line 123"/>
              <p:cNvSpPr>
                <a:spLocks noChangeShapeType="1"/>
              </p:cNvSpPr>
              <p:nvPr/>
            </p:nvSpPr>
            <p:spPr bwMode="auto">
              <a:xfrm>
                <a:off x="1496" y="3056"/>
                <a:ext cx="192" cy="272"/>
              </a:xfrm>
              <a:prstGeom prst="line">
                <a:avLst/>
              </a:prstGeom>
              <a:noFill/>
              <a:ln w="25400">
                <a:solidFill>
                  <a:schemeClr val="tx1"/>
                </a:solidFill>
                <a:round/>
                <a:headEnd/>
                <a:tailEnd/>
              </a:ln>
            </p:spPr>
            <p:txBody>
              <a:bodyPr lIns="90000" tIns="46800" rIns="90000" bIns="46800"/>
              <a:lstStyle/>
              <a:p>
                <a:endParaRPr lang="fr-FR"/>
              </a:p>
            </p:txBody>
          </p:sp>
          <p:sp>
            <p:nvSpPr>
              <p:cNvPr id="70739" name="Line 124"/>
              <p:cNvSpPr>
                <a:spLocks noChangeShapeType="1"/>
              </p:cNvSpPr>
              <p:nvPr/>
            </p:nvSpPr>
            <p:spPr bwMode="auto">
              <a:xfrm>
                <a:off x="1688" y="3328"/>
                <a:ext cx="0" cy="264"/>
              </a:xfrm>
              <a:prstGeom prst="line">
                <a:avLst/>
              </a:prstGeom>
              <a:noFill/>
              <a:ln w="25400">
                <a:solidFill>
                  <a:schemeClr val="tx1"/>
                </a:solidFill>
                <a:round/>
                <a:headEnd/>
                <a:tailEnd/>
              </a:ln>
            </p:spPr>
            <p:txBody>
              <a:bodyPr lIns="90000" tIns="46800" rIns="90000" bIns="46800"/>
              <a:lstStyle/>
              <a:p>
                <a:endParaRPr lang="fr-FR"/>
              </a:p>
            </p:txBody>
          </p:sp>
        </p:grpSp>
        <p:sp>
          <p:nvSpPr>
            <p:cNvPr id="70711" name="Line 125"/>
            <p:cNvSpPr>
              <a:spLocks noChangeShapeType="1"/>
            </p:cNvSpPr>
            <p:nvPr/>
          </p:nvSpPr>
          <p:spPr bwMode="auto">
            <a:xfrm flipV="1">
              <a:off x="2535" y="2261"/>
              <a:ext cx="0" cy="174"/>
            </a:xfrm>
            <a:prstGeom prst="line">
              <a:avLst/>
            </a:prstGeom>
            <a:noFill/>
            <a:ln w="19050">
              <a:solidFill>
                <a:schemeClr val="tx1"/>
              </a:solidFill>
              <a:round/>
              <a:headEnd/>
              <a:tailEnd type="triangle" w="lg" len="lg"/>
            </a:ln>
          </p:spPr>
          <p:txBody>
            <a:bodyPr/>
            <a:lstStyle/>
            <a:p>
              <a:endParaRPr lang="fr-FR"/>
            </a:p>
          </p:txBody>
        </p:sp>
        <p:sp>
          <p:nvSpPr>
            <p:cNvPr id="70712" name="Line 126"/>
            <p:cNvSpPr>
              <a:spLocks noChangeShapeType="1"/>
            </p:cNvSpPr>
            <p:nvPr/>
          </p:nvSpPr>
          <p:spPr bwMode="auto">
            <a:xfrm flipH="1">
              <a:off x="2445" y="2113"/>
              <a:ext cx="6" cy="132"/>
            </a:xfrm>
            <a:prstGeom prst="line">
              <a:avLst/>
            </a:prstGeom>
            <a:noFill/>
            <a:ln w="19050">
              <a:solidFill>
                <a:schemeClr val="tx1"/>
              </a:solidFill>
              <a:round/>
              <a:headEnd/>
              <a:tailEnd type="triangle" w="lg" len="lg"/>
            </a:ln>
          </p:spPr>
          <p:txBody>
            <a:bodyPr/>
            <a:lstStyle/>
            <a:p>
              <a:endParaRPr lang="fr-FR"/>
            </a:p>
          </p:txBody>
        </p:sp>
        <p:grpSp>
          <p:nvGrpSpPr>
            <p:cNvPr id="70713" name="Group 127"/>
            <p:cNvGrpSpPr>
              <a:grpSpLocks/>
            </p:cNvGrpSpPr>
            <p:nvPr/>
          </p:nvGrpSpPr>
          <p:grpSpPr bwMode="auto">
            <a:xfrm>
              <a:off x="2355" y="1568"/>
              <a:ext cx="96" cy="323"/>
              <a:chOff x="1496" y="2848"/>
              <a:chExt cx="192" cy="744"/>
            </a:xfrm>
          </p:grpSpPr>
          <p:sp>
            <p:nvSpPr>
              <p:cNvPr id="70734" name="Line 128"/>
              <p:cNvSpPr>
                <a:spLocks noChangeShapeType="1"/>
              </p:cNvSpPr>
              <p:nvPr/>
            </p:nvSpPr>
            <p:spPr bwMode="auto">
              <a:xfrm>
                <a:off x="1688" y="2848"/>
                <a:ext cx="0" cy="216"/>
              </a:xfrm>
              <a:prstGeom prst="line">
                <a:avLst/>
              </a:prstGeom>
              <a:noFill/>
              <a:ln w="25400">
                <a:solidFill>
                  <a:schemeClr val="tx1"/>
                </a:solidFill>
                <a:round/>
                <a:headEnd/>
                <a:tailEnd/>
              </a:ln>
            </p:spPr>
            <p:txBody>
              <a:bodyPr lIns="90000" tIns="46800" rIns="90000" bIns="46800"/>
              <a:lstStyle/>
              <a:p>
                <a:endParaRPr lang="fr-FR"/>
              </a:p>
            </p:txBody>
          </p:sp>
          <p:sp>
            <p:nvSpPr>
              <p:cNvPr id="70735" name="Line 129"/>
              <p:cNvSpPr>
                <a:spLocks noChangeShapeType="1"/>
              </p:cNvSpPr>
              <p:nvPr/>
            </p:nvSpPr>
            <p:spPr bwMode="auto">
              <a:xfrm>
                <a:off x="1496" y="3056"/>
                <a:ext cx="192" cy="272"/>
              </a:xfrm>
              <a:prstGeom prst="line">
                <a:avLst/>
              </a:prstGeom>
              <a:noFill/>
              <a:ln w="25400">
                <a:solidFill>
                  <a:schemeClr val="tx1"/>
                </a:solidFill>
                <a:round/>
                <a:headEnd/>
                <a:tailEnd/>
              </a:ln>
            </p:spPr>
            <p:txBody>
              <a:bodyPr lIns="90000" tIns="46800" rIns="90000" bIns="46800"/>
              <a:lstStyle/>
              <a:p>
                <a:endParaRPr lang="fr-FR"/>
              </a:p>
            </p:txBody>
          </p:sp>
          <p:sp>
            <p:nvSpPr>
              <p:cNvPr id="70736" name="Line 130"/>
              <p:cNvSpPr>
                <a:spLocks noChangeShapeType="1"/>
              </p:cNvSpPr>
              <p:nvPr/>
            </p:nvSpPr>
            <p:spPr bwMode="auto">
              <a:xfrm>
                <a:off x="1688" y="3328"/>
                <a:ext cx="0" cy="264"/>
              </a:xfrm>
              <a:prstGeom prst="line">
                <a:avLst/>
              </a:prstGeom>
              <a:noFill/>
              <a:ln w="25400">
                <a:solidFill>
                  <a:schemeClr val="tx1"/>
                </a:solidFill>
                <a:round/>
                <a:headEnd/>
                <a:tailEnd/>
              </a:ln>
            </p:spPr>
            <p:txBody>
              <a:bodyPr lIns="90000" tIns="46800" rIns="90000" bIns="46800"/>
              <a:lstStyle/>
              <a:p>
                <a:endParaRPr lang="fr-FR"/>
              </a:p>
            </p:txBody>
          </p:sp>
        </p:grpSp>
        <p:sp>
          <p:nvSpPr>
            <p:cNvPr id="70714" name="Line 131"/>
            <p:cNvSpPr>
              <a:spLocks noChangeShapeType="1"/>
            </p:cNvSpPr>
            <p:nvPr/>
          </p:nvSpPr>
          <p:spPr bwMode="auto">
            <a:xfrm flipV="1">
              <a:off x="2501" y="1637"/>
              <a:ext cx="0" cy="174"/>
            </a:xfrm>
            <a:prstGeom prst="line">
              <a:avLst/>
            </a:prstGeom>
            <a:noFill/>
            <a:ln w="19050">
              <a:solidFill>
                <a:schemeClr val="tx1"/>
              </a:solidFill>
              <a:round/>
              <a:headEnd/>
              <a:tailEnd type="triangle" w="lg" len="lg"/>
            </a:ln>
          </p:spPr>
          <p:txBody>
            <a:bodyPr/>
            <a:lstStyle/>
            <a:p>
              <a:endParaRPr lang="fr-FR"/>
            </a:p>
          </p:txBody>
        </p:sp>
        <p:sp>
          <p:nvSpPr>
            <p:cNvPr id="70715" name="Line 132"/>
            <p:cNvSpPr>
              <a:spLocks noChangeShapeType="1"/>
            </p:cNvSpPr>
            <p:nvPr/>
          </p:nvSpPr>
          <p:spPr bwMode="auto">
            <a:xfrm flipH="1">
              <a:off x="2445" y="1505"/>
              <a:ext cx="6" cy="132"/>
            </a:xfrm>
            <a:prstGeom prst="line">
              <a:avLst/>
            </a:prstGeom>
            <a:noFill/>
            <a:ln w="19050">
              <a:solidFill>
                <a:schemeClr val="tx1"/>
              </a:solidFill>
              <a:round/>
              <a:headEnd/>
              <a:tailEnd type="triangle" w="lg" len="lg"/>
            </a:ln>
          </p:spPr>
          <p:txBody>
            <a:bodyPr/>
            <a:lstStyle/>
            <a:p>
              <a:endParaRPr lang="fr-FR"/>
            </a:p>
          </p:txBody>
        </p:sp>
        <p:sp>
          <p:nvSpPr>
            <p:cNvPr id="70716" name="Line 133"/>
            <p:cNvSpPr>
              <a:spLocks noChangeShapeType="1"/>
            </p:cNvSpPr>
            <p:nvPr/>
          </p:nvSpPr>
          <p:spPr bwMode="auto">
            <a:xfrm>
              <a:off x="2451" y="1864"/>
              <a:ext cx="0" cy="265"/>
            </a:xfrm>
            <a:prstGeom prst="line">
              <a:avLst/>
            </a:prstGeom>
            <a:noFill/>
            <a:ln w="25400">
              <a:solidFill>
                <a:schemeClr val="tx1"/>
              </a:solidFill>
              <a:round/>
              <a:headEnd/>
              <a:tailEnd/>
            </a:ln>
          </p:spPr>
          <p:txBody>
            <a:bodyPr lIns="90000" tIns="46800" rIns="90000" bIns="46800"/>
            <a:lstStyle/>
            <a:p>
              <a:endParaRPr lang="fr-FR"/>
            </a:p>
          </p:txBody>
        </p:sp>
        <p:sp>
          <p:nvSpPr>
            <p:cNvPr id="70717" name="Text Box 22"/>
            <p:cNvSpPr txBox="1">
              <a:spLocks noChangeArrowheads="1"/>
            </p:cNvSpPr>
            <p:nvPr/>
          </p:nvSpPr>
          <p:spPr bwMode="auto">
            <a:xfrm>
              <a:off x="2580" y="1688"/>
              <a:ext cx="161" cy="134"/>
            </a:xfrm>
            <a:prstGeom prst="rect">
              <a:avLst/>
            </a:prstGeom>
            <a:noFill/>
            <a:ln w="9525">
              <a:noFill/>
              <a:miter lim="800000"/>
              <a:headEnd/>
              <a:tailEnd/>
            </a:ln>
          </p:spPr>
          <p:txBody>
            <a:bodyPr lIns="0" tIns="0" rIns="0" bIns="0">
              <a:spAutoFit/>
            </a:bodyPr>
            <a:lstStyle/>
            <a:p>
              <a:pPr>
                <a:spcBef>
                  <a:spcPct val="50000"/>
                </a:spcBef>
              </a:pPr>
              <a:r>
                <a:rPr lang="fr-FR" sz="1400"/>
                <a:t>T5</a:t>
              </a:r>
            </a:p>
          </p:txBody>
        </p:sp>
        <p:sp>
          <p:nvSpPr>
            <p:cNvPr id="70718" name="Text Box 22"/>
            <p:cNvSpPr txBox="1">
              <a:spLocks noChangeArrowheads="1"/>
            </p:cNvSpPr>
            <p:nvPr/>
          </p:nvSpPr>
          <p:spPr bwMode="auto">
            <a:xfrm>
              <a:off x="2598" y="2291"/>
              <a:ext cx="160" cy="134"/>
            </a:xfrm>
            <a:prstGeom prst="rect">
              <a:avLst/>
            </a:prstGeom>
            <a:noFill/>
            <a:ln w="9525">
              <a:noFill/>
              <a:miter lim="800000"/>
              <a:headEnd/>
              <a:tailEnd/>
            </a:ln>
          </p:spPr>
          <p:txBody>
            <a:bodyPr lIns="0" tIns="0" rIns="0" bIns="0">
              <a:spAutoFit/>
            </a:bodyPr>
            <a:lstStyle/>
            <a:p>
              <a:pPr>
                <a:spcBef>
                  <a:spcPct val="50000"/>
                </a:spcBef>
              </a:pPr>
              <a:r>
                <a:rPr lang="fr-FR" sz="1400"/>
                <a:t>T6</a:t>
              </a:r>
            </a:p>
          </p:txBody>
        </p:sp>
        <p:sp>
          <p:nvSpPr>
            <p:cNvPr id="70719" name="Line 136"/>
            <p:cNvSpPr>
              <a:spLocks noChangeShapeType="1"/>
            </p:cNvSpPr>
            <p:nvPr/>
          </p:nvSpPr>
          <p:spPr bwMode="auto">
            <a:xfrm>
              <a:off x="1840" y="1504"/>
              <a:ext cx="616" cy="0"/>
            </a:xfrm>
            <a:prstGeom prst="line">
              <a:avLst/>
            </a:prstGeom>
            <a:noFill/>
            <a:ln w="25400">
              <a:solidFill>
                <a:schemeClr val="tx1"/>
              </a:solidFill>
              <a:round/>
              <a:headEnd/>
              <a:tailEnd/>
            </a:ln>
          </p:spPr>
          <p:txBody>
            <a:bodyPr lIns="90000" tIns="46800" rIns="90000" bIns="46800"/>
            <a:lstStyle/>
            <a:p>
              <a:endParaRPr lang="fr-FR"/>
            </a:p>
          </p:txBody>
        </p:sp>
        <p:sp>
          <p:nvSpPr>
            <p:cNvPr id="70720" name="Line 137"/>
            <p:cNvSpPr>
              <a:spLocks noChangeShapeType="1"/>
            </p:cNvSpPr>
            <p:nvPr/>
          </p:nvSpPr>
          <p:spPr bwMode="auto">
            <a:xfrm>
              <a:off x="1832" y="2488"/>
              <a:ext cx="616" cy="0"/>
            </a:xfrm>
            <a:prstGeom prst="line">
              <a:avLst/>
            </a:prstGeom>
            <a:noFill/>
            <a:ln w="25400">
              <a:solidFill>
                <a:schemeClr val="tx1"/>
              </a:solidFill>
              <a:round/>
              <a:headEnd/>
              <a:tailEnd/>
            </a:ln>
          </p:spPr>
          <p:txBody>
            <a:bodyPr lIns="90000" tIns="46800" rIns="90000" bIns="46800"/>
            <a:lstStyle/>
            <a:p>
              <a:endParaRPr lang="fr-FR"/>
            </a:p>
          </p:txBody>
        </p:sp>
        <p:sp>
          <p:nvSpPr>
            <p:cNvPr id="70721" name="Line 138"/>
            <p:cNvSpPr>
              <a:spLocks noChangeShapeType="1"/>
            </p:cNvSpPr>
            <p:nvPr/>
          </p:nvSpPr>
          <p:spPr bwMode="auto">
            <a:xfrm flipV="1">
              <a:off x="1914" y="2020"/>
              <a:ext cx="1726" cy="0"/>
            </a:xfrm>
            <a:prstGeom prst="line">
              <a:avLst/>
            </a:prstGeom>
            <a:noFill/>
            <a:ln w="25400">
              <a:solidFill>
                <a:schemeClr val="tx1"/>
              </a:solidFill>
              <a:round/>
              <a:headEnd/>
              <a:tailEnd/>
            </a:ln>
          </p:spPr>
          <p:txBody>
            <a:bodyPr lIns="90000" tIns="46800" rIns="90000" bIns="46800"/>
            <a:lstStyle/>
            <a:p>
              <a:endParaRPr lang="fr-FR"/>
            </a:p>
          </p:txBody>
        </p:sp>
        <p:sp>
          <p:nvSpPr>
            <p:cNvPr id="70722" name="Line 139"/>
            <p:cNvSpPr>
              <a:spLocks noChangeShapeType="1"/>
            </p:cNvSpPr>
            <p:nvPr/>
          </p:nvSpPr>
          <p:spPr bwMode="auto">
            <a:xfrm flipV="1">
              <a:off x="2450" y="2196"/>
              <a:ext cx="1182" cy="8"/>
            </a:xfrm>
            <a:prstGeom prst="line">
              <a:avLst/>
            </a:prstGeom>
            <a:noFill/>
            <a:ln w="25400">
              <a:solidFill>
                <a:schemeClr val="tx1"/>
              </a:solidFill>
              <a:round/>
              <a:headEnd/>
              <a:tailEnd/>
            </a:ln>
          </p:spPr>
          <p:txBody>
            <a:bodyPr lIns="90000" tIns="46800" rIns="90000" bIns="46800"/>
            <a:lstStyle/>
            <a:p>
              <a:endParaRPr lang="fr-FR"/>
            </a:p>
          </p:txBody>
        </p:sp>
        <p:sp>
          <p:nvSpPr>
            <p:cNvPr id="70723" name="Rectangle 140"/>
            <p:cNvSpPr>
              <a:spLocks noChangeArrowheads="1"/>
            </p:cNvSpPr>
            <p:nvPr/>
          </p:nvSpPr>
          <p:spPr bwMode="auto">
            <a:xfrm>
              <a:off x="3048" y="1960"/>
              <a:ext cx="400" cy="128"/>
            </a:xfrm>
            <a:prstGeom prst="rect">
              <a:avLst/>
            </a:prstGeom>
            <a:solidFill>
              <a:schemeClr val="bg1"/>
            </a:solidFill>
            <a:ln w="25400">
              <a:solidFill>
                <a:schemeClr val="tx1"/>
              </a:solidFill>
              <a:miter lim="800000"/>
              <a:headEnd/>
              <a:tailEnd/>
            </a:ln>
          </p:spPr>
          <p:txBody>
            <a:bodyPr wrap="none" lIns="90000" tIns="46800" rIns="90000" bIns="46800" anchor="ctr"/>
            <a:lstStyle/>
            <a:p>
              <a:endParaRPr lang="fr-FR"/>
            </a:p>
          </p:txBody>
        </p:sp>
        <p:sp>
          <p:nvSpPr>
            <p:cNvPr id="70724" name="Text Box 22"/>
            <p:cNvSpPr txBox="1">
              <a:spLocks noChangeArrowheads="1"/>
            </p:cNvSpPr>
            <p:nvPr/>
          </p:nvSpPr>
          <p:spPr bwMode="auto">
            <a:xfrm>
              <a:off x="3138" y="1950"/>
              <a:ext cx="209" cy="134"/>
            </a:xfrm>
            <a:prstGeom prst="rect">
              <a:avLst/>
            </a:prstGeom>
            <a:noFill/>
            <a:ln w="9525">
              <a:noFill/>
              <a:miter lim="800000"/>
              <a:headEnd/>
              <a:tailEnd/>
            </a:ln>
          </p:spPr>
          <p:txBody>
            <a:bodyPr lIns="0" tIns="0" rIns="0" bIns="0">
              <a:spAutoFit/>
            </a:bodyPr>
            <a:lstStyle/>
            <a:p>
              <a:pPr>
                <a:spcBef>
                  <a:spcPct val="50000"/>
                </a:spcBef>
              </a:pPr>
              <a:r>
                <a:rPr lang="fr-FR" sz="1400"/>
                <a:t> Z2</a:t>
              </a:r>
            </a:p>
          </p:txBody>
        </p:sp>
        <p:sp>
          <p:nvSpPr>
            <p:cNvPr id="70725" name="Rectangle 142"/>
            <p:cNvSpPr>
              <a:spLocks noChangeArrowheads="1"/>
            </p:cNvSpPr>
            <p:nvPr/>
          </p:nvSpPr>
          <p:spPr bwMode="auto">
            <a:xfrm>
              <a:off x="3048" y="2136"/>
              <a:ext cx="400" cy="128"/>
            </a:xfrm>
            <a:prstGeom prst="rect">
              <a:avLst/>
            </a:prstGeom>
            <a:solidFill>
              <a:schemeClr val="bg1"/>
            </a:solidFill>
            <a:ln w="25400">
              <a:solidFill>
                <a:schemeClr val="tx1"/>
              </a:solidFill>
              <a:miter lim="800000"/>
              <a:headEnd/>
              <a:tailEnd/>
            </a:ln>
          </p:spPr>
          <p:txBody>
            <a:bodyPr wrap="none" lIns="90000" tIns="46800" rIns="90000" bIns="46800" anchor="ctr"/>
            <a:lstStyle/>
            <a:p>
              <a:endParaRPr lang="fr-FR"/>
            </a:p>
          </p:txBody>
        </p:sp>
        <p:sp>
          <p:nvSpPr>
            <p:cNvPr id="70726" name="Text Box 22"/>
            <p:cNvSpPr txBox="1">
              <a:spLocks noChangeArrowheads="1"/>
            </p:cNvSpPr>
            <p:nvPr/>
          </p:nvSpPr>
          <p:spPr bwMode="auto">
            <a:xfrm>
              <a:off x="3138" y="2126"/>
              <a:ext cx="209" cy="134"/>
            </a:xfrm>
            <a:prstGeom prst="rect">
              <a:avLst/>
            </a:prstGeom>
            <a:noFill/>
            <a:ln w="9525">
              <a:noFill/>
              <a:miter lim="800000"/>
              <a:headEnd/>
              <a:tailEnd/>
            </a:ln>
          </p:spPr>
          <p:txBody>
            <a:bodyPr lIns="0" tIns="0" rIns="0" bIns="0">
              <a:spAutoFit/>
            </a:bodyPr>
            <a:lstStyle/>
            <a:p>
              <a:pPr>
                <a:spcBef>
                  <a:spcPct val="50000"/>
                </a:spcBef>
              </a:pPr>
              <a:r>
                <a:rPr lang="fr-FR" sz="1400"/>
                <a:t> Z3</a:t>
              </a:r>
            </a:p>
          </p:txBody>
        </p:sp>
        <p:sp>
          <p:nvSpPr>
            <p:cNvPr id="70727" name="Line 144"/>
            <p:cNvSpPr>
              <a:spLocks noChangeShapeType="1"/>
            </p:cNvSpPr>
            <p:nvPr/>
          </p:nvSpPr>
          <p:spPr bwMode="auto">
            <a:xfrm flipV="1">
              <a:off x="3632" y="1840"/>
              <a:ext cx="0" cy="368"/>
            </a:xfrm>
            <a:prstGeom prst="line">
              <a:avLst/>
            </a:prstGeom>
            <a:noFill/>
            <a:ln w="25400">
              <a:solidFill>
                <a:schemeClr val="tx1"/>
              </a:solidFill>
              <a:round/>
              <a:headEnd/>
              <a:tailEnd/>
            </a:ln>
          </p:spPr>
          <p:txBody>
            <a:bodyPr lIns="90000" tIns="46800" rIns="90000" bIns="46800"/>
            <a:lstStyle/>
            <a:p>
              <a:endParaRPr lang="fr-FR"/>
            </a:p>
          </p:txBody>
        </p:sp>
        <p:sp>
          <p:nvSpPr>
            <p:cNvPr id="70728" name="Line 20"/>
            <p:cNvSpPr>
              <a:spLocks noChangeShapeType="1"/>
            </p:cNvSpPr>
            <p:nvPr/>
          </p:nvSpPr>
          <p:spPr bwMode="auto">
            <a:xfrm>
              <a:off x="2121" y="2016"/>
              <a:ext cx="152" cy="0"/>
            </a:xfrm>
            <a:prstGeom prst="line">
              <a:avLst/>
            </a:prstGeom>
            <a:noFill/>
            <a:ln w="22225">
              <a:solidFill>
                <a:schemeClr val="tx2"/>
              </a:solidFill>
              <a:round/>
              <a:headEnd/>
              <a:tailEnd type="triangle" w="lg" len="lg"/>
            </a:ln>
          </p:spPr>
          <p:txBody>
            <a:bodyPr/>
            <a:lstStyle/>
            <a:p>
              <a:endParaRPr lang="fr-FR"/>
            </a:p>
          </p:txBody>
        </p:sp>
        <p:sp>
          <p:nvSpPr>
            <p:cNvPr id="70729" name="Text Box 22"/>
            <p:cNvSpPr txBox="1">
              <a:spLocks noChangeArrowheads="1"/>
            </p:cNvSpPr>
            <p:nvPr/>
          </p:nvSpPr>
          <p:spPr bwMode="auto">
            <a:xfrm>
              <a:off x="2045" y="1834"/>
              <a:ext cx="290" cy="192"/>
            </a:xfrm>
            <a:prstGeom prst="rect">
              <a:avLst/>
            </a:prstGeom>
            <a:noFill/>
            <a:ln w="9525">
              <a:noFill/>
              <a:miter lim="800000"/>
              <a:headEnd/>
              <a:tailEnd/>
            </a:ln>
          </p:spPr>
          <p:txBody>
            <a:bodyPr>
              <a:spAutoFit/>
            </a:bodyPr>
            <a:lstStyle/>
            <a:p>
              <a:pPr>
                <a:spcBef>
                  <a:spcPct val="50000"/>
                </a:spcBef>
              </a:pPr>
              <a:r>
                <a:rPr lang="fr-FR" sz="1400">
                  <a:solidFill>
                    <a:schemeClr val="tx2"/>
                  </a:solidFill>
                </a:rPr>
                <a:t>J2</a:t>
              </a:r>
            </a:p>
          </p:txBody>
        </p:sp>
        <p:sp>
          <p:nvSpPr>
            <p:cNvPr id="70730" name="Line 20"/>
            <p:cNvSpPr>
              <a:spLocks noChangeShapeType="1"/>
            </p:cNvSpPr>
            <p:nvPr/>
          </p:nvSpPr>
          <p:spPr bwMode="auto">
            <a:xfrm>
              <a:off x="2705" y="2192"/>
              <a:ext cx="152" cy="0"/>
            </a:xfrm>
            <a:prstGeom prst="line">
              <a:avLst/>
            </a:prstGeom>
            <a:noFill/>
            <a:ln w="22225">
              <a:solidFill>
                <a:schemeClr val="tx2"/>
              </a:solidFill>
              <a:round/>
              <a:headEnd/>
              <a:tailEnd type="triangle" w="lg" len="lg"/>
            </a:ln>
          </p:spPr>
          <p:txBody>
            <a:bodyPr/>
            <a:lstStyle/>
            <a:p>
              <a:endParaRPr lang="fr-FR"/>
            </a:p>
          </p:txBody>
        </p:sp>
        <p:sp>
          <p:nvSpPr>
            <p:cNvPr id="70731" name="Text Box 22"/>
            <p:cNvSpPr txBox="1">
              <a:spLocks noChangeArrowheads="1"/>
            </p:cNvSpPr>
            <p:nvPr/>
          </p:nvSpPr>
          <p:spPr bwMode="auto">
            <a:xfrm>
              <a:off x="2629" y="2010"/>
              <a:ext cx="290" cy="192"/>
            </a:xfrm>
            <a:prstGeom prst="rect">
              <a:avLst/>
            </a:prstGeom>
            <a:noFill/>
            <a:ln w="9525">
              <a:noFill/>
              <a:miter lim="800000"/>
              <a:headEnd/>
              <a:tailEnd/>
            </a:ln>
          </p:spPr>
          <p:txBody>
            <a:bodyPr>
              <a:spAutoFit/>
            </a:bodyPr>
            <a:lstStyle/>
            <a:p>
              <a:pPr>
                <a:spcBef>
                  <a:spcPct val="50000"/>
                </a:spcBef>
              </a:pPr>
              <a:r>
                <a:rPr lang="fr-FR" sz="1400">
                  <a:solidFill>
                    <a:schemeClr val="tx2"/>
                  </a:solidFill>
                </a:rPr>
                <a:t>J3</a:t>
              </a:r>
            </a:p>
          </p:txBody>
        </p:sp>
        <p:sp>
          <p:nvSpPr>
            <p:cNvPr id="70732" name="Text Box 9"/>
            <p:cNvSpPr txBox="1">
              <a:spLocks noChangeArrowheads="1"/>
            </p:cNvSpPr>
            <p:nvPr/>
          </p:nvSpPr>
          <p:spPr bwMode="auto">
            <a:xfrm>
              <a:off x="3192" y="2346"/>
              <a:ext cx="146" cy="134"/>
            </a:xfrm>
            <a:prstGeom prst="rect">
              <a:avLst/>
            </a:prstGeom>
            <a:noFill/>
            <a:ln w="9525">
              <a:noFill/>
              <a:miter lim="800000"/>
              <a:headEnd/>
              <a:tailEnd/>
            </a:ln>
          </p:spPr>
          <p:txBody>
            <a:bodyPr lIns="0" tIns="0" rIns="0" bIns="0">
              <a:spAutoFit/>
            </a:bodyPr>
            <a:lstStyle/>
            <a:p>
              <a:pPr>
                <a:spcBef>
                  <a:spcPct val="50000"/>
                </a:spcBef>
              </a:pPr>
              <a:r>
                <a:rPr lang="fr-FR" sz="1400"/>
                <a:t>V1</a:t>
              </a:r>
            </a:p>
          </p:txBody>
        </p:sp>
        <p:sp>
          <p:nvSpPr>
            <p:cNvPr id="70733" name="Line 7"/>
            <p:cNvSpPr>
              <a:spLocks noChangeShapeType="1"/>
            </p:cNvSpPr>
            <p:nvPr/>
          </p:nvSpPr>
          <p:spPr bwMode="auto">
            <a:xfrm rot="16200000" flipV="1">
              <a:off x="3245" y="2194"/>
              <a:ext cx="0" cy="236"/>
            </a:xfrm>
            <a:prstGeom prst="line">
              <a:avLst/>
            </a:prstGeom>
            <a:noFill/>
            <a:ln w="19050">
              <a:solidFill>
                <a:schemeClr val="tx2"/>
              </a:solidFill>
              <a:round/>
              <a:headEnd/>
              <a:tailEnd type="triangle" w="lg" len="lg"/>
            </a:ln>
          </p:spPr>
          <p:txBody>
            <a:bodyPr/>
            <a:lstStyle/>
            <a:p>
              <a:endParaRPr lang="fr-FR"/>
            </a:p>
          </p:txBody>
        </p:sp>
      </p:grpSp>
      <p:grpSp>
        <p:nvGrpSpPr>
          <p:cNvPr id="70660" name="Group 165"/>
          <p:cNvGrpSpPr>
            <a:grpSpLocks/>
          </p:cNvGrpSpPr>
          <p:nvPr/>
        </p:nvGrpSpPr>
        <p:grpSpPr bwMode="auto">
          <a:xfrm>
            <a:off x="4140200" y="4552950"/>
            <a:ext cx="1587500" cy="812800"/>
            <a:chOff x="4128" y="1724"/>
            <a:chExt cx="1000" cy="512"/>
          </a:xfrm>
        </p:grpSpPr>
        <p:sp>
          <p:nvSpPr>
            <p:cNvPr id="70663" name="Freeform 153"/>
            <p:cNvSpPr>
              <a:spLocks/>
            </p:cNvSpPr>
            <p:nvPr/>
          </p:nvSpPr>
          <p:spPr bwMode="auto">
            <a:xfrm>
              <a:off x="4730" y="2056"/>
              <a:ext cx="117" cy="117"/>
            </a:xfrm>
            <a:custGeom>
              <a:avLst/>
              <a:gdLst>
                <a:gd name="T0" fmla="*/ 0 w 2643"/>
                <a:gd name="T1" fmla="*/ 10 h 715"/>
                <a:gd name="T2" fmla="*/ 1 w 2643"/>
                <a:gd name="T3" fmla="*/ 1 h 715"/>
                <a:gd name="T4" fmla="*/ 4 w 2643"/>
                <a:gd name="T5" fmla="*/ 18 h 715"/>
                <a:gd name="T6" fmla="*/ 5 w 2643"/>
                <a:gd name="T7" fmla="*/ 9 h 715"/>
                <a:gd name="T8" fmla="*/ 0 60000 65536"/>
                <a:gd name="T9" fmla="*/ 0 60000 65536"/>
                <a:gd name="T10" fmla="*/ 0 60000 65536"/>
                <a:gd name="T11" fmla="*/ 0 60000 65536"/>
                <a:gd name="T12" fmla="*/ 0 w 2643"/>
                <a:gd name="T13" fmla="*/ 0 h 715"/>
                <a:gd name="T14" fmla="*/ 2643 w 2643"/>
                <a:gd name="T15" fmla="*/ 715 h 715"/>
              </a:gdLst>
              <a:ahLst/>
              <a:cxnLst>
                <a:cxn ang="T8">
                  <a:pos x="T0" y="T1"/>
                </a:cxn>
                <a:cxn ang="T9">
                  <a:pos x="T2" y="T3"/>
                </a:cxn>
                <a:cxn ang="T10">
                  <a:pos x="T4" y="T5"/>
                </a:cxn>
                <a:cxn ang="T11">
                  <a:pos x="T6" y="T7"/>
                </a:cxn>
              </a:cxnLst>
              <a:rect l="T12" t="T13" r="T14" b="T15"/>
              <a:pathLst>
                <a:path w="2643" h="715">
                  <a:moveTo>
                    <a:pt x="0" y="362"/>
                  </a:moveTo>
                  <a:cubicBezTo>
                    <a:pt x="158" y="181"/>
                    <a:pt x="316" y="0"/>
                    <a:pt x="627" y="50"/>
                  </a:cubicBezTo>
                  <a:cubicBezTo>
                    <a:pt x="938" y="100"/>
                    <a:pt x="1530" y="615"/>
                    <a:pt x="1866" y="665"/>
                  </a:cubicBezTo>
                  <a:cubicBezTo>
                    <a:pt x="2202" y="715"/>
                    <a:pt x="2422" y="532"/>
                    <a:pt x="2643" y="350"/>
                  </a:cubicBezTo>
                </a:path>
              </a:pathLst>
            </a:custGeom>
            <a:noFill/>
            <a:ln w="25400" cap="flat" cmpd="sng">
              <a:solidFill>
                <a:schemeClr val="tx1"/>
              </a:solidFill>
              <a:prstDash val="solid"/>
              <a:round/>
              <a:headEnd type="none" w="med" len="med"/>
              <a:tailEnd type="none" w="med" len="med"/>
            </a:ln>
          </p:spPr>
          <p:txBody>
            <a:bodyPr lIns="90000" tIns="46800" rIns="90000" bIns="46800"/>
            <a:lstStyle/>
            <a:p>
              <a:endParaRPr lang="fr-FR"/>
            </a:p>
          </p:txBody>
        </p:sp>
        <p:sp>
          <p:nvSpPr>
            <p:cNvPr id="70664" name="Rectangle 154"/>
            <p:cNvSpPr>
              <a:spLocks noChangeArrowheads="1"/>
            </p:cNvSpPr>
            <p:nvPr/>
          </p:nvSpPr>
          <p:spPr bwMode="auto">
            <a:xfrm>
              <a:off x="4352" y="1742"/>
              <a:ext cx="559" cy="490"/>
            </a:xfrm>
            <a:prstGeom prst="rect">
              <a:avLst/>
            </a:prstGeom>
            <a:noFill/>
            <a:ln w="19050">
              <a:solidFill>
                <a:schemeClr val="tx1"/>
              </a:solidFill>
              <a:miter lim="800000"/>
              <a:headEnd/>
              <a:tailEnd/>
            </a:ln>
          </p:spPr>
          <p:txBody>
            <a:bodyPr wrap="none" lIns="90000" tIns="46800" rIns="90000" bIns="46800" anchor="ctr"/>
            <a:lstStyle/>
            <a:p>
              <a:endParaRPr lang="fr-FR"/>
            </a:p>
          </p:txBody>
        </p:sp>
        <p:sp>
          <p:nvSpPr>
            <p:cNvPr id="70665" name="Line 155"/>
            <p:cNvSpPr>
              <a:spLocks noChangeShapeType="1"/>
            </p:cNvSpPr>
            <p:nvPr/>
          </p:nvSpPr>
          <p:spPr bwMode="auto">
            <a:xfrm flipH="1">
              <a:off x="4367" y="1736"/>
              <a:ext cx="534" cy="479"/>
            </a:xfrm>
            <a:prstGeom prst="line">
              <a:avLst/>
            </a:prstGeom>
            <a:noFill/>
            <a:ln w="19050">
              <a:solidFill>
                <a:schemeClr val="tx1"/>
              </a:solidFill>
              <a:round/>
              <a:headEnd/>
              <a:tailEnd/>
            </a:ln>
          </p:spPr>
          <p:txBody>
            <a:bodyPr lIns="90000" tIns="46800" rIns="90000" bIns="46800"/>
            <a:lstStyle/>
            <a:p>
              <a:endParaRPr lang="fr-FR"/>
            </a:p>
          </p:txBody>
        </p:sp>
        <p:sp>
          <p:nvSpPr>
            <p:cNvPr id="70666" name="Line 156"/>
            <p:cNvSpPr>
              <a:spLocks noChangeShapeType="1"/>
            </p:cNvSpPr>
            <p:nvPr/>
          </p:nvSpPr>
          <p:spPr bwMode="auto">
            <a:xfrm flipH="1">
              <a:off x="4133" y="1842"/>
              <a:ext cx="214" cy="1"/>
            </a:xfrm>
            <a:prstGeom prst="line">
              <a:avLst/>
            </a:prstGeom>
            <a:noFill/>
            <a:ln w="19050">
              <a:solidFill>
                <a:schemeClr val="tx1"/>
              </a:solidFill>
              <a:round/>
              <a:headEnd/>
              <a:tailEnd/>
            </a:ln>
          </p:spPr>
          <p:txBody>
            <a:bodyPr lIns="90000" tIns="46800" rIns="90000" bIns="46800"/>
            <a:lstStyle/>
            <a:p>
              <a:endParaRPr lang="fr-FR"/>
            </a:p>
          </p:txBody>
        </p:sp>
        <p:sp>
          <p:nvSpPr>
            <p:cNvPr id="70667" name="Line 157"/>
            <p:cNvSpPr>
              <a:spLocks noChangeShapeType="1"/>
            </p:cNvSpPr>
            <p:nvPr/>
          </p:nvSpPr>
          <p:spPr bwMode="auto">
            <a:xfrm flipH="1">
              <a:off x="4128" y="2137"/>
              <a:ext cx="214" cy="1"/>
            </a:xfrm>
            <a:prstGeom prst="line">
              <a:avLst/>
            </a:prstGeom>
            <a:noFill/>
            <a:ln w="19050">
              <a:solidFill>
                <a:schemeClr val="tx1"/>
              </a:solidFill>
              <a:round/>
              <a:headEnd/>
              <a:tailEnd/>
            </a:ln>
          </p:spPr>
          <p:txBody>
            <a:bodyPr lIns="90000" tIns="46800" rIns="90000" bIns="46800"/>
            <a:lstStyle/>
            <a:p>
              <a:endParaRPr lang="fr-FR"/>
            </a:p>
          </p:txBody>
        </p:sp>
        <p:sp>
          <p:nvSpPr>
            <p:cNvPr id="70668" name="Text Box 158"/>
            <p:cNvSpPr txBox="1">
              <a:spLocks noChangeArrowheads="1"/>
            </p:cNvSpPr>
            <p:nvPr/>
          </p:nvSpPr>
          <p:spPr bwMode="auto">
            <a:xfrm>
              <a:off x="4323" y="1724"/>
              <a:ext cx="170" cy="231"/>
            </a:xfrm>
            <a:prstGeom prst="rect">
              <a:avLst/>
            </a:prstGeom>
            <a:noFill/>
            <a:ln w="25400">
              <a:noFill/>
              <a:miter lim="800000"/>
              <a:headEnd/>
              <a:tailEnd/>
            </a:ln>
          </p:spPr>
          <p:txBody>
            <a:bodyPr lIns="90000" tIns="46800" rIns="90000" bIns="46800">
              <a:spAutoFit/>
            </a:bodyPr>
            <a:lstStyle/>
            <a:p>
              <a:pPr>
                <a:spcBef>
                  <a:spcPct val="50000"/>
                </a:spcBef>
              </a:pPr>
              <a:r>
                <a:rPr lang="fr-FR"/>
                <a:t>+</a:t>
              </a:r>
            </a:p>
          </p:txBody>
        </p:sp>
        <p:sp>
          <p:nvSpPr>
            <p:cNvPr id="70669" name="Text Box 159"/>
            <p:cNvSpPr txBox="1">
              <a:spLocks noChangeArrowheads="1"/>
            </p:cNvSpPr>
            <p:nvPr/>
          </p:nvSpPr>
          <p:spPr bwMode="auto">
            <a:xfrm>
              <a:off x="4328" y="2005"/>
              <a:ext cx="170" cy="231"/>
            </a:xfrm>
            <a:prstGeom prst="rect">
              <a:avLst/>
            </a:prstGeom>
            <a:noFill/>
            <a:ln w="25400">
              <a:noFill/>
              <a:miter lim="800000"/>
              <a:headEnd/>
              <a:tailEnd/>
            </a:ln>
          </p:spPr>
          <p:txBody>
            <a:bodyPr lIns="90000" tIns="46800" rIns="90000" bIns="46800">
              <a:spAutoFit/>
            </a:bodyPr>
            <a:lstStyle/>
            <a:p>
              <a:pPr>
                <a:spcBef>
                  <a:spcPct val="50000"/>
                </a:spcBef>
              </a:pPr>
              <a:r>
                <a:rPr lang="fr-FR"/>
                <a:t>-</a:t>
              </a:r>
            </a:p>
          </p:txBody>
        </p:sp>
        <p:sp>
          <p:nvSpPr>
            <p:cNvPr id="70670" name="Line 160"/>
            <p:cNvSpPr>
              <a:spLocks noChangeShapeType="1"/>
            </p:cNvSpPr>
            <p:nvPr/>
          </p:nvSpPr>
          <p:spPr bwMode="auto">
            <a:xfrm flipH="1">
              <a:off x="4906" y="1836"/>
              <a:ext cx="214" cy="1"/>
            </a:xfrm>
            <a:prstGeom prst="line">
              <a:avLst/>
            </a:prstGeom>
            <a:noFill/>
            <a:ln w="19050">
              <a:solidFill>
                <a:schemeClr val="tx1"/>
              </a:solidFill>
              <a:round/>
              <a:headEnd/>
              <a:tailEnd/>
            </a:ln>
          </p:spPr>
          <p:txBody>
            <a:bodyPr lIns="90000" tIns="46800" rIns="90000" bIns="46800"/>
            <a:lstStyle/>
            <a:p>
              <a:endParaRPr lang="fr-FR"/>
            </a:p>
          </p:txBody>
        </p:sp>
        <p:sp>
          <p:nvSpPr>
            <p:cNvPr id="70671" name="Line 161"/>
            <p:cNvSpPr>
              <a:spLocks noChangeShapeType="1"/>
            </p:cNvSpPr>
            <p:nvPr/>
          </p:nvSpPr>
          <p:spPr bwMode="auto">
            <a:xfrm flipH="1">
              <a:off x="4901" y="2132"/>
              <a:ext cx="214" cy="0"/>
            </a:xfrm>
            <a:prstGeom prst="line">
              <a:avLst/>
            </a:prstGeom>
            <a:noFill/>
            <a:ln w="19050">
              <a:solidFill>
                <a:schemeClr val="tx1"/>
              </a:solidFill>
              <a:round/>
              <a:headEnd/>
              <a:tailEnd/>
            </a:ln>
          </p:spPr>
          <p:txBody>
            <a:bodyPr lIns="90000" tIns="46800" rIns="90000" bIns="46800"/>
            <a:lstStyle/>
            <a:p>
              <a:endParaRPr lang="fr-FR"/>
            </a:p>
          </p:txBody>
        </p:sp>
        <p:sp>
          <p:nvSpPr>
            <p:cNvPr id="70672" name="Text Box 162"/>
            <p:cNvSpPr txBox="1">
              <a:spLocks noChangeArrowheads="1"/>
            </p:cNvSpPr>
            <p:nvPr/>
          </p:nvSpPr>
          <p:spPr bwMode="auto">
            <a:xfrm>
              <a:off x="4511" y="1748"/>
              <a:ext cx="145" cy="231"/>
            </a:xfrm>
            <a:prstGeom prst="rect">
              <a:avLst/>
            </a:prstGeom>
            <a:noFill/>
            <a:ln w="25400">
              <a:noFill/>
              <a:miter lim="800000"/>
              <a:headEnd/>
              <a:tailEnd/>
            </a:ln>
          </p:spPr>
          <p:txBody>
            <a:bodyPr lIns="90000" tIns="46800" rIns="90000" bIns="46800">
              <a:spAutoFit/>
            </a:bodyPr>
            <a:lstStyle/>
            <a:p>
              <a:pPr>
                <a:spcBef>
                  <a:spcPct val="50000"/>
                </a:spcBef>
              </a:pPr>
              <a:r>
                <a:rPr lang="fr-FR"/>
                <a:t>=</a:t>
              </a:r>
            </a:p>
          </p:txBody>
        </p:sp>
        <p:sp>
          <p:nvSpPr>
            <p:cNvPr id="70673" name="Text Box 163"/>
            <p:cNvSpPr txBox="1">
              <a:spLocks noChangeArrowheads="1"/>
            </p:cNvSpPr>
            <p:nvPr/>
          </p:nvSpPr>
          <p:spPr bwMode="auto">
            <a:xfrm>
              <a:off x="4575" y="1996"/>
              <a:ext cx="145" cy="231"/>
            </a:xfrm>
            <a:prstGeom prst="rect">
              <a:avLst/>
            </a:prstGeom>
            <a:noFill/>
            <a:ln w="25400">
              <a:noFill/>
              <a:miter lim="800000"/>
              <a:headEnd/>
              <a:tailEnd/>
            </a:ln>
          </p:spPr>
          <p:txBody>
            <a:bodyPr lIns="90000" tIns="46800" rIns="90000" bIns="46800">
              <a:spAutoFit/>
            </a:bodyPr>
            <a:lstStyle/>
            <a:p>
              <a:pPr>
                <a:spcBef>
                  <a:spcPct val="50000"/>
                </a:spcBef>
              </a:pPr>
              <a:r>
                <a:rPr lang="fr-FR" b="1"/>
                <a:t>3</a:t>
              </a:r>
            </a:p>
          </p:txBody>
        </p:sp>
        <p:sp>
          <p:nvSpPr>
            <p:cNvPr id="70674" name="Line 164"/>
            <p:cNvSpPr>
              <a:spLocks noChangeShapeType="1"/>
            </p:cNvSpPr>
            <p:nvPr/>
          </p:nvSpPr>
          <p:spPr bwMode="auto">
            <a:xfrm flipH="1">
              <a:off x="4914" y="1988"/>
              <a:ext cx="214" cy="1"/>
            </a:xfrm>
            <a:prstGeom prst="line">
              <a:avLst/>
            </a:prstGeom>
            <a:noFill/>
            <a:ln w="19050">
              <a:solidFill>
                <a:schemeClr val="tx1"/>
              </a:solidFill>
              <a:round/>
              <a:headEnd/>
              <a:tailEnd/>
            </a:ln>
          </p:spPr>
          <p:txBody>
            <a:bodyPr lIns="90000" tIns="46800" rIns="90000" bIns="46800"/>
            <a:lstStyle/>
            <a:p>
              <a:endParaRPr lang="fr-FR"/>
            </a:p>
          </p:txBody>
        </p:sp>
      </p:grpSp>
      <p:sp>
        <p:nvSpPr>
          <p:cNvPr id="73894" name="Rectangle 166"/>
          <p:cNvSpPr>
            <a:spLocks noChangeArrowheads="1"/>
          </p:cNvSpPr>
          <p:nvPr/>
        </p:nvSpPr>
        <p:spPr bwMode="auto">
          <a:xfrm>
            <a:off x="2411413" y="4935538"/>
            <a:ext cx="1349375" cy="366712"/>
          </a:xfrm>
          <a:prstGeom prst="rect">
            <a:avLst/>
          </a:prstGeom>
          <a:noFill/>
          <a:ln w="25400">
            <a:noFill/>
            <a:miter lim="800000"/>
            <a:headEnd/>
            <a:tailEnd/>
          </a:ln>
          <a:effectLst>
            <a:prstShdw prst="shdw17" dist="17961" dir="2700000">
              <a:schemeClr val="bg1">
                <a:gamma/>
                <a:shade val="60000"/>
                <a:invGamma/>
              </a:schemeClr>
            </a:prstShdw>
          </a:effectLst>
        </p:spPr>
        <p:txBody>
          <a:bodyPr wrap="none" lIns="90000" tIns="46800" rIns="90000" bIns="46800">
            <a:spAutoFit/>
          </a:bodyPr>
          <a:lstStyle/>
          <a:p>
            <a:pPr>
              <a:defRPr/>
            </a:pPr>
            <a:r>
              <a:rPr lang="fr-FR" b="1">
                <a:solidFill>
                  <a:srgbClr val="0000FF"/>
                </a:solidFill>
              </a:rPr>
              <a:t>PCSI-MPSI</a:t>
            </a:r>
          </a:p>
        </p:txBody>
      </p:sp>
      <p:sp>
        <p:nvSpPr>
          <p:cNvPr id="73895" name="Rectangle 167"/>
          <p:cNvSpPr>
            <a:spLocks noChangeArrowheads="1"/>
          </p:cNvSpPr>
          <p:nvPr/>
        </p:nvSpPr>
        <p:spPr bwMode="auto">
          <a:xfrm>
            <a:off x="5116513" y="719138"/>
            <a:ext cx="3254375" cy="366712"/>
          </a:xfrm>
          <a:prstGeom prst="rect">
            <a:avLst/>
          </a:prstGeom>
          <a:noFill/>
          <a:ln w="25400">
            <a:noFill/>
            <a:miter lim="800000"/>
            <a:headEnd/>
            <a:tailEnd/>
          </a:ln>
          <a:effectLst>
            <a:prstShdw prst="shdw17" dist="17961" dir="2700000">
              <a:schemeClr val="bg1">
                <a:gamma/>
                <a:shade val="60000"/>
                <a:invGamma/>
              </a:schemeClr>
            </a:prstShdw>
          </a:effectLst>
        </p:spPr>
        <p:txBody>
          <a:bodyPr wrap="none" lIns="90000" tIns="46800" rIns="90000" bIns="46800">
            <a:spAutoFit/>
          </a:bodyPr>
          <a:lstStyle/>
          <a:p>
            <a:pPr>
              <a:defRPr/>
            </a:pPr>
            <a:r>
              <a:rPr lang="fr-FR" b="1">
                <a:solidFill>
                  <a:srgbClr val="FF9900"/>
                </a:solidFill>
              </a:rPr>
              <a:t>Hors programme PCSI-MPSI</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705" name="Group 2"/>
          <p:cNvGrpSpPr>
            <a:grpSpLocks/>
          </p:cNvGrpSpPr>
          <p:nvPr/>
        </p:nvGrpSpPr>
        <p:grpSpPr bwMode="auto">
          <a:xfrm>
            <a:off x="4951413" y="1814513"/>
            <a:ext cx="3081337" cy="2055812"/>
            <a:chOff x="255" y="1796"/>
            <a:chExt cx="1941" cy="1295"/>
          </a:xfrm>
        </p:grpSpPr>
        <p:sp>
          <p:nvSpPr>
            <p:cNvPr id="72873" name="Oval 3"/>
            <p:cNvSpPr>
              <a:spLocks noChangeArrowheads="1"/>
            </p:cNvSpPr>
            <p:nvPr/>
          </p:nvSpPr>
          <p:spPr bwMode="auto">
            <a:xfrm>
              <a:off x="330" y="2323"/>
              <a:ext cx="194" cy="160"/>
            </a:xfrm>
            <a:prstGeom prst="ellipse">
              <a:avLst/>
            </a:prstGeom>
            <a:noFill/>
            <a:ln w="25400">
              <a:solidFill>
                <a:schemeClr val="tx1"/>
              </a:solidFill>
              <a:round/>
              <a:headEnd/>
              <a:tailEnd/>
            </a:ln>
          </p:spPr>
          <p:txBody>
            <a:bodyPr wrap="none" lIns="90000" tIns="46800" rIns="90000" bIns="46800" anchor="ctr"/>
            <a:lstStyle/>
            <a:p>
              <a:endParaRPr lang="fr-FR"/>
            </a:p>
          </p:txBody>
        </p:sp>
        <p:sp>
          <p:nvSpPr>
            <p:cNvPr id="104452" name="Text Box 4"/>
            <p:cNvSpPr txBox="1">
              <a:spLocks noChangeArrowheads="1"/>
            </p:cNvSpPr>
            <p:nvPr/>
          </p:nvSpPr>
          <p:spPr bwMode="auto">
            <a:xfrm>
              <a:off x="371" y="2190"/>
              <a:ext cx="154" cy="115"/>
            </a:xfrm>
            <a:prstGeom prst="rect">
              <a:avLst/>
            </a:prstGeom>
            <a:noFill/>
            <a:ln w="25400">
              <a:noFill/>
              <a:miter lim="800000"/>
              <a:headEnd/>
              <a:tailEnd/>
            </a:ln>
            <a:effectLst>
              <a:prstShdw prst="shdw17" dist="17961" dir="2700000">
                <a:schemeClr val="bg1">
                  <a:gamma/>
                  <a:shade val="60000"/>
                  <a:invGamma/>
                </a:schemeClr>
              </a:prstShdw>
            </a:effectLst>
          </p:spPr>
          <p:txBody>
            <a:bodyPr lIns="0" tIns="0" rIns="0" bIns="0">
              <a:spAutoFit/>
            </a:bodyPr>
            <a:lstStyle/>
            <a:p>
              <a:pPr>
                <a:spcBef>
                  <a:spcPct val="50000"/>
                </a:spcBef>
                <a:defRPr/>
              </a:pPr>
              <a:r>
                <a:rPr lang="fr-FR" sz="1200" b="1"/>
                <a:t>V2</a:t>
              </a:r>
            </a:p>
          </p:txBody>
        </p:sp>
        <p:sp>
          <p:nvSpPr>
            <p:cNvPr id="72875" name="Line 5"/>
            <p:cNvSpPr>
              <a:spLocks noChangeShapeType="1"/>
            </p:cNvSpPr>
            <p:nvPr/>
          </p:nvSpPr>
          <p:spPr bwMode="auto">
            <a:xfrm rot="5400000" flipH="1" flipV="1">
              <a:off x="411" y="2169"/>
              <a:ext cx="2" cy="268"/>
            </a:xfrm>
            <a:prstGeom prst="line">
              <a:avLst/>
            </a:prstGeom>
            <a:noFill/>
            <a:ln w="25400">
              <a:solidFill>
                <a:schemeClr val="tx1"/>
              </a:solidFill>
              <a:round/>
              <a:headEnd/>
              <a:tailEnd type="triangle" w="lg" len="lg"/>
            </a:ln>
          </p:spPr>
          <p:txBody>
            <a:bodyPr lIns="90000" tIns="46800" rIns="90000" bIns="46800"/>
            <a:lstStyle/>
            <a:p>
              <a:endParaRPr lang="fr-FR"/>
            </a:p>
          </p:txBody>
        </p:sp>
        <p:sp>
          <p:nvSpPr>
            <p:cNvPr id="72876" name="Line 6"/>
            <p:cNvSpPr>
              <a:spLocks noChangeShapeType="1"/>
            </p:cNvSpPr>
            <p:nvPr/>
          </p:nvSpPr>
          <p:spPr bwMode="auto">
            <a:xfrm>
              <a:off x="601" y="2408"/>
              <a:ext cx="144" cy="1"/>
            </a:xfrm>
            <a:prstGeom prst="line">
              <a:avLst/>
            </a:prstGeom>
            <a:noFill/>
            <a:ln w="25400">
              <a:solidFill>
                <a:srgbClr val="FF0000"/>
              </a:solidFill>
              <a:round/>
              <a:headEnd/>
              <a:tailEnd type="triangle" w="lg" len="lg"/>
            </a:ln>
          </p:spPr>
          <p:txBody>
            <a:bodyPr lIns="90000" tIns="46800" rIns="90000" bIns="46800"/>
            <a:lstStyle/>
            <a:p>
              <a:endParaRPr lang="fr-FR"/>
            </a:p>
          </p:txBody>
        </p:sp>
        <p:sp>
          <p:nvSpPr>
            <p:cNvPr id="72877" name="Text Box 7"/>
            <p:cNvSpPr txBox="1">
              <a:spLocks noChangeArrowheads="1"/>
            </p:cNvSpPr>
            <p:nvPr/>
          </p:nvSpPr>
          <p:spPr bwMode="auto">
            <a:xfrm>
              <a:off x="646" y="2241"/>
              <a:ext cx="165" cy="115"/>
            </a:xfrm>
            <a:prstGeom prst="rect">
              <a:avLst/>
            </a:prstGeom>
            <a:noFill/>
            <a:ln w="25400">
              <a:noFill/>
              <a:miter lim="800000"/>
              <a:headEnd/>
              <a:tailEnd/>
            </a:ln>
          </p:spPr>
          <p:txBody>
            <a:bodyPr lIns="0" tIns="0" rIns="0" bIns="0">
              <a:spAutoFit/>
            </a:bodyPr>
            <a:lstStyle/>
            <a:p>
              <a:pPr>
                <a:spcBef>
                  <a:spcPct val="50000"/>
                </a:spcBef>
              </a:pPr>
              <a:r>
                <a:rPr lang="fr-FR" sz="1200" b="1">
                  <a:solidFill>
                    <a:srgbClr val="FF3300"/>
                  </a:solidFill>
                </a:rPr>
                <a:t>J2</a:t>
              </a:r>
            </a:p>
          </p:txBody>
        </p:sp>
        <p:sp>
          <p:nvSpPr>
            <p:cNvPr id="72878" name="Oval 8"/>
            <p:cNvSpPr>
              <a:spLocks noChangeArrowheads="1"/>
            </p:cNvSpPr>
            <p:nvPr/>
          </p:nvSpPr>
          <p:spPr bwMode="auto">
            <a:xfrm>
              <a:off x="330" y="2035"/>
              <a:ext cx="194" cy="159"/>
            </a:xfrm>
            <a:prstGeom prst="ellipse">
              <a:avLst/>
            </a:prstGeom>
            <a:noFill/>
            <a:ln w="25400">
              <a:solidFill>
                <a:schemeClr val="tx1"/>
              </a:solidFill>
              <a:round/>
              <a:headEnd/>
              <a:tailEnd/>
            </a:ln>
          </p:spPr>
          <p:txBody>
            <a:bodyPr wrap="none" lIns="90000" tIns="46800" rIns="90000" bIns="46800" anchor="ctr"/>
            <a:lstStyle/>
            <a:p>
              <a:endParaRPr lang="fr-FR"/>
            </a:p>
          </p:txBody>
        </p:sp>
        <p:sp>
          <p:nvSpPr>
            <p:cNvPr id="72879" name="Rectangle 9"/>
            <p:cNvSpPr>
              <a:spLocks noChangeArrowheads="1"/>
            </p:cNvSpPr>
            <p:nvPr/>
          </p:nvSpPr>
          <p:spPr bwMode="auto">
            <a:xfrm>
              <a:off x="255" y="2112"/>
              <a:ext cx="860" cy="293"/>
            </a:xfrm>
            <a:prstGeom prst="rect">
              <a:avLst/>
            </a:prstGeom>
            <a:noFill/>
            <a:ln w="25400">
              <a:solidFill>
                <a:schemeClr val="tx1"/>
              </a:solidFill>
              <a:miter lim="800000"/>
              <a:headEnd/>
              <a:tailEnd/>
            </a:ln>
          </p:spPr>
          <p:txBody>
            <a:bodyPr wrap="none" lIns="90000" tIns="46800" rIns="90000" bIns="46800" anchor="ctr"/>
            <a:lstStyle/>
            <a:p>
              <a:endParaRPr lang="fr-FR"/>
            </a:p>
          </p:txBody>
        </p:sp>
        <p:sp>
          <p:nvSpPr>
            <p:cNvPr id="72880" name="Line 10"/>
            <p:cNvSpPr>
              <a:spLocks noChangeShapeType="1"/>
            </p:cNvSpPr>
            <p:nvPr/>
          </p:nvSpPr>
          <p:spPr bwMode="auto">
            <a:xfrm>
              <a:off x="605" y="2120"/>
              <a:ext cx="146" cy="1"/>
            </a:xfrm>
            <a:prstGeom prst="line">
              <a:avLst/>
            </a:prstGeom>
            <a:noFill/>
            <a:ln w="25400">
              <a:solidFill>
                <a:srgbClr val="FF0000"/>
              </a:solidFill>
              <a:round/>
              <a:headEnd/>
              <a:tailEnd type="triangle" w="lg" len="lg"/>
            </a:ln>
          </p:spPr>
          <p:txBody>
            <a:bodyPr lIns="90000" tIns="46800" rIns="90000" bIns="46800"/>
            <a:lstStyle/>
            <a:p>
              <a:endParaRPr lang="fr-FR"/>
            </a:p>
          </p:txBody>
        </p:sp>
        <p:sp>
          <p:nvSpPr>
            <p:cNvPr id="104459" name="Text Box 11"/>
            <p:cNvSpPr txBox="1">
              <a:spLocks noChangeArrowheads="1"/>
            </p:cNvSpPr>
            <p:nvPr/>
          </p:nvSpPr>
          <p:spPr bwMode="auto">
            <a:xfrm>
              <a:off x="652" y="1982"/>
              <a:ext cx="165" cy="115"/>
            </a:xfrm>
            <a:prstGeom prst="rect">
              <a:avLst/>
            </a:prstGeom>
            <a:noFill/>
            <a:ln w="25400">
              <a:noFill/>
              <a:miter lim="800000"/>
              <a:headEnd/>
              <a:tailEnd/>
            </a:ln>
            <a:effectLst>
              <a:prstShdw prst="shdw17" dist="17961" dir="2700000">
                <a:schemeClr val="bg1">
                  <a:gamma/>
                  <a:shade val="60000"/>
                  <a:invGamma/>
                </a:schemeClr>
              </a:prstShdw>
            </a:effectLst>
          </p:spPr>
          <p:txBody>
            <a:bodyPr lIns="0" tIns="0" rIns="0" bIns="0">
              <a:spAutoFit/>
            </a:bodyPr>
            <a:lstStyle/>
            <a:p>
              <a:pPr>
                <a:spcBef>
                  <a:spcPct val="50000"/>
                </a:spcBef>
                <a:defRPr/>
              </a:pPr>
              <a:r>
                <a:rPr lang="fr-FR" sz="1200" b="1">
                  <a:solidFill>
                    <a:srgbClr val="FF3300"/>
                  </a:solidFill>
                </a:rPr>
                <a:t>J1</a:t>
              </a:r>
            </a:p>
          </p:txBody>
        </p:sp>
        <p:sp>
          <p:nvSpPr>
            <p:cNvPr id="72882" name="Rectangle 12"/>
            <p:cNvSpPr>
              <a:spLocks noChangeArrowheads="1"/>
            </p:cNvSpPr>
            <p:nvPr/>
          </p:nvSpPr>
          <p:spPr bwMode="auto">
            <a:xfrm>
              <a:off x="255" y="2406"/>
              <a:ext cx="860" cy="293"/>
            </a:xfrm>
            <a:prstGeom prst="rect">
              <a:avLst/>
            </a:prstGeom>
            <a:noFill/>
            <a:ln w="25400">
              <a:solidFill>
                <a:schemeClr val="tx1"/>
              </a:solidFill>
              <a:miter lim="800000"/>
              <a:headEnd/>
              <a:tailEnd/>
            </a:ln>
          </p:spPr>
          <p:txBody>
            <a:bodyPr wrap="none" lIns="90000" tIns="46800" rIns="90000" bIns="46800" anchor="ctr"/>
            <a:lstStyle/>
            <a:p>
              <a:endParaRPr lang="fr-FR"/>
            </a:p>
          </p:txBody>
        </p:sp>
        <p:sp>
          <p:nvSpPr>
            <p:cNvPr id="72883" name="Oval 13"/>
            <p:cNvSpPr>
              <a:spLocks noChangeArrowheads="1"/>
            </p:cNvSpPr>
            <p:nvPr/>
          </p:nvSpPr>
          <p:spPr bwMode="auto">
            <a:xfrm>
              <a:off x="330" y="2612"/>
              <a:ext cx="194" cy="158"/>
            </a:xfrm>
            <a:prstGeom prst="ellipse">
              <a:avLst/>
            </a:prstGeom>
            <a:noFill/>
            <a:ln w="25400">
              <a:solidFill>
                <a:schemeClr val="tx1"/>
              </a:solidFill>
              <a:round/>
              <a:headEnd/>
              <a:tailEnd/>
            </a:ln>
          </p:spPr>
          <p:txBody>
            <a:bodyPr wrap="none" lIns="90000" tIns="46800" rIns="90000" bIns="46800" anchor="ctr"/>
            <a:lstStyle/>
            <a:p>
              <a:endParaRPr lang="fr-FR"/>
            </a:p>
          </p:txBody>
        </p:sp>
        <p:sp>
          <p:nvSpPr>
            <p:cNvPr id="104462" name="Text Box 14"/>
            <p:cNvSpPr txBox="1">
              <a:spLocks noChangeArrowheads="1"/>
            </p:cNvSpPr>
            <p:nvPr/>
          </p:nvSpPr>
          <p:spPr bwMode="auto">
            <a:xfrm>
              <a:off x="378" y="2475"/>
              <a:ext cx="157" cy="115"/>
            </a:xfrm>
            <a:prstGeom prst="rect">
              <a:avLst/>
            </a:prstGeom>
            <a:noFill/>
            <a:ln w="25400">
              <a:noFill/>
              <a:miter lim="800000"/>
              <a:headEnd/>
              <a:tailEnd/>
            </a:ln>
            <a:effectLst>
              <a:prstShdw prst="shdw17" dist="17961" dir="2700000">
                <a:schemeClr val="bg1">
                  <a:gamma/>
                  <a:shade val="60000"/>
                  <a:invGamma/>
                </a:schemeClr>
              </a:prstShdw>
            </a:effectLst>
          </p:spPr>
          <p:txBody>
            <a:bodyPr lIns="0" tIns="0" rIns="0" bIns="0">
              <a:spAutoFit/>
            </a:bodyPr>
            <a:lstStyle/>
            <a:p>
              <a:pPr>
                <a:spcBef>
                  <a:spcPct val="50000"/>
                </a:spcBef>
                <a:defRPr/>
              </a:pPr>
              <a:r>
                <a:rPr lang="fr-FR" sz="1200" b="1"/>
                <a:t>V3</a:t>
              </a:r>
            </a:p>
          </p:txBody>
        </p:sp>
        <p:sp>
          <p:nvSpPr>
            <p:cNvPr id="72885" name="Line 15"/>
            <p:cNvSpPr>
              <a:spLocks noChangeShapeType="1"/>
            </p:cNvSpPr>
            <p:nvPr/>
          </p:nvSpPr>
          <p:spPr bwMode="auto">
            <a:xfrm rot="5400000" flipH="1" flipV="1">
              <a:off x="416" y="2457"/>
              <a:ext cx="2" cy="268"/>
            </a:xfrm>
            <a:prstGeom prst="line">
              <a:avLst/>
            </a:prstGeom>
            <a:noFill/>
            <a:ln w="25400">
              <a:solidFill>
                <a:schemeClr val="tx1"/>
              </a:solidFill>
              <a:round/>
              <a:headEnd/>
              <a:tailEnd type="triangle" w="lg" len="lg"/>
            </a:ln>
          </p:spPr>
          <p:txBody>
            <a:bodyPr lIns="90000" tIns="46800" rIns="90000" bIns="46800"/>
            <a:lstStyle/>
            <a:p>
              <a:endParaRPr lang="fr-FR"/>
            </a:p>
          </p:txBody>
        </p:sp>
        <p:sp>
          <p:nvSpPr>
            <p:cNvPr id="72886" name="Line 16"/>
            <p:cNvSpPr>
              <a:spLocks noChangeShapeType="1"/>
            </p:cNvSpPr>
            <p:nvPr/>
          </p:nvSpPr>
          <p:spPr bwMode="auto">
            <a:xfrm>
              <a:off x="605" y="2696"/>
              <a:ext cx="146" cy="1"/>
            </a:xfrm>
            <a:prstGeom prst="line">
              <a:avLst/>
            </a:prstGeom>
            <a:noFill/>
            <a:ln w="25400">
              <a:solidFill>
                <a:srgbClr val="FF0000"/>
              </a:solidFill>
              <a:round/>
              <a:headEnd/>
              <a:tailEnd type="triangle" w="lg" len="lg"/>
            </a:ln>
          </p:spPr>
          <p:txBody>
            <a:bodyPr lIns="90000" tIns="46800" rIns="90000" bIns="46800"/>
            <a:lstStyle/>
            <a:p>
              <a:endParaRPr lang="fr-FR"/>
            </a:p>
          </p:txBody>
        </p:sp>
        <p:sp>
          <p:nvSpPr>
            <p:cNvPr id="72887" name="Text Box 17"/>
            <p:cNvSpPr txBox="1">
              <a:spLocks noChangeArrowheads="1"/>
            </p:cNvSpPr>
            <p:nvPr/>
          </p:nvSpPr>
          <p:spPr bwMode="auto">
            <a:xfrm>
              <a:off x="652" y="2546"/>
              <a:ext cx="165" cy="115"/>
            </a:xfrm>
            <a:prstGeom prst="rect">
              <a:avLst/>
            </a:prstGeom>
            <a:noFill/>
            <a:ln w="25400">
              <a:noFill/>
              <a:miter lim="800000"/>
              <a:headEnd/>
              <a:tailEnd/>
            </a:ln>
          </p:spPr>
          <p:txBody>
            <a:bodyPr lIns="0" tIns="0" rIns="0" bIns="0">
              <a:spAutoFit/>
            </a:bodyPr>
            <a:lstStyle/>
            <a:p>
              <a:pPr>
                <a:spcBef>
                  <a:spcPct val="50000"/>
                </a:spcBef>
              </a:pPr>
              <a:r>
                <a:rPr lang="fr-FR" sz="1200" b="1">
                  <a:solidFill>
                    <a:srgbClr val="FF3300"/>
                  </a:solidFill>
                </a:rPr>
                <a:t>J3</a:t>
              </a:r>
            </a:p>
          </p:txBody>
        </p:sp>
        <p:grpSp>
          <p:nvGrpSpPr>
            <p:cNvPr id="72888" name="Group 18"/>
            <p:cNvGrpSpPr>
              <a:grpSpLocks/>
            </p:cNvGrpSpPr>
            <p:nvPr/>
          </p:nvGrpSpPr>
          <p:grpSpPr bwMode="auto">
            <a:xfrm>
              <a:off x="896" y="1796"/>
              <a:ext cx="851" cy="326"/>
              <a:chOff x="3857" y="1356"/>
              <a:chExt cx="1206" cy="488"/>
            </a:xfrm>
          </p:grpSpPr>
          <p:grpSp>
            <p:nvGrpSpPr>
              <p:cNvPr id="72916" name="Group 19"/>
              <p:cNvGrpSpPr>
                <a:grpSpLocks/>
              </p:cNvGrpSpPr>
              <p:nvPr/>
            </p:nvGrpSpPr>
            <p:grpSpPr bwMode="auto">
              <a:xfrm rot="-5400000">
                <a:off x="3725" y="1488"/>
                <a:ext cx="488" cy="224"/>
                <a:chOff x="592" y="2668"/>
                <a:chExt cx="1072" cy="312"/>
              </a:xfrm>
            </p:grpSpPr>
            <p:sp>
              <p:nvSpPr>
                <p:cNvPr id="72925" name="Line 20"/>
                <p:cNvSpPr>
                  <a:spLocks noChangeShapeType="1"/>
                </p:cNvSpPr>
                <p:nvPr/>
              </p:nvSpPr>
              <p:spPr bwMode="auto">
                <a:xfrm>
                  <a:off x="592" y="2832"/>
                  <a:ext cx="1072" cy="0"/>
                </a:xfrm>
                <a:prstGeom prst="line">
                  <a:avLst/>
                </a:prstGeom>
                <a:noFill/>
                <a:ln w="25400">
                  <a:solidFill>
                    <a:schemeClr val="tx1"/>
                  </a:solidFill>
                  <a:round/>
                  <a:headEnd/>
                  <a:tailEnd/>
                </a:ln>
              </p:spPr>
              <p:txBody>
                <a:bodyPr lIns="90000" tIns="46800" rIns="90000" bIns="46800"/>
                <a:lstStyle/>
                <a:p>
                  <a:endParaRPr lang="fr-FR"/>
                </a:p>
              </p:txBody>
            </p:sp>
            <p:sp>
              <p:nvSpPr>
                <p:cNvPr id="72926" name="AutoShape 21"/>
                <p:cNvSpPr>
                  <a:spLocks noChangeArrowheads="1"/>
                </p:cNvSpPr>
                <p:nvPr/>
              </p:nvSpPr>
              <p:spPr bwMode="auto">
                <a:xfrm rot="5400000">
                  <a:off x="992" y="2648"/>
                  <a:ext cx="312" cy="352"/>
                </a:xfrm>
                <a:prstGeom prst="triangle">
                  <a:avLst>
                    <a:gd name="adj" fmla="val 50000"/>
                  </a:avLst>
                </a:prstGeom>
                <a:solidFill>
                  <a:schemeClr val="bg1"/>
                </a:solidFill>
                <a:ln w="25400">
                  <a:solidFill>
                    <a:schemeClr val="tx1"/>
                  </a:solidFill>
                  <a:miter lim="800000"/>
                  <a:headEnd/>
                  <a:tailEnd/>
                </a:ln>
              </p:spPr>
              <p:txBody>
                <a:bodyPr wrap="none" lIns="90000" tIns="46800" rIns="90000" bIns="46800" anchor="ctr"/>
                <a:lstStyle/>
                <a:p>
                  <a:endParaRPr lang="fr-FR"/>
                </a:p>
              </p:txBody>
            </p:sp>
            <p:sp>
              <p:nvSpPr>
                <p:cNvPr id="72927" name="Line 22"/>
                <p:cNvSpPr>
                  <a:spLocks noChangeShapeType="1"/>
                </p:cNvSpPr>
                <p:nvPr/>
              </p:nvSpPr>
              <p:spPr bwMode="auto">
                <a:xfrm>
                  <a:off x="1336" y="2672"/>
                  <a:ext cx="0" cy="288"/>
                </a:xfrm>
                <a:prstGeom prst="line">
                  <a:avLst/>
                </a:prstGeom>
                <a:noFill/>
                <a:ln w="25400">
                  <a:solidFill>
                    <a:schemeClr val="tx1"/>
                  </a:solidFill>
                  <a:round/>
                  <a:headEnd/>
                  <a:tailEnd/>
                </a:ln>
              </p:spPr>
              <p:txBody>
                <a:bodyPr lIns="90000" tIns="46800" rIns="90000" bIns="46800"/>
                <a:lstStyle/>
                <a:p>
                  <a:endParaRPr lang="fr-FR"/>
                </a:p>
              </p:txBody>
            </p:sp>
          </p:grpSp>
          <p:grpSp>
            <p:nvGrpSpPr>
              <p:cNvPr id="72917" name="Group 23"/>
              <p:cNvGrpSpPr>
                <a:grpSpLocks/>
              </p:cNvGrpSpPr>
              <p:nvPr/>
            </p:nvGrpSpPr>
            <p:grpSpPr bwMode="auto">
              <a:xfrm rot="-5400000">
                <a:off x="4216" y="1488"/>
                <a:ext cx="488" cy="224"/>
                <a:chOff x="592" y="2668"/>
                <a:chExt cx="1072" cy="312"/>
              </a:xfrm>
            </p:grpSpPr>
            <p:sp>
              <p:nvSpPr>
                <p:cNvPr id="72922" name="Line 24"/>
                <p:cNvSpPr>
                  <a:spLocks noChangeShapeType="1"/>
                </p:cNvSpPr>
                <p:nvPr/>
              </p:nvSpPr>
              <p:spPr bwMode="auto">
                <a:xfrm>
                  <a:off x="592" y="2832"/>
                  <a:ext cx="1072" cy="0"/>
                </a:xfrm>
                <a:prstGeom prst="line">
                  <a:avLst/>
                </a:prstGeom>
                <a:noFill/>
                <a:ln w="25400">
                  <a:solidFill>
                    <a:schemeClr val="tx1"/>
                  </a:solidFill>
                  <a:round/>
                  <a:headEnd/>
                  <a:tailEnd/>
                </a:ln>
              </p:spPr>
              <p:txBody>
                <a:bodyPr lIns="90000" tIns="46800" rIns="90000" bIns="46800"/>
                <a:lstStyle/>
                <a:p>
                  <a:endParaRPr lang="fr-FR"/>
                </a:p>
              </p:txBody>
            </p:sp>
            <p:sp>
              <p:nvSpPr>
                <p:cNvPr id="72923" name="AutoShape 25"/>
                <p:cNvSpPr>
                  <a:spLocks noChangeArrowheads="1"/>
                </p:cNvSpPr>
                <p:nvPr/>
              </p:nvSpPr>
              <p:spPr bwMode="auto">
                <a:xfrm rot="5400000">
                  <a:off x="992" y="2648"/>
                  <a:ext cx="312" cy="352"/>
                </a:xfrm>
                <a:prstGeom prst="triangle">
                  <a:avLst>
                    <a:gd name="adj" fmla="val 50000"/>
                  </a:avLst>
                </a:prstGeom>
                <a:solidFill>
                  <a:schemeClr val="bg1"/>
                </a:solidFill>
                <a:ln w="25400">
                  <a:solidFill>
                    <a:schemeClr val="tx1"/>
                  </a:solidFill>
                  <a:miter lim="800000"/>
                  <a:headEnd/>
                  <a:tailEnd/>
                </a:ln>
              </p:spPr>
              <p:txBody>
                <a:bodyPr wrap="none" lIns="90000" tIns="46800" rIns="90000" bIns="46800" anchor="ctr"/>
                <a:lstStyle/>
                <a:p>
                  <a:endParaRPr lang="fr-FR"/>
                </a:p>
              </p:txBody>
            </p:sp>
            <p:sp>
              <p:nvSpPr>
                <p:cNvPr id="72924" name="Line 26"/>
                <p:cNvSpPr>
                  <a:spLocks noChangeShapeType="1"/>
                </p:cNvSpPr>
                <p:nvPr/>
              </p:nvSpPr>
              <p:spPr bwMode="auto">
                <a:xfrm>
                  <a:off x="1336" y="2672"/>
                  <a:ext cx="0" cy="288"/>
                </a:xfrm>
                <a:prstGeom prst="line">
                  <a:avLst/>
                </a:prstGeom>
                <a:noFill/>
                <a:ln w="25400">
                  <a:solidFill>
                    <a:schemeClr val="tx1"/>
                  </a:solidFill>
                  <a:round/>
                  <a:headEnd/>
                  <a:tailEnd/>
                </a:ln>
              </p:spPr>
              <p:txBody>
                <a:bodyPr lIns="90000" tIns="46800" rIns="90000" bIns="46800"/>
                <a:lstStyle/>
                <a:p>
                  <a:endParaRPr lang="fr-FR"/>
                </a:p>
              </p:txBody>
            </p:sp>
          </p:grpSp>
          <p:grpSp>
            <p:nvGrpSpPr>
              <p:cNvPr id="72918" name="Group 27"/>
              <p:cNvGrpSpPr>
                <a:grpSpLocks/>
              </p:cNvGrpSpPr>
              <p:nvPr/>
            </p:nvGrpSpPr>
            <p:grpSpPr bwMode="auto">
              <a:xfrm rot="-5400000">
                <a:off x="4707" y="1488"/>
                <a:ext cx="488" cy="224"/>
                <a:chOff x="592" y="2668"/>
                <a:chExt cx="1072" cy="312"/>
              </a:xfrm>
            </p:grpSpPr>
            <p:sp>
              <p:nvSpPr>
                <p:cNvPr id="72919" name="Line 28"/>
                <p:cNvSpPr>
                  <a:spLocks noChangeShapeType="1"/>
                </p:cNvSpPr>
                <p:nvPr/>
              </p:nvSpPr>
              <p:spPr bwMode="auto">
                <a:xfrm>
                  <a:off x="592" y="2832"/>
                  <a:ext cx="1072" cy="0"/>
                </a:xfrm>
                <a:prstGeom prst="line">
                  <a:avLst/>
                </a:prstGeom>
                <a:noFill/>
                <a:ln w="25400">
                  <a:solidFill>
                    <a:schemeClr val="tx1"/>
                  </a:solidFill>
                  <a:round/>
                  <a:headEnd/>
                  <a:tailEnd/>
                </a:ln>
              </p:spPr>
              <p:txBody>
                <a:bodyPr lIns="90000" tIns="46800" rIns="90000" bIns="46800"/>
                <a:lstStyle/>
                <a:p>
                  <a:endParaRPr lang="fr-FR"/>
                </a:p>
              </p:txBody>
            </p:sp>
            <p:sp>
              <p:nvSpPr>
                <p:cNvPr id="72920" name="AutoShape 29"/>
                <p:cNvSpPr>
                  <a:spLocks noChangeArrowheads="1"/>
                </p:cNvSpPr>
                <p:nvPr/>
              </p:nvSpPr>
              <p:spPr bwMode="auto">
                <a:xfrm rot="5400000">
                  <a:off x="992" y="2648"/>
                  <a:ext cx="312" cy="352"/>
                </a:xfrm>
                <a:prstGeom prst="triangle">
                  <a:avLst>
                    <a:gd name="adj" fmla="val 50000"/>
                  </a:avLst>
                </a:prstGeom>
                <a:solidFill>
                  <a:schemeClr val="bg1"/>
                </a:solidFill>
                <a:ln w="25400">
                  <a:solidFill>
                    <a:schemeClr val="tx1"/>
                  </a:solidFill>
                  <a:miter lim="800000"/>
                  <a:headEnd/>
                  <a:tailEnd/>
                </a:ln>
              </p:spPr>
              <p:txBody>
                <a:bodyPr wrap="none" lIns="90000" tIns="46800" rIns="90000" bIns="46800" anchor="ctr"/>
                <a:lstStyle/>
                <a:p>
                  <a:endParaRPr lang="fr-FR"/>
                </a:p>
              </p:txBody>
            </p:sp>
            <p:sp>
              <p:nvSpPr>
                <p:cNvPr id="72921" name="Line 30"/>
                <p:cNvSpPr>
                  <a:spLocks noChangeShapeType="1"/>
                </p:cNvSpPr>
                <p:nvPr/>
              </p:nvSpPr>
              <p:spPr bwMode="auto">
                <a:xfrm>
                  <a:off x="1336" y="2672"/>
                  <a:ext cx="0" cy="288"/>
                </a:xfrm>
                <a:prstGeom prst="line">
                  <a:avLst/>
                </a:prstGeom>
                <a:noFill/>
                <a:ln w="25400">
                  <a:solidFill>
                    <a:schemeClr val="tx1"/>
                  </a:solidFill>
                  <a:round/>
                  <a:headEnd/>
                  <a:tailEnd/>
                </a:ln>
              </p:spPr>
              <p:txBody>
                <a:bodyPr lIns="90000" tIns="46800" rIns="90000" bIns="46800"/>
                <a:lstStyle/>
                <a:p>
                  <a:endParaRPr lang="fr-FR"/>
                </a:p>
              </p:txBody>
            </p:sp>
          </p:grpSp>
        </p:grpSp>
        <p:grpSp>
          <p:nvGrpSpPr>
            <p:cNvPr id="72889" name="Group 31"/>
            <p:cNvGrpSpPr>
              <a:grpSpLocks/>
            </p:cNvGrpSpPr>
            <p:nvPr/>
          </p:nvGrpSpPr>
          <p:grpSpPr bwMode="auto">
            <a:xfrm>
              <a:off x="896" y="2763"/>
              <a:ext cx="852" cy="326"/>
              <a:chOff x="2459" y="2482"/>
              <a:chExt cx="1207" cy="488"/>
            </a:xfrm>
          </p:grpSpPr>
          <p:grpSp>
            <p:nvGrpSpPr>
              <p:cNvPr id="72904" name="Group 32"/>
              <p:cNvGrpSpPr>
                <a:grpSpLocks/>
              </p:cNvGrpSpPr>
              <p:nvPr/>
            </p:nvGrpSpPr>
            <p:grpSpPr bwMode="auto">
              <a:xfrm rot="-5400000">
                <a:off x="2329" y="2612"/>
                <a:ext cx="488" cy="227"/>
                <a:chOff x="592" y="2668"/>
                <a:chExt cx="1072" cy="312"/>
              </a:xfrm>
            </p:grpSpPr>
            <p:sp>
              <p:nvSpPr>
                <p:cNvPr id="72913" name="Line 33"/>
                <p:cNvSpPr>
                  <a:spLocks noChangeShapeType="1"/>
                </p:cNvSpPr>
                <p:nvPr/>
              </p:nvSpPr>
              <p:spPr bwMode="auto">
                <a:xfrm>
                  <a:off x="592" y="2832"/>
                  <a:ext cx="1072" cy="0"/>
                </a:xfrm>
                <a:prstGeom prst="line">
                  <a:avLst/>
                </a:prstGeom>
                <a:noFill/>
                <a:ln w="25400">
                  <a:solidFill>
                    <a:schemeClr val="tx1"/>
                  </a:solidFill>
                  <a:round/>
                  <a:headEnd/>
                  <a:tailEnd/>
                </a:ln>
              </p:spPr>
              <p:txBody>
                <a:bodyPr lIns="90000" tIns="46800" rIns="90000" bIns="46800"/>
                <a:lstStyle/>
                <a:p>
                  <a:endParaRPr lang="fr-FR"/>
                </a:p>
              </p:txBody>
            </p:sp>
            <p:sp>
              <p:nvSpPr>
                <p:cNvPr id="72914" name="AutoShape 34"/>
                <p:cNvSpPr>
                  <a:spLocks noChangeArrowheads="1"/>
                </p:cNvSpPr>
                <p:nvPr/>
              </p:nvSpPr>
              <p:spPr bwMode="auto">
                <a:xfrm rot="5400000">
                  <a:off x="992" y="2648"/>
                  <a:ext cx="312" cy="352"/>
                </a:xfrm>
                <a:prstGeom prst="triangle">
                  <a:avLst>
                    <a:gd name="adj" fmla="val 50000"/>
                  </a:avLst>
                </a:prstGeom>
                <a:solidFill>
                  <a:schemeClr val="bg1"/>
                </a:solidFill>
                <a:ln w="25400">
                  <a:solidFill>
                    <a:schemeClr val="tx1"/>
                  </a:solidFill>
                  <a:miter lim="800000"/>
                  <a:headEnd/>
                  <a:tailEnd/>
                </a:ln>
              </p:spPr>
              <p:txBody>
                <a:bodyPr wrap="none" lIns="90000" tIns="46800" rIns="90000" bIns="46800" anchor="ctr"/>
                <a:lstStyle/>
                <a:p>
                  <a:endParaRPr lang="fr-FR"/>
                </a:p>
              </p:txBody>
            </p:sp>
            <p:sp>
              <p:nvSpPr>
                <p:cNvPr id="72915" name="Line 35"/>
                <p:cNvSpPr>
                  <a:spLocks noChangeShapeType="1"/>
                </p:cNvSpPr>
                <p:nvPr/>
              </p:nvSpPr>
              <p:spPr bwMode="auto">
                <a:xfrm>
                  <a:off x="1336" y="2672"/>
                  <a:ext cx="0" cy="288"/>
                </a:xfrm>
                <a:prstGeom prst="line">
                  <a:avLst/>
                </a:prstGeom>
                <a:noFill/>
                <a:ln w="25400">
                  <a:solidFill>
                    <a:schemeClr val="tx1"/>
                  </a:solidFill>
                  <a:round/>
                  <a:headEnd/>
                  <a:tailEnd/>
                </a:ln>
              </p:spPr>
              <p:txBody>
                <a:bodyPr lIns="90000" tIns="46800" rIns="90000" bIns="46800"/>
                <a:lstStyle/>
                <a:p>
                  <a:endParaRPr lang="fr-FR"/>
                </a:p>
              </p:txBody>
            </p:sp>
          </p:grpSp>
          <p:grpSp>
            <p:nvGrpSpPr>
              <p:cNvPr id="72905" name="Group 36"/>
              <p:cNvGrpSpPr>
                <a:grpSpLocks/>
              </p:cNvGrpSpPr>
              <p:nvPr/>
            </p:nvGrpSpPr>
            <p:grpSpPr bwMode="auto">
              <a:xfrm rot="-5400000">
                <a:off x="2819" y="2612"/>
                <a:ext cx="488" cy="227"/>
                <a:chOff x="592" y="2668"/>
                <a:chExt cx="1072" cy="312"/>
              </a:xfrm>
            </p:grpSpPr>
            <p:sp>
              <p:nvSpPr>
                <p:cNvPr id="72910" name="Line 37"/>
                <p:cNvSpPr>
                  <a:spLocks noChangeShapeType="1"/>
                </p:cNvSpPr>
                <p:nvPr/>
              </p:nvSpPr>
              <p:spPr bwMode="auto">
                <a:xfrm>
                  <a:off x="592" y="2832"/>
                  <a:ext cx="1072" cy="0"/>
                </a:xfrm>
                <a:prstGeom prst="line">
                  <a:avLst/>
                </a:prstGeom>
                <a:noFill/>
                <a:ln w="25400">
                  <a:solidFill>
                    <a:schemeClr val="tx1"/>
                  </a:solidFill>
                  <a:round/>
                  <a:headEnd/>
                  <a:tailEnd/>
                </a:ln>
              </p:spPr>
              <p:txBody>
                <a:bodyPr lIns="90000" tIns="46800" rIns="90000" bIns="46800"/>
                <a:lstStyle/>
                <a:p>
                  <a:endParaRPr lang="fr-FR"/>
                </a:p>
              </p:txBody>
            </p:sp>
            <p:sp>
              <p:nvSpPr>
                <p:cNvPr id="72911" name="AutoShape 38"/>
                <p:cNvSpPr>
                  <a:spLocks noChangeArrowheads="1"/>
                </p:cNvSpPr>
                <p:nvPr/>
              </p:nvSpPr>
              <p:spPr bwMode="auto">
                <a:xfrm rot="5400000">
                  <a:off x="992" y="2648"/>
                  <a:ext cx="312" cy="352"/>
                </a:xfrm>
                <a:prstGeom prst="triangle">
                  <a:avLst>
                    <a:gd name="adj" fmla="val 50000"/>
                  </a:avLst>
                </a:prstGeom>
                <a:solidFill>
                  <a:schemeClr val="bg1"/>
                </a:solidFill>
                <a:ln w="25400">
                  <a:solidFill>
                    <a:schemeClr val="tx1"/>
                  </a:solidFill>
                  <a:miter lim="800000"/>
                  <a:headEnd/>
                  <a:tailEnd/>
                </a:ln>
              </p:spPr>
              <p:txBody>
                <a:bodyPr wrap="none" lIns="90000" tIns="46800" rIns="90000" bIns="46800" anchor="ctr"/>
                <a:lstStyle/>
                <a:p>
                  <a:endParaRPr lang="fr-FR"/>
                </a:p>
              </p:txBody>
            </p:sp>
            <p:sp>
              <p:nvSpPr>
                <p:cNvPr id="72912" name="Line 39"/>
                <p:cNvSpPr>
                  <a:spLocks noChangeShapeType="1"/>
                </p:cNvSpPr>
                <p:nvPr/>
              </p:nvSpPr>
              <p:spPr bwMode="auto">
                <a:xfrm>
                  <a:off x="1336" y="2672"/>
                  <a:ext cx="0" cy="288"/>
                </a:xfrm>
                <a:prstGeom prst="line">
                  <a:avLst/>
                </a:prstGeom>
                <a:noFill/>
                <a:ln w="25400">
                  <a:solidFill>
                    <a:schemeClr val="tx1"/>
                  </a:solidFill>
                  <a:round/>
                  <a:headEnd/>
                  <a:tailEnd/>
                </a:ln>
              </p:spPr>
              <p:txBody>
                <a:bodyPr lIns="90000" tIns="46800" rIns="90000" bIns="46800"/>
                <a:lstStyle/>
                <a:p>
                  <a:endParaRPr lang="fr-FR"/>
                </a:p>
              </p:txBody>
            </p:sp>
          </p:grpSp>
          <p:grpSp>
            <p:nvGrpSpPr>
              <p:cNvPr id="72906" name="Group 40"/>
              <p:cNvGrpSpPr>
                <a:grpSpLocks/>
              </p:cNvGrpSpPr>
              <p:nvPr/>
            </p:nvGrpSpPr>
            <p:grpSpPr bwMode="auto">
              <a:xfrm rot="-5400000">
                <a:off x="3309" y="2612"/>
                <a:ext cx="488" cy="227"/>
                <a:chOff x="592" y="2668"/>
                <a:chExt cx="1072" cy="312"/>
              </a:xfrm>
            </p:grpSpPr>
            <p:sp>
              <p:nvSpPr>
                <p:cNvPr id="72907" name="Line 41"/>
                <p:cNvSpPr>
                  <a:spLocks noChangeShapeType="1"/>
                </p:cNvSpPr>
                <p:nvPr/>
              </p:nvSpPr>
              <p:spPr bwMode="auto">
                <a:xfrm>
                  <a:off x="592" y="2832"/>
                  <a:ext cx="1072" cy="0"/>
                </a:xfrm>
                <a:prstGeom prst="line">
                  <a:avLst/>
                </a:prstGeom>
                <a:noFill/>
                <a:ln w="25400">
                  <a:solidFill>
                    <a:schemeClr val="tx1"/>
                  </a:solidFill>
                  <a:round/>
                  <a:headEnd/>
                  <a:tailEnd/>
                </a:ln>
              </p:spPr>
              <p:txBody>
                <a:bodyPr lIns="90000" tIns="46800" rIns="90000" bIns="46800"/>
                <a:lstStyle/>
                <a:p>
                  <a:endParaRPr lang="fr-FR"/>
                </a:p>
              </p:txBody>
            </p:sp>
            <p:sp>
              <p:nvSpPr>
                <p:cNvPr id="72908" name="AutoShape 42"/>
                <p:cNvSpPr>
                  <a:spLocks noChangeArrowheads="1"/>
                </p:cNvSpPr>
                <p:nvPr/>
              </p:nvSpPr>
              <p:spPr bwMode="auto">
                <a:xfrm rot="5400000">
                  <a:off x="992" y="2648"/>
                  <a:ext cx="312" cy="352"/>
                </a:xfrm>
                <a:prstGeom prst="triangle">
                  <a:avLst>
                    <a:gd name="adj" fmla="val 50000"/>
                  </a:avLst>
                </a:prstGeom>
                <a:solidFill>
                  <a:schemeClr val="bg1"/>
                </a:solidFill>
                <a:ln w="25400">
                  <a:solidFill>
                    <a:schemeClr val="tx1"/>
                  </a:solidFill>
                  <a:miter lim="800000"/>
                  <a:headEnd/>
                  <a:tailEnd/>
                </a:ln>
              </p:spPr>
              <p:txBody>
                <a:bodyPr wrap="none" lIns="90000" tIns="46800" rIns="90000" bIns="46800" anchor="ctr"/>
                <a:lstStyle/>
                <a:p>
                  <a:endParaRPr lang="fr-FR"/>
                </a:p>
              </p:txBody>
            </p:sp>
            <p:sp>
              <p:nvSpPr>
                <p:cNvPr id="72909" name="Line 43"/>
                <p:cNvSpPr>
                  <a:spLocks noChangeShapeType="1"/>
                </p:cNvSpPr>
                <p:nvPr/>
              </p:nvSpPr>
              <p:spPr bwMode="auto">
                <a:xfrm>
                  <a:off x="1336" y="2672"/>
                  <a:ext cx="0" cy="288"/>
                </a:xfrm>
                <a:prstGeom prst="line">
                  <a:avLst/>
                </a:prstGeom>
                <a:noFill/>
                <a:ln w="25400">
                  <a:solidFill>
                    <a:schemeClr val="tx1"/>
                  </a:solidFill>
                  <a:round/>
                  <a:headEnd/>
                  <a:tailEnd/>
                </a:ln>
              </p:spPr>
              <p:txBody>
                <a:bodyPr lIns="90000" tIns="46800" rIns="90000" bIns="46800"/>
                <a:lstStyle/>
                <a:p>
                  <a:endParaRPr lang="fr-FR"/>
                </a:p>
              </p:txBody>
            </p:sp>
          </p:grpSp>
        </p:grpSp>
        <p:sp>
          <p:nvSpPr>
            <p:cNvPr id="72890" name="Rectangle 44"/>
            <p:cNvSpPr>
              <a:spLocks noChangeArrowheads="1"/>
            </p:cNvSpPr>
            <p:nvPr/>
          </p:nvSpPr>
          <p:spPr bwMode="auto">
            <a:xfrm>
              <a:off x="985" y="2078"/>
              <a:ext cx="196" cy="770"/>
            </a:xfrm>
            <a:prstGeom prst="rect">
              <a:avLst/>
            </a:prstGeom>
            <a:solidFill>
              <a:srgbClr val="DAF0FE"/>
            </a:solidFill>
            <a:ln w="25400">
              <a:noFill/>
              <a:miter lim="800000"/>
              <a:headEnd/>
              <a:tailEnd/>
            </a:ln>
          </p:spPr>
          <p:txBody>
            <a:bodyPr wrap="none" lIns="90000" tIns="46800" rIns="90000" bIns="46800" anchor="ctr"/>
            <a:lstStyle/>
            <a:p>
              <a:endParaRPr lang="fr-FR"/>
            </a:p>
          </p:txBody>
        </p:sp>
        <p:sp>
          <p:nvSpPr>
            <p:cNvPr id="72891" name="Line 45"/>
            <p:cNvSpPr>
              <a:spLocks noChangeShapeType="1"/>
            </p:cNvSpPr>
            <p:nvPr/>
          </p:nvSpPr>
          <p:spPr bwMode="auto">
            <a:xfrm>
              <a:off x="978" y="2056"/>
              <a:ext cx="0" cy="723"/>
            </a:xfrm>
            <a:prstGeom prst="line">
              <a:avLst/>
            </a:prstGeom>
            <a:noFill/>
            <a:ln w="25400">
              <a:solidFill>
                <a:schemeClr val="tx1"/>
              </a:solidFill>
              <a:round/>
              <a:headEnd/>
              <a:tailEnd/>
            </a:ln>
          </p:spPr>
          <p:txBody>
            <a:bodyPr lIns="90000" tIns="46800" rIns="90000" bIns="46800"/>
            <a:lstStyle/>
            <a:p>
              <a:endParaRPr lang="fr-FR"/>
            </a:p>
          </p:txBody>
        </p:sp>
        <p:sp>
          <p:nvSpPr>
            <p:cNvPr id="72892" name="Line 46"/>
            <p:cNvSpPr>
              <a:spLocks noChangeShapeType="1"/>
            </p:cNvSpPr>
            <p:nvPr/>
          </p:nvSpPr>
          <p:spPr bwMode="auto">
            <a:xfrm>
              <a:off x="1325" y="2090"/>
              <a:ext cx="1" cy="707"/>
            </a:xfrm>
            <a:prstGeom prst="line">
              <a:avLst/>
            </a:prstGeom>
            <a:noFill/>
            <a:ln w="25400">
              <a:solidFill>
                <a:schemeClr val="tx1"/>
              </a:solidFill>
              <a:round/>
              <a:headEnd/>
              <a:tailEnd/>
            </a:ln>
          </p:spPr>
          <p:txBody>
            <a:bodyPr lIns="90000" tIns="46800" rIns="90000" bIns="46800"/>
            <a:lstStyle/>
            <a:p>
              <a:endParaRPr lang="fr-FR"/>
            </a:p>
          </p:txBody>
        </p:sp>
        <p:sp>
          <p:nvSpPr>
            <p:cNvPr id="72893" name="Line 47"/>
            <p:cNvSpPr>
              <a:spLocks noChangeShapeType="1"/>
            </p:cNvSpPr>
            <p:nvPr/>
          </p:nvSpPr>
          <p:spPr bwMode="auto">
            <a:xfrm>
              <a:off x="1672" y="2062"/>
              <a:ext cx="0" cy="758"/>
            </a:xfrm>
            <a:prstGeom prst="line">
              <a:avLst/>
            </a:prstGeom>
            <a:noFill/>
            <a:ln w="25400">
              <a:solidFill>
                <a:schemeClr val="tx1"/>
              </a:solidFill>
              <a:round/>
              <a:headEnd/>
              <a:tailEnd/>
            </a:ln>
          </p:spPr>
          <p:txBody>
            <a:bodyPr lIns="90000" tIns="46800" rIns="90000" bIns="46800"/>
            <a:lstStyle/>
            <a:p>
              <a:endParaRPr lang="fr-FR"/>
            </a:p>
          </p:txBody>
        </p:sp>
        <p:grpSp>
          <p:nvGrpSpPr>
            <p:cNvPr id="72894" name="Group 48"/>
            <p:cNvGrpSpPr>
              <a:grpSpLocks/>
            </p:cNvGrpSpPr>
            <p:nvPr/>
          </p:nvGrpSpPr>
          <p:grpSpPr bwMode="auto">
            <a:xfrm>
              <a:off x="978" y="1802"/>
              <a:ext cx="1046" cy="1289"/>
              <a:chOff x="2575" y="1042"/>
              <a:chExt cx="1482" cy="1880"/>
            </a:xfrm>
          </p:grpSpPr>
          <p:sp>
            <p:nvSpPr>
              <p:cNvPr id="72901" name="Line 49"/>
              <p:cNvSpPr>
                <a:spLocks noChangeShapeType="1"/>
              </p:cNvSpPr>
              <p:nvPr/>
            </p:nvSpPr>
            <p:spPr bwMode="auto">
              <a:xfrm>
                <a:off x="2575" y="1042"/>
                <a:ext cx="1474" cy="0"/>
              </a:xfrm>
              <a:prstGeom prst="line">
                <a:avLst/>
              </a:prstGeom>
              <a:noFill/>
              <a:ln w="25400">
                <a:solidFill>
                  <a:schemeClr val="tx1"/>
                </a:solidFill>
                <a:round/>
                <a:headEnd/>
                <a:tailEnd/>
              </a:ln>
            </p:spPr>
            <p:txBody>
              <a:bodyPr lIns="90000" tIns="46800" rIns="90000" bIns="46800"/>
              <a:lstStyle/>
              <a:p>
                <a:endParaRPr lang="fr-FR"/>
              </a:p>
            </p:txBody>
          </p:sp>
          <p:sp>
            <p:nvSpPr>
              <p:cNvPr id="72902" name="Line 50"/>
              <p:cNvSpPr>
                <a:spLocks noChangeShapeType="1"/>
              </p:cNvSpPr>
              <p:nvPr/>
            </p:nvSpPr>
            <p:spPr bwMode="auto">
              <a:xfrm>
                <a:off x="4049" y="1042"/>
                <a:ext cx="8" cy="1880"/>
              </a:xfrm>
              <a:prstGeom prst="line">
                <a:avLst/>
              </a:prstGeom>
              <a:noFill/>
              <a:ln w="25400">
                <a:solidFill>
                  <a:schemeClr val="tx1"/>
                </a:solidFill>
                <a:round/>
                <a:headEnd/>
                <a:tailEnd/>
              </a:ln>
            </p:spPr>
            <p:txBody>
              <a:bodyPr lIns="90000" tIns="46800" rIns="90000" bIns="46800"/>
              <a:lstStyle/>
              <a:p>
                <a:endParaRPr lang="fr-FR"/>
              </a:p>
            </p:txBody>
          </p:sp>
          <p:sp>
            <p:nvSpPr>
              <p:cNvPr id="72903" name="Line 51"/>
              <p:cNvSpPr>
                <a:spLocks noChangeShapeType="1"/>
              </p:cNvSpPr>
              <p:nvPr/>
            </p:nvSpPr>
            <p:spPr bwMode="auto">
              <a:xfrm flipH="1">
                <a:off x="2584" y="2922"/>
                <a:ext cx="1473" cy="0"/>
              </a:xfrm>
              <a:prstGeom prst="line">
                <a:avLst/>
              </a:prstGeom>
              <a:noFill/>
              <a:ln w="25400">
                <a:solidFill>
                  <a:schemeClr val="tx1"/>
                </a:solidFill>
                <a:round/>
                <a:headEnd/>
                <a:tailEnd/>
              </a:ln>
            </p:spPr>
            <p:txBody>
              <a:bodyPr lIns="90000" tIns="46800" rIns="90000" bIns="46800"/>
              <a:lstStyle/>
              <a:p>
                <a:endParaRPr lang="fr-FR"/>
              </a:p>
            </p:txBody>
          </p:sp>
        </p:grpSp>
        <p:sp>
          <p:nvSpPr>
            <p:cNvPr id="72895" name="Line 52"/>
            <p:cNvSpPr>
              <a:spLocks noChangeShapeType="1"/>
            </p:cNvSpPr>
            <p:nvPr/>
          </p:nvSpPr>
          <p:spPr bwMode="auto">
            <a:xfrm>
              <a:off x="834" y="2407"/>
              <a:ext cx="497" cy="0"/>
            </a:xfrm>
            <a:prstGeom prst="line">
              <a:avLst/>
            </a:prstGeom>
            <a:noFill/>
            <a:ln w="25400">
              <a:solidFill>
                <a:schemeClr val="tx1"/>
              </a:solidFill>
              <a:round/>
              <a:headEnd/>
              <a:tailEnd/>
            </a:ln>
          </p:spPr>
          <p:txBody>
            <a:bodyPr lIns="90000" tIns="46800" rIns="90000" bIns="46800"/>
            <a:lstStyle/>
            <a:p>
              <a:endParaRPr lang="fr-FR"/>
            </a:p>
          </p:txBody>
        </p:sp>
        <p:sp>
          <p:nvSpPr>
            <p:cNvPr id="72896" name="Line 53"/>
            <p:cNvSpPr>
              <a:spLocks noChangeShapeType="1"/>
            </p:cNvSpPr>
            <p:nvPr/>
          </p:nvSpPr>
          <p:spPr bwMode="auto">
            <a:xfrm>
              <a:off x="936" y="2701"/>
              <a:ext cx="730" cy="0"/>
            </a:xfrm>
            <a:prstGeom prst="line">
              <a:avLst/>
            </a:prstGeom>
            <a:noFill/>
            <a:ln w="25400">
              <a:solidFill>
                <a:schemeClr val="tx1"/>
              </a:solidFill>
              <a:round/>
              <a:headEnd/>
              <a:tailEnd/>
            </a:ln>
          </p:spPr>
          <p:txBody>
            <a:bodyPr lIns="90000" tIns="46800" rIns="90000" bIns="46800"/>
            <a:lstStyle/>
            <a:p>
              <a:endParaRPr lang="fr-FR"/>
            </a:p>
          </p:txBody>
        </p:sp>
        <p:sp>
          <p:nvSpPr>
            <p:cNvPr id="72897" name="Oval 54"/>
            <p:cNvSpPr>
              <a:spLocks noChangeArrowheads="1"/>
            </p:cNvSpPr>
            <p:nvPr/>
          </p:nvSpPr>
          <p:spPr bwMode="auto">
            <a:xfrm>
              <a:off x="1854" y="2271"/>
              <a:ext cx="335" cy="320"/>
            </a:xfrm>
            <a:prstGeom prst="ellipse">
              <a:avLst/>
            </a:prstGeom>
            <a:solidFill>
              <a:schemeClr val="bg1"/>
            </a:solidFill>
            <a:ln w="25400">
              <a:solidFill>
                <a:schemeClr val="tx1"/>
              </a:solidFill>
              <a:round/>
              <a:headEnd/>
              <a:tailEnd/>
            </a:ln>
          </p:spPr>
          <p:txBody>
            <a:bodyPr wrap="none" lIns="90000" tIns="46800" rIns="90000" bIns="46800" anchor="ctr"/>
            <a:lstStyle/>
            <a:p>
              <a:endParaRPr lang="fr-FR"/>
            </a:p>
          </p:txBody>
        </p:sp>
        <p:sp>
          <p:nvSpPr>
            <p:cNvPr id="104503" name="Line 55"/>
            <p:cNvSpPr>
              <a:spLocks noChangeShapeType="1"/>
            </p:cNvSpPr>
            <p:nvPr/>
          </p:nvSpPr>
          <p:spPr bwMode="auto">
            <a:xfrm>
              <a:off x="1860" y="2430"/>
              <a:ext cx="336" cy="0"/>
            </a:xfrm>
            <a:prstGeom prst="line">
              <a:avLst/>
            </a:prstGeom>
            <a:noFill/>
            <a:ln w="25400">
              <a:solidFill>
                <a:schemeClr val="tx1"/>
              </a:solidFill>
              <a:round/>
              <a:headEnd/>
              <a:tailEnd/>
            </a:ln>
            <a:effectLst>
              <a:prstShdw prst="shdw17" dist="17961" dir="2700000">
                <a:schemeClr val="tx1">
                  <a:gamma/>
                  <a:shade val="60000"/>
                  <a:invGamma/>
                </a:schemeClr>
              </a:prstShdw>
            </a:effectLst>
          </p:spPr>
          <p:txBody>
            <a:bodyPr lIns="90000" tIns="46800" rIns="90000" bIns="46800"/>
            <a:lstStyle/>
            <a:p>
              <a:pPr>
                <a:defRPr/>
              </a:pPr>
              <a:endParaRPr lang="fr-FR"/>
            </a:p>
          </p:txBody>
        </p:sp>
        <p:sp>
          <p:nvSpPr>
            <p:cNvPr id="72899" name="Line 56"/>
            <p:cNvSpPr>
              <a:spLocks noChangeShapeType="1"/>
            </p:cNvSpPr>
            <p:nvPr/>
          </p:nvSpPr>
          <p:spPr bwMode="auto">
            <a:xfrm rot="5400000" flipH="1" flipV="1">
              <a:off x="435" y="1858"/>
              <a:ext cx="2" cy="267"/>
            </a:xfrm>
            <a:prstGeom prst="line">
              <a:avLst/>
            </a:prstGeom>
            <a:noFill/>
            <a:ln w="25400">
              <a:solidFill>
                <a:schemeClr val="tx1"/>
              </a:solidFill>
              <a:round/>
              <a:headEnd/>
              <a:tailEnd type="triangle" w="lg" len="lg"/>
            </a:ln>
          </p:spPr>
          <p:txBody>
            <a:bodyPr lIns="90000" tIns="46800" rIns="90000" bIns="46800"/>
            <a:lstStyle/>
            <a:p>
              <a:endParaRPr lang="fr-FR"/>
            </a:p>
          </p:txBody>
        </p:sp>
        <p:sp>
          <p:nvSpPr>
            <p:cNvPr id="104505" name="Text Box 57"/>
            <p:cNvSpPr txBox="1">
              <a:spLocks noChangeArrowheads="1"/>
            </p:cNvSpPr>
            <p:nvPr/>
          </p:nvSpPr>
          <p:spPr bwMode="auto">
            <a:xfrm>
              <a:off x="348" y="1824"/>
              <a:ext cx="154" cy="115"/>
            </a:xfrm>
            <a:prstGeom prst="rect">
              <a:avLst/>
            </a:prstGeom>
            <a:noFill/>
            <a:ln w="25400">
              <a:noFill/>
              <a:miter lim="800000"/>
              <a:headEnd/>
              <a:tailEnd/>
            </a:ln>
            <a:effectLst>
              <a:prstShdw prst="shdw17" dist="17961" dir="2700000">
                <a:schemeClr val="bg1">
                  <a:gamma/>
                  <a:shade val="60000"/>
                  <a:invGamma/>
                </a:schemeClr>
              </a:prstShdw>
            </a:effectLst>
          </p:spPr>
          <p:txBody>
            <a:bodyPr lIns="0" tIns="0" rIns="0" bIns="0">
              <a:spAutoFit/>
            </a:bodyPr>
            <a:lstStyle/>
            <a:p>
              <a:pPr>
                <a:spcBef>
                  <a:spcPct val="50000"/>
                </a:spcBef>
                <a:defRPr/>
              </a:pPr>
              <a:r>
                <a:rPr lang="fr-FR" sz="1200" b="1"/>
                <a:t>V1</a:t>
              </a:r>
            </a:p>
          </p:txBody>
        </p:sp>
      </p:grpSp>
      <p:sp>
        <p:nvSpPr>
          <p:cNvPr id="72706" name="Line 58"/>
          <p:cNvSpPr>
            <a:spLocks noChangeShapeType="1"/>
          </p:cNvSpPr>
          <p:nvPr/>
        </p:nvSpPr>
        <p:spPr bwMode="auto">
          <a:xfrm flipH="1" flipV="1">
            <a:off x="8153400" y="2614613"/>
            <a:ext cx="3175" cy="434975"/>
          </a:xfrm>
          <a:prstGeom prst="line">
            <a:avLst/>
          </a:prstGeom>
          <a:noFill/>
          <a:ln w="25400">
            <a:solidFill>
              <a:schemeClr val="tx1"/>
            </a:solidFill>
            <a:round/>
            <a:headEnd/>
            <a:tailEnd type="triangle" w="lg" len="lg"/>
          </a:ln>
        </p:spPr>
        <p:txBody>
          <a:bodyPr lIns="90000" tIns="46800" rIns="90000" bIns="46800"/>
          <a:lstStyle/>
          <a:p>
            <a:endParaRPr lang="fr-FR"/>
          </a:p>
        </p:txBody>
      </p:sp>
      <p:sp>
        <p:nvSpPr>
          <p:cNvPr id="104507" name="Text Box 59"/>
          <p:cNvSpPr txBox="1">
            <a:spLocks noChangeArrowheads="1"/>
          </p:cNvSpPr>
          <p:nvPr/>
        </p:nvSpPr>
        <p:spPr bwMode="auto">
          <a:xfrm>
            <a:off x="8285163" y="2732088"/>
            <a:ext cx="244475" cy="182562"/>
          </a:xfrm>
          <a:prstGeom prst="rect">
            <a:avLst/>
          </a:prstGeom>
          <a:noFill/>
          <a:ln w="25400">
            <a:noFill/>
            <a:miter lim="800000"/>
            <a:headEnd/>
            <a:tailEnd/>
          </a:ln>
          <a:effectLst>
            <a:prstShdw prst="shdw17" dist="17961" dir="2700000">
              <a:schemeClr val="bg1">
                <a:gamma/>
                <a:shade val="60000"/>
                <a:invGamma/>
              </a:schemeClr>
            </a:prstShdw>
          </a:effectLst>
        </p:spPr>
        <p:txBody>
          <a:bodyPr lIns="0" tIns="0" rIns="0" bIns="0">
            <a:spAutoFit/>
          </a:bodyPr>
          <a:lstStyle/>
          <a:p>
            <a:pPr>
              <a:spcBef>
                <a:spcPct val="50000"/>
              </a:spcBef>
              <a:defRPr/>
            </a:pPr>
            <a:r>
              <a:rPr lang="fr-FR" sz="1200" b="1"/>
              <a:t>Ud</a:t>
            </a:r>
          </a:p>
        </p:txBody>
      </p:sp>
      <p:grpSp>
        <p:nvGrpSpPr>
          <p:cNvPr id="72708" name="Group 60"/>
          <p:cNvGrpSpPr>
            <a:grpSpLocks/>
          </p:cNvGrpSpPr>
          <p:nvPr/>
        </p:nvGrpSpPr>
        <p:grpSpPr bwMode="auto">
          <a:xfrm>
            <a:off x="5092700" y="5048250"/>
            <a:ext cx="2384425" cy="1439863"/>
            <a:chOff x="157" y="2664"/>
            <a:chExt cx="2079" cy="1450"/>
          </a:xfrm>
        </p:grpSpPr>
        <p:sp>
          <p:nvSpPr>
            <p:cNvPr id="72840" name="Rectangle 48"/>
            <p:cNvSpPr>
              <a:spLocks noChangeArrowheads="1"/>
            </p:cNvSpPr>
            <p:nvPr/>
          </p:nvSpPr>
          <p:spPr bwMode="auto">
            <a:xfrm flipV="1">
              <a:off x="428" y="2858"/>
              <a:ext cx="1732" cy="915"/>
            </a:xfrm>
            <a:prstGeom prst="rect">
              <a:avLst/>
            </a:prstGeom>
            <a:noFill/>
            <a:ln w="25400">
              <a:solidFill>
                <a:schemeClr val="tx1"/>
              </a:solidFill>
              <a:miter lim="800000"/>
              <a:headEnd/>
              <a:tailEnd/>
            </a:ln>
          </p:spPr>
          <p:txBody>
            <a:bodyPr rot="10800000" wrap="none" lIns="90000" tIns="46800" rIns="90000" bIns="46800" anchor="ctr"/>
            <a:lstStyle/>
            <a:p>
              <a:endParaRPr lang="fr-FR"/>
            </a:p>
          </p:txBody>
        </p:sp>
        <p:sp>
          <p:nvSpPr>
            <p:cNvPr id="72841" name="Oval 32"/>
            <p:cNvSpPr>
              <a:spLocks noChangeArrowheads="1"/>
            </p:cNvSpPr>
            <p:nvPr/>
          </p:nvSpPr>
          <p:spPr bwMode="auto">
            <a:xfrm>
              <a:off x="714" y="2951"/>
              <a:ext cx="263" cy="248"/>
            </a:xfrm>
            <a:prstGeom prst="ellipse">
              <a:avLst/>
            </a:prstGeom>
            <a:noFill/>
            <a:ln w="25400">
              <a:solidFill>
                <a:schemeClr val="tx1"/>
              </a:solidFill>
              <a:round/>
              <a:headEnd/>
              <a:tailEnd/>
            </a:ln>
          </p:spPr>
          <p:txBody>
            <a:bodyPr wrap="none" lIns="90000" tIns="46800" rIns="90000" bIns="46800" anchor="ctr"/>
            <a:lstStyle/>
            <a:p>
              <a:endParaRPr lang="fr-FR"/>
            </a:p>
          </p:txBody>
        </p:sp>
        <p:sp>
          <p:nvSpPr>
            <p:cNvPr id="72842" name="Rectangle 33"/>
            <p:cNvSpPr>
              <a:spLocks noChangeArrowheads="1"/>
            </p:cNvSpPr>
            <p:nvPr/>
          </p:nvSpPr>
          <p:spPr bwMode="auto">
            <a:xfrm>
              <a:off x="848" y="2858"/>
              <a:ext cx="856" cy="458"/>
            </a:xfrm>
            <a:prstGeom prst="rect">
              <a:avLst/>
            </a:prstGeom>
            <a:noFill/>
            <a:ln w="25400">
              <a:solidFill>
                <a:schemeClr val="tx1"/>
              </a:solidFill>
              <a:miter lim="800000"/>
              <a:headEnd/>
              <a:tailEnd/>
            </a:ln>
          </p:spPr>
          <p:txBody>
            <a:bodyPr wrap="none" lIns="90000" tIns="46800" rIns="90000" bIns="46800" anchor="ctr"/>
            <a:lstStyle/>
            <a:p>
              <a:endParaRPr lang="fr-FR"/>
            </a:p>
          </p:txBody>
        </p:sp>
        <p:sp>
          <p:nvSpPr>
            <p:cNvPr id="72843" name="Rectangle 34"/>
            <p:cNvSpPr>
              <a:spLocks noChangeArrowheads="1"/>
            </p:cNvSpPr>
            <p:nvPr/>
          </p:nvSpPr>
          <p:spPr bwMode="auto">
            <a:xfrm>
              <a:off x="1630" y="2961"/>
              <a:ext cx="156" cy="279"/>
            </a:xfrm>
            <a:prstGeom prst="rect">
              <a:avLst/>
            </a:prstGeom>
            <a:solidFill>
              <a:schemeClr val="bg1"/>
            </a:solidFill>
            <a:ln w="25400">
              <a:solidFill>
                <a:schemeClr val="tx1"/>
              </a:solidFill>
              <a:miter lim="800000"/>
              <a:headEnd/>
              <a:tailEnd/>
            </a:ln>
          </p:spPr>
          <p:txBody>
            <a:bodyPr wrap="none" lIns="90000" tIns="46800" rIns="90000" bIns="46800" anchor="ctr"/>
            <a:lstStyle/>
            <a:p>
              <a:endParaRPr lang="fr-FR"/>
            </a:p>
          </p:txBody>
        </p:sp>
        <p:sp>
          <p:nvSpPr>
            <p:cNvPr id="72844" name="Text Box 35"/>
            <p:cNvSpPr txBox="1">
              <a:spLocks noChangeArrowheads="1"/>
            </p:cNvSpPr>
            <p:nvPr/>
          </p:nvSpPr>
          <p:spPr bwMode="auto">
            <a:xfrm>
              <a:off x="1651" y="3038"/>
              <a:ext cx="130" cy="429"/>
            </a:xfrm>
            <a:prstGeom prst="rect">
              <a:avLst/>
            </a:prstGeom>
            <a:noFill/>
            <a:ln w="25400">
              <a:noFill/>
              <a:miter lim="800000"/>
              <a:headEnd/>
              <a:tailEnd/>
            </a:ln>
          </p:spPr>
          <p:txBody>
            <a:bodyPr lIns="0" tIns="0" rIns="0" bIns="0">
              <a:spAutoFit/>
            </a:bodyPr>
            <a:lstStyle/>
            <a:p>
              <a:pPr>
                <a:spcBef>
                  <a:spcPct val="50000"/>
                </a:spcBef>
              </a:pPr>
              <a:r>
                <a:rPr lang="fr-FR" sz="1400"/>
                <a:t>Z1</a:t>
              </a:r>
            </a:p>
          </p:txBody>
        </p:sp>
        <p:sp>
          <p:nvSpPr>
            <p:cNvPr id="72845" name="Text Box 36"/>
            <p:cNvSpPr txBox="1">
              <a:spLocks noChangeArrowheads="1"/>
            </p:cNvSpPr>
            <p:nvPr/>
          </p:nvSpPr>
          <p:spPr bwMode="auto">
            <a:xfrm>
              <a:off x="527" y="3036"/>
              <a:ext cx="210" cy="215"/>
            </a:xfrm>
            <a:prstGeom prst="rect">
              <a:avLst/>
            </a:prstGeom>
            <a:noFill/>
            <a:ln w="25400">
              <a:noFill/>
              <a:miter lim="800000"/>
              <a:headEnd/>
              <a:tailEnd/>
            </a:ln>
          </p:spPr>
          <p:txBody>
            <a:bodyPr lIns="0" tIns="0" rIns="0" bIns="0">
              <a:spAutoFit/>
            </a:bodyPr>
            <a:lstStyle/>
            <a:p>
              <a:pPr>
                <a:spcBef>
                  <a:spcPct val="50000"/>
                </a:spcBef>
              </a:pPr>
              <a:r>
                <a:rPr lang="fr-FR" sz="1400"/>
                <a:t>V1</a:t>
              </a:r>
            </a:p>
          </p:txBody>
        </p:sp>
        <p:sp>
          <p:nvSpPr>
            <p:cNvPr id="72846" name="Line 37"/>
            <p:cNvSpPr>
              <a:spLocks noChangeShapeType="1"/>
            </p:cNvSpPr>
            <p:nvPr/>
          </p:nvSpPr>
          <p:spPr bwMode="auto">
            <a:xfrm flipH="1" flipV="1">
              <a:off x="681" y="2896"/>
              <a:ext cx="3" cy="341"/>
            </a:xfrm>
            <a:prstGeom prst="line">
              <a:avLst/>
            </a:prstGeom>
            <a:noFill/>
            <a:ln w="25400">
              <a:solidFill>
                <a:schemeClr val="tx1"/>
              </a:solidFill>
              <a:round/>
              <a:headEnd/>
              <a:tailEnd type="triangle" w="lg" len="lg"/>
            </a:ln>
          </p:spPr>
          <p:txBody>
            <a:bodyPr lIns="90000" tIns="46800" rIns="90000" bIns="46800"/>
            <a:lstStyle/>
            <a:p>
              <a:endParaRPr lang="fr-FR"/>
            </a:p>
          </p:txBody>
        </p:sp>
        <p:sp>
          <p:nvSpPr>
            <p:cNvPr id="72847" name="Line 38"/>
            <p:cNvSpPr>
              <a:spLocks noChangeShapeType="1"/>
            </p:cNvSpPr>
            <p:nvPr/>
          </p:nvSpPr>
          <p:spPr bwMode="auto">
            <a:xfrm>
              <a:off x="916" y="2861"/>
              <a:ext cx="196" cy="0"/>
            </a:xfrm>
            <a:prstGeom prst="line">
              <a:avLst/>
            </a:prstGeom>
            <a:noFill/>
            <a:ln w="25400">
              <a:solidFill>
                <a:srgbClr val="FF0000"/>
              </a:solidFill>
              <a:round/>
              <a:headEnd/>
              <a:tailEnd type="triangle" w="lg" len="lg"/>
            </a:ln>
          </p:spPr>
          <p:txBody>
            <a:bodyPr lIns="90000" tIns="46800" rIns="90000" bIns="46800"/>
            <a:lstStyle/>
            <a:p>
              <a:endParaRPr lang="fr-FR"/>
            </a:p>
          </p:txBody>
        </p:sp>
        <p:sp>
          <p:nvSpPr>
            <p:cNvPr id="72848" name="Oval 39"/>
            <p:cNvSpPr>
              <a:spLocks noChangeArrowheads="1"/>
            </p:cNvSpPr>
            <p:nvPr/>
          </p:nvSpPr>
          <p:spPr bwMode="auto">
            <a:xfrm>
              <a:off x="714" y="3408"/>
              <a:ext cx="263" cy="248"/>
            </a:xfrm>
            <a:prstGeom prst="ellipse">
              <a:avLst/>
            </a:prstGeom>
            <a:noFill/>
            <a:ln w="25400">
              <a:solidFill>
                <a:schemeClr val="tx1"/>
              </a:solidFill>
              <a:round/>
              <a:headEnd/>
              <a:tailEnd/>
            </a:ln>
          </p:spPr>
          <p:txBody>
            <a:bodyPr wrap="none" lIns="90000" tIns="46800" rIns="90000" bIns="46800" anchor="ctr"/>
            <a:lstStyle/>
            <a:p>
              <a:endParaRPr lang="fr-FR"/>
            </a:p>
          </p:txBody>
        </p:sp>
        <p:sp>
          <p:nvSpPr>
            <p:cNvPr id="72849" name="Rectangle 40"/>
            <p:cNvSpPr>
              <a:spLocks noChangeArrowheads="1"/>
            </p:cNvSpPr>
            <p:nvPr/>
          </p:nvSpPr>
          <p:spPr bwMode="auto">
            <a:xfrm>
              <a:off x="848" y="3315"/>
              <a:ext cx="856" cy="458"/>
            </a:xfrm>
            <a:prstGeom prst="rect">
              <a:avLst/>
            </a:prstGeom>
            <a:noFill/>
            <a:ln w="25400">
              <a:solidFill>
                <a:schemeClr val="tx1"/>
              </a:solidFill>
              <a:miter lim="800000"/>
              <a:headEnd/>
              <a:tailEnd/>
            </a:ln>
          </p:spPr>
          <p:txBody>
            <a:bodyPr wrap="none" lIns="90000" tIns="46800" rIns="90000" bIns="46800" anchor="ctr"/>
            <a:lstStyle/>
            <a:p>
              <a:endParaRPr lang="fr-FR"/>
            </a:p>
          </p:txBody>
        </p:sp>
        <p:sp>
          <p:nvSpPr>
            <p:cNvPr id="72850" name="Rectangle 41"/>
            <p:cNvSpPr>
              <a:spLocks noChangeArrowheads="1"/>
            </p:cNvSpPr>
            <p:nvPr/>
          </p:nvSpPr>
          <p:spPr bwMode="auto">
            <a:xfrm>
              <a:off x="1638" y="3418"/>
              <a:ext cx="140" cy="279"/>
            </a:xfrm>
            <a:prstGeom prst="rect">
              <a:avLst/>
            </a:prstGeom>
            <a:solidFill>
              <a:schemeClr val="bg1"/>
            </a:solidFill>
            <a:ln w="25400">
              <a:solidFill>
                <a:schemeClr val="tx1"/>
              </a:solidFill>
              <a:miter lim="800000"/>
              <a:headEnd/>
              <a:tailEnd/>
            </a:ln>
          </p:spPr>
          <p:txBody>
            <a:bodyPr wrap="none" lIns="90000" tIns="46800" rIns="90000" bIns="46800" anchor="ctr"/>
            <a:lstStyle/>
            <a:p>
              <a:endParaRPr lang="fr-FR"/>
            </a:p>
          </p:txBody>
        </p:sp>
        <p:sp>
          <p:nvSpPr>
            <p:cNvPr id="72851" name="Text Box 42"/>
            <p:cNvSpPr txBox="1">
              <a:spLocks noChangeArrowheads="1"/>
            </p:cNvSpPr>
            <p:nvPr/>
          </p:nvSpPr>
          <p:spPr bwMode="auto">
            <a:xfrm>
              <a:off x="1651" y="3495"/>
              <a:ext cx="130" cy="429"/>
            </a:xfrm>
            <a:prstGeom prst="rect">
              <a:avLst/>
            </a:prstGeom>
            <a:noFill/>
            <a:ln w="25400">
              <a:noFill/>
              <a:miter lim="800000"/>
              <a:headEnd/>
              <a:tailEnd/>
            </a:ln>
          </p:spPr>
          <p:txBody>
            <a:bodyPr lIns="0" tIns="0" rIns="0" bIns="0">
              <a:spAutoFit/>
            </a:bodyPr>
            <a:lstStyle/>
            <a:p>
              <a:pPr>
                <a:spcBef>
                  <a:spcPct val="50000"/>
                </a:spcBef>
              </a:pPr>
              <a:r>
                <a:rPr lang="fr-FR" sz="1400"/>
                <a:t>Z2</a:t>
              </a:r>
            </a:p>
          </p:txBody>
        </p:sp>
        <p:sp>
          <p:nvSpPr>
            <p:cNvPr id="72852" name="Text Box 43"/>
            <p:cNvSpPr txBox="1">
              <a:spLocks noChangeArrowheads="1"/>
            </p:cNvSpPr>
            <p:nvPr/>
          </p:nvSpPr>
          <p:spPr bwMode="auto">
            <a:xfrm>
              <a:off x="527" y="3494"/>
              <a:ext cx="210" cy="214"/>
            </a:xfrm>
            <a:prstGeom prst="rect">
              <a:avLst/>
            </a:prstGeom>
            <a:noFill/>
            <a:ln w="25400">
              <a:noFill/>
              <a:miter lim="800000"/>
              <a:headEnd/>
              <a:tailEnd/>
            </a:ln>
          </p:spPr>
          <p:txBody>
            <a:bodyPr lIns="0" tIns="0" rIns="0" bIns="0">
              <a:spAutoFit/>
            </a:bodyPr>
            <a:lstStyle/>
            <a:p>
              <a:pPr>
                <a:spcBef>
                  <a:spcPct val="50000"/>
                </a:spcBef>
              </a:pPr>
              <a:r>
                <a:rPr lang="fr-FR" sz="1400"/>
                <a:t>V2</a:t>
              </a:r>
            </a:p>
          </p:txBody>
        </p:sp>
        <p:sp>
          <p:nvSpPr>
            <p:cNvPr id="72853" name="Line 44"/>
            <p:cNvSpPr>
              <a:spLocks noChangeShapeType="1"/>
            </p:cNvSpPr>
            <p:nvPr/>
          </p:nvSpPr>
          <p:spPr bwMode="auto">
            <a:xfrm flipH="1" flipV="1">
              <a:off x="681" y="3353"/>
              <a:ext cx="3" cy="341"/>
            </a:xfrm>
            <a:prstGeom prst="line">
              <a:avLst/>
            </a:prstGeom>
            <a:noFill/>
            <a:ln w="25400">
              <a:solidFill>
                <a:schemeClr val="tx1"/>
              </a:solidFill>
              <a:round/>
              <a:headEnd/>
              <a:tailEnd type="triangle" w="lg" len="lg"/>
            </a:ln>
          </p:spPr>
          <p:txBody>
            <a:bodyPr lIns="90000" tIns="46800" rIns="90000" bIns="46800"/>
            <a:lstStyle/>
            <a:p>
              <a:endParaRPr lang="fr-FR"/>
            </a:p>
          </p:txBody>
        </p:sp>
        <p:sp>
          <p:nvSpPr>
            <p:cNvPr id="72854" name="Line 45"/>
            <p:cNvSpPr>
              <a:spLocks noChangeShapeType="1"/>
            </p:cNvSpPr>
            <p:nvPr/>
          </p:nvSpPr>
          <p:spPr bwMode="auto">
            <a:xfrm>
              <a:off x="944" y="3318"/>
              <a:ext cx="197" cy="0"/>
            </a:xfrm>
            <a:prstGeom prst="line">
              <a:avLst/>
            </a:prstGeom>
            <a:noFill/>
            <a:ln w="25400">
              <a:solidFill>
                <a:srgbClr val="FF0000"/>
              </a:solidFill>
              <a:round/>
              <a:headEnd/>
              <a:tailEnd type="triangle" w="lg" len="lg"/>
            </a:ln>
          </p:spPr>
          <p:txBody>
            <a:bodyPr lIns="90000" tIns="46800" rIns="90000" bIns="46800"/>
            <a:lstStyle/>
            <a:p>
              <a:endParaRPr lang="fr-FR"/>
            </a:p>
          </p:txBody>
        </p:sp>
        <p:sp>
          <p:nvSpPr>
            <p:cNvPr id="72855" name="Text Box 46"/>
            <p:cNvSpPr txBox="1">
              <a:spLocks noChangeArrowheads="1"/>
            </p:cNvSpPr>
            <p:nvPr/>
          </p:nvSpPr>
          <p:spPr bwMode="auto">
            <a:xfrm>
              <a:off x="975" y="3168"/>
              <a:ext cx="224" cy="214"/>
            </a:xfrm>
            <a:prstGeom prst="rect">
              <a:avLst/>
            </a:prstGeom>
            <a:noFill/>
            <a:ln w="25400">
              <a:noFill/>
              <a:miter lim="800000"/>
              <a:headEnd/>
              <a:tailEnd/>
            </a:ln>
          </p:spPr>
          <p:txBody>
            <a:bodyPr lIns="0" tIns="0" rIns="0" bIns="0">
              <a:spAutoFit/>
            </a:bodyPr>
            <a:lstStyle/>
            <a:p>
              <a:pPr>
                <a:spcBef>
                  <a:spcPct val="50000"/>
                </a:spcBef>
              </a:pPr>
              <a:r>
                <a:rPr lang="fr-FR" sz="1400">
                  <a:solidFill>
                    <a:srgbClr val="FF3300"/>
                  </a:solidFill>
                </a:rPr>
                <a:t>J2</a:t>
              </a:r>
            </a:p>
          </p:txBody>
        </p:sp>
        <p:sp>
          <p:nvSpPr>
            <p:cNvPr id="72856" name="Oval 47"/>
            <p:cNvSpPr>
              <a:spLocks noChangeArrowheads="1"/>
            </p:cNvSpPr>
            <p:nvPr/>
          </p:nvSpPr>
          <p:spPr bwMode="auto">
            <a:xfrm flipV="1">
              <a:off x="294" y="3160"/>
              <a:ext cx="263" cy="248"/>
            </a:xfrm>
            <a:prstGeom prst="ellipse">
              <a:avLst/>
            </a:prstGeom>
            <a:noFill/>
            <a:ln w="25400">
              <a:solidFill>
                <a:schemeClr val="tx1"/>
              </a:solidFill>
              <a:round/>
              <a:headEnd/>
              <a:tailEnd/>
            </a:ln>
          </p:spPr>
          <p:txBody>
            <a:bodyPr rot="10800000" wrap="none" lIns="90000" tIns="46800" rIns="90000" bIns="46800" anchor="ctr"/>
            <a:lstStyle/>
            <a:p>
              <a:endParaRPr lang="fr-FR"/>
            </a:p>
          </p:txBody>
        </p:sp>
        <p:sp>
          <p:nvSpPr>
            <p:cNvPr id="72857" name="Rectangle 49"/>
            <p:cNvSpPr>
              <a:spLocks noChangeArrowheads="1"/>
            </p:cNvSpPr>
            <p:nvPr/>
          </p:nvSpPr>
          <p:spPr bwMode="auto">
            <a:xfrm flipV="1">
              <a:off x="2100" y="3170"/>
              <a:ext cx="132" cy="279"/>
            </a:xfrm>
            <a:prstGeom prst="rect">
              <a:avLst/>
            </a:prstGeom>
            <a:solidFill>
              <a:schemeClr val="bg1"/>
            </a:solidFill>
            <a:ln w="25400">
              <a:solidFill>
                <a:schemeClr val="tx1"/>
              </a:solidFill>
              <a:miter lim="800000"/>
              <a:headEnd/>
              <a:tailEnd/>
            </a:ln>
          </p:spPr>
          <p:txBody>
            <a:bodyPr rot="10800000" wrap="none" lIns="90000" tIns="46800" rIns="90000" bIns="46800" anchor="ctr"/>
            <a:lstStyle/>
            <a:p>
              <a:endParaRPr lang="fr-FR"/>
            </a:p>
          </p:txBody>
        </p:sp>
        <p:sp>
          <p:nvSpPr>
            <p:cNvPr id="72858" name="Text Box 51"/>
            <p:cNvSpPr txBox="1">
              <a:spLocks noChangeArrowheads="1"/>
            </p:cNvSpPr>
            <p:nvPr/>
          </p:nvSpPr>
          <p:spPr bwMode="auto">
            <a:xfrm rot="10800181" flipV="1">
              <a:off x="157" y="3457"/>
              <a:ext cx="207" cy="214"/>
            </a:xfrm>
            <a:prstGeom prst="rect">
              <a:avLst/>
            </a:prstGeom>
            <a:noFill/>
            <a:ln w="25400">
              <a:noFill/>
              <a:miter lim="800000"/>
              <a:headEnd/>
              <a:tailEnd/>
            </a:ln>
          </p:spPr>
          <p:txBody>
            <a:bodyPr lIns="0" tIns="0" rIns="0" bIns="0">
              <a:spAutoFit/>
            </a:bodyPr>
            <a:lstStyle/>
            <a:p>
              <a:pPr>
                <a:spcBef>
                  <a:spcPct val="50000"/>
                </a:spcBef>
              </a:pPr>
              <a:r>
                <a:rPr lang="fr-FR" sz="1400"/>
                <a:t>V3</a:t>
              </a:r>
            </a:p>
          </p:txBody>
        </p:sp>
        <p:sp>
          <p:nvSpPr>
            <p:cNvPr id="72859" name="Line 52"/>
            <p:cNvSpPr>
              <a:spLocks noChangeShapeType="1"/>
            </p:cNvSpPr>
            <p:nvPr/>
          </p:nvSpPr>
          <p:spPr bwMode="auto">
            <a:xfrm flipH="1">
              <a:off x="253" y="3104"/>
              <a:ext cx="4" cy="341"/>
            </a:xfrm>
            <a:prstGeom prst="line">
              <a:avLst/>
            </a:prstGeom>
            <a:noFill/>
            <a:ln w="25400">
              <a:solidFill>
                <a:schemeClr val="tx1"/>
              </a:solidFill>
              <a:round/>
              <a:headEnd/>
              <a:tailEnd type="triangle" w="lg" len="lg"/>
            </a:ln>
          </p:spPr>
          <p:txBody>
            <a:bodyPr lIns="90000" tIns="46800" rIns="90000" bIns="46800"/>
            <a:lstStyle/>
            <a:p>
              <a:endParaRPr lang="fr-FR"/>
            </a:p>
          </p:txBody>
        </p:sp>
        <p:sp>
          <p:nvSpPr>
            <p:cNvPr id="72860" name="Line 53"/>
            <p:cNvSpPr>
              <a:spLocks noChangeShapeType="1"/>
            </p:cNvSpPr>
            <p:nvPr/>
          </p:nvSpPr>
          <p:spPr bwMode="auto">
            <a:xfrm flipV="1">
              <a:off x="552" y="3769"/>
              <a:ext cx="197" cy="1"/>
            </a:xfrm>
            <a:prstGeom prst="line">
              <a:avLst/>
            </a:prstGeom>
            <a:noFill/>
            <a:ln w="25400">
              <a:solidFill>
                <a:srgbClr val="FF0000"/>
              </a:solidFill>
              <a:round/>
              <a:headEnd/>
              <a:tailEnd type="triangle" w="lg" len="lg"/>
            </a:ln>
          </p:spPr>
          <p:txBody>
            <a:bodyPr lIns="90000" tIns="46800" rIns="90000" bIns="46800"/>
            <a:lstStyle/>
            <a:p>
              <a:endParaRPr lang="fr-FR"/>
            </a:p>
          </p:txBody>
        </p:sp>
        <p:sp>
          <p:nvSpPr>
            <p:cNvPr id="72861" name="Text Box 55"/>
            <p:cNvSpPr txBox="1">
              <a:spLocks noChangeArrowheads="1"/>
            </p:cNvSpPr>
            <p:nvPr/>
          </p:nvSpPr>
          <p:spPr bwMode="auto">
            <a:xfrm>
              <a:off x="897" y="2664"/>
              <a:ext cx="223" cy="214"/>
            </a:xfrm>
            <a:prstGeom prst="rect">
              <a:avLst/>
            </a:prstGeom>
            <a:noFill/>
            <a:ln w="25400">
              <a:noFill/>
              <a:miter lim="800000"/>
              <a:headEnd/>
              <a:tailEnd/>
            </a:ln>
          </p:spPr>
          <p:txBody>
            <a:bodyPr lIns="0" tIns="0" rIns="0" bIns="0">
              <a:spAutoFit/>
            </a:bodyPr>
            <a:lstStyle/>
            <a:p>
              <a:pPr>
                <a:spcBef>
                  <a:spcPct val="50000"/>
                </a:spcBef>
              </a:pPr>
              <a:r>
                <a:rPr lang="fr-FR" sz="1400">
                  <a:solidFill>
                    <a:srgbClr val="FF3300"/>
                  </a:solidFill>
                </a:rPr>
                <a:t>J1</a:t>
              </a:r>
            </a:p>
          </p:txBody>
        </p:sp>
        <p:sp>
          <p:nvSpPr>
            <p:cNvPr id="72862" name="Line 56"/>
            <p:cNvSpPr>
              <a:spLocks noChangeShapeType="1"/>
            </p:cNvSpPr>
            <p:nvPr/>
          </p:nvSpPr>
          <p:spPr bwMode="auto">
            <a:xfrm flipH="1">
              <a:off x="1307" y="3318"/>
              <a:ext cx="197" cy="0"/>
            </a:xfrm>
            <a:prstGeom prst="line">
              <a:avLst/>
            </a:prstGeom>
            <a:noFill/>
            <a:ln w="25400">
              <a:solidFill>
                <a:srgbClr val="FF0000"/>
              </a:solidFill>
              <a:round/>
              <a:headEnd/>
              <a:tailEnd type="triangle" w="lg" len="lg"/>
            </a:ln>
          </p:spPr>
          <p:txBody>
            <a:bodyPr lIns="90000" tIns="46800" rIns="90000" bIns="46800"/>
            <a:lstStyle/>
            <a:p>
              <a:endParaRPr lang="fr-FR"/>
            </a:p>
          </p:txBody>
        </p:sp>
        <p:sp>
          <p:nvSpPr>
            <p:cNvPr id="72863" name="Text Box 57"/>
            <p:cNvSpPr txBox="1">
              <a:spLocks noChangeArrowheads="1"/>
            </p:cNvSpPr>
            <p:nvPr/>
          </p:nvSpPr>
          <p:spPr bwMode="auto">
            <a:xfrm>
              <a:off x="1303" y="3134"/>
              <a:ext cx="223" cy="214"/>
            </a:xfrm>
            <a:prstGeom prst="rect">
              <a:avLst/>
            </a:prstGeom>
            <a:noFill/>
            <a:ln w="25400">
              <a:noFill/>
              <a:miter lim="800000"/>
              <a:headEnd/>
              <a:tailEnd/>
            </a:ln>
          </p:spPr>
          <p:txBody>
            <a:bodyPr lIns="0" tIns="0" rIns="0" bIns="0">
              <a:spAutoFit/>
            </a:bodyPr>
            <a:lstStyle/>
            <a:p>
              <a:pPr>
                <a:spcBef>
                  <a:spcPct val="50000"/>
                </a:spcBef>
              </a:pPr>
              <a:r>
                <a:rPr lang="fr-FR" sz="1400">
                  <a:solidFill>
                    <a:srgbClr val="FF3300"/>
                  </a:solidFill>
                </a:rPr>
                <a:t>J1</a:t>
              </a:r>
            </a:p>
          </p:txBody>
        </p:sp>
        <p:sp>
          <p:nvSpPr>
            <p:cNvPr id="72864" name="Line 58"/>
            <p:cNvSpPr>
              <a:spLocks noChangeShapeType="1"/>
            </p:cNvSpPr>
            <p:nvPr/>
          </p:nvSpPr>
          <p:spPr bwMode="auto">
            <a:xfrm flipH="1" flipV="1">
              <a:off x="1364" y="3776"/>
              <a:ext cx="197" cy="0"/>
            </a:xfrm>
            <a:prstGeom prst="line">
              <a:avLst/>
            </a:prstGeom>
            <a:noFill/>
            <a:ln w="25400">
              <a:solidFill>
                <a:srgbClr val="FF0000"/>
              </a:solidFill>
              <a:round/>
              <a:headEnd/>
              <a:tailEnd type="triangle" w="lg" len="lg"/>
            </a:ln>
          </p:spPr>
          <p:txBody>
            <a:bodyPr lIns="90000" tIns="46800" rIns="90000" bIns="46800"/>
            <a:lstStyle/>
            <a:p>
              <a:endParaRPr lang="fr-FR"/>
            </a:p>
          </p:txBody>
        </p:sp>
        <p:sp>
          <p:nvSpPr>
            <p:cNvPr id="72865" name="Text Box 59"/>
            <p:cNvSpPr txBox="1">
              <a:spLocks noChangeArrowheads="1"/>
            </p:cNvSpPr>
            <p:nvPr/>
          </p:nvSpPr>
          <p:spPr bwMode="auto">
            <a:xfrm>
              <a:off x="1403" y="3599"/>
              <a:ext cx="222" cy="214"/>
            </a:xfrm>
            <a:prstGeom prst="rect">
              <a:avLst/>
            </a:prstGeom>
            <a:noFill/>
            <a:ln w="25400">
              <a:noFill/>
              <a:miter lim="800000"/>
              <a:headEnd/>
              <a:tailEnd/>
            </a:ln>
          </p:spPr>
          <p:txBody>
            <a:bodyPr lIns="0" tIns="0" rIns="0" bIns="0">
              <a:spAutoFit/>
            </a:bodyPr>
            <a:lstStyle/>
            <a:p>
              <a:pPr>
                <a:spcBef>
                  <a:spcPct val="50000"/>
                </a:spcBef>
              </a:pPr>
              <a:r>
                <a:rPr lang="fr-FR" sz="1400">
                  <a:solidFill>
                    <a:srgbClr val="FF3300"/>
                  </a:solidFill>
                </a:rPr>
                <a:t>J2</a:t>
              </a:r>
            </a:p>
          </p:txBody>
        </p:sp>
        <p:sp>
          <p:nvSpPr>
            <p:cNvPr id="72866" name="Rectangle 60"/>
            <p:cNvSpPr>
              <a:spLocks noChangeArrowheads="1"/>
            </p:cNvSpPr>
            <p:nvPr/>
          </p:nvSpPr>
          <p:spPr bwMode="auto">
            <a:xfrm>
              <a:off x="580" y="3807"/>
              <a:ext cx="321" cy="307"/>
            </a:xfrm>
            <a:prstGeom prst="rect">
              <a:avLst/>
            </a:prstGeom>
            <a:noFill/>
            <a:ln w="25400">
              <a:noFill/>
              <a:miter lim="800000"/>
              <a:headEnd/>
              <a:tailEnd/>
            </a:ln>
          </p:spPr>
          <p:txBody>
            <a:bodyPr wrap="none" lIns="90000" tIns="46800" rIns="90000" bIns="46800">
              <a:spAutoFit/>
            </a:bodyPr>
            <a:lstStyle/>
            <a:p>
              <a:r>
                <a:rPr lang="fr-FR" sz="1400">
                  <a:solidFill>
                    <a:srgbClr val="FF3300"/>
                  </a:solidFill>
                </a:rPr>
                <a:t>J3</a:t>
              </a:r>
            </a:p>
          </p:txBody>
        </p:sp>
        <p:sp>
          <p:nvSpPr>
            <p:cNvPr id="72867" name="Text Box 61"/>
            <p:cNvSpPr txBox="1">
              <a:spLocks noChangeArrowheads="1"/>
            </p:cNvSpPr>
            <p:nvPr/>
          </p:nvSpPr>
          <p:spPr bwMode="auto">
            <a:xfrm>
              <a:off x="2106" y="3233"/>
              <a:ext cx="130" cy="429"/>
            </a:xfrm>
            <a:prstGeom prst="rect">
              <a:avLst/>
            </a:prstGeom>
            <a:noFill/>
            <a:ln w="25400">
              <a:noFill/>
              <a:miter lim="800000"/>
              <a:headEnd/>
              <a:tailEnd/>
            </a:ln>
          </p:spPr>
          <p:txBody>
            <a:bodyPr lIns="0" tIns="0" rIns="0" bIns="0">
              <a:spAutoFit/>
            </a:bodyPr>
            <a:lstStyle/>
            <a:p>
              <a:pPr>
                <a:spcBef>
                  <a:spcPct val="50000"/>
                </a:spcBef>
              </a:pPr>
              <a:r>
                <a:rPr lang="fr-FR" sz="1400"/>
                <a:t>Z3</a:t>
              </a:r>
            </a:p>
          </p:txBody>
        </p:sp>
        <p:sp>
          <p:nvSpPr>
            <p:cNvPr id="72868" name="Line 62"/>
            <p:cNvSpPr>
              <a:spLocks noChangeShapeType="1"/>
            </p:cNvSpPr>
            <p:nvPr/>
          </p:nvSpPr>
          <p:spPr bwMode="auto">
            <a:xfrm flipH="1">
              <a:off x="1364" y="2861"/>
              <a:ext cx="197" cy="0"/>
            </a:xfrm>
            <a:prstGeom prst="line">
              <a:avLst/>
            </a:prstGeom>
            <a:noFill/>
            <a:ln w="25400">
              <a:solidFill>
                <a:srgbClr val="FF0000"/>
              </a:solidFill>
              <a:round/>
              <a:headEnd/>
              <a:tailEnd type="triangle" w="lg" len="lg"/>
            </a:ln>
          </p:spPr>
          <p:txBody>
            <a:bodyPr lIns="90000" tIns="46800" rIns="90000" bIns="46800"/>
            <a:lstStyle/>
            <a:p>
              <a:endParaRPr lang="fr-FR"/>
            </a:p>
          </p:txBody>
        </p:sp>
        <p:sp>
          <p:nvSpPr>
            <p:cNvPr id="72869" name="Text Box 63"/>
            <p:cNvSpPr txBox="1">
              <a:spLocks noChangeArrowheads="1"/>
            </p:cNvSpPr>
            <p:nvPr/>
          </p:nvSpPr>
          <p:spPr bwMode="auto">
            <a:xfrm>
              <a:off x="1361" y="2685"/>
              <a:ext cx="222" cy="214"/>
            </a:xfrm>
            <a:prstGeom prst="rect">
              <a:avLst/>
            </a:prstGeom>
            <a:noFill/>
            <a:ln w="25400">
              <a:noFill/>
              <a:miter lim="800000"/>
              <a:headEnd/>
              <a:tailEnd/>
            </a:ln>
          </p:spPr>
          <p:txBody>
            <a:bodyPr lIns="0" tIns="0" rIns="0" bIns="0">
              <a:spAutoFit/>
            </a:bodyPr>
            <a:lstStyle/>
            <a:p>
              <a:pPr>
                <a:spcBef>
                  <a:spcPct val="50000"/>
                </a:spcBef>
              </a:pPr>
              <a:r>
                <a:rPr lang="fr-FR" sz="1400">
                  <a:solidFill>
                    <a:srgbClr val="FF3300"/>
                  </a:solidFill>
                </a:rPr>
                <a:t>J3</a:t>
              </a:r>
            </a:p>
          </p:txBody>
        </p:sp>
        <p:sp>
          <p:nvSpPr>
            <p:cNvPr id="72870" name="Line 64"/>
            <p:cNvSpPr>
              <a:spLocks noChangeShapeType="1"/>
            </p:cNvSpPr>
            <p:nvPr/>
          </p:nvSpPr>
          <p:spPr bwMode="auto">
            <a:xfrm flipV="1">
              <a:off x="958" y="3769"/>
              <a:ext cx="197" cy="1"/>
            </a:xfrm>
            <a:prstGeom prst="line">
              <a:avLst/>
            </a:prstGeom>
            <a:noFill/>
            <a:ln w="25400">
              <a:solidFill>
                <a:srgbClr val="FF0000"/>
              </a:solidFill>
              <a:round/>
              <a:headEnd/>
              <a:tailEnd type="triangle" w="lg" len="lg"/>
            </a:ln>
          </p:spPr>
          <p:txBody>
            <a:bodyPr lIns="90000" tIns="46800" rIns="90000" bIns="46800"/>
            <a:lstStyle/>
            <a:p>
              <a:endParaRPr lang="fr-FR"/>
            </a:p>
          </p:txBody>
        </p:sp>
        <p:sp>
          <p:nvSpPr>
            <p:cNvPr id="72871" name="Rectangle 65"/>
            <p:cNvSpPr>
              <a:spLocks noChangeArrowheads="1"/>
            </p:cNvSpPr>
            <p:nvPr/>
          </p:nvSpPr>
          <p:spPr bwMode="auto">
            <a:xfrm>
              <a:off x="986" y="3807"/>
              <a:ext cx="321" cy="307"/>
            </a:xfrm>
            <a:prstGeom prst="rect">
              <a:avLst/>
            </a:prstGeom>
            <a:noFill/>
            <a:ln w="25400">
              <a:noFill/>
              <a:miter lim="800000"/>
              <a:headEnd/>
              <a:tailEnd/>
            </a:ln>
          </p:spPr>
          <p:txBody>
            <a:bodyPr wrap="none" lIns="90000" tIns="46800" rIns="90000" bIns="46800">
              <a:spAutoFit/>
            </a:bodyPr>
            <a:lstStyle/>
            <a:p>
              <a:r>
                <a:rPr lang="fr-FR" sz="1400">
                  <a:solidFill>
                    <a:srgbClr val="FF3300"/>
                  </a:solidFill>
                </a:rPr>
                <a:t>J3</a:t>
              </a:r>
            </a:p>
          </p:txBody>
        </p:sp>
        <p:sp>
          <p:nvSpPr>
            <p:cNvPr id="72872" name="Line 97"/>
            <p:cNvSpPr>
              <a:spLocks noChangeShapeType="1"/>
            </p:cNvSpPr>
            <p:nvPr/>
          </p:nvSpPr>
          <p:spPr bwMode="auto">
            <a:xfrm rot="16200000" flipV="1">
              <a:off x="2068" y="3621"/>
              <a:ext cx="185" cy="1"/>
            </a:xfrm>
            <a:prstGeom prst="line">
              <a:avLst/>
            </a:prstGeom>
            <a:noFill/>
            <a:ln w="25400">
              <a:solidFill>
                <a:srgbClr val="FF0000"/>
              </a:solidFill>
              <a:round/>
              <a:headEnd/>
              <a:tailEnd type="triangle" w="lg" len="lg"/>
            </a:ln>
          </p:spPr>
          <p:txBody>
            <a:bodyPr lIns="90000" tIns="46800" rIns="90000" bIns="46800"/>
            <a:lstStyle/>
            <a:p>
              <a:endParaRPr lang="fr-FR"/>
            </a:p>
          </p:txBody>
        </p:sp>
      </p:grpSp>
      <p:sp>
        <p:nvSpPr>
          <p:cNvPr id="72709" name="Rectangle 94"/>
          <p:cNvSpPr>
            <a:spLocks noChangeArrowheads="1"/>
          </p:cNvSpPr>
          <p:nvPr/>
        </p:nvSpPr>
        <p:spPr bwMode="auto">
          <a:xfrm>
            <a:off x="6678613" y="5146675"/>
            <a:ext cx="839787" cy="1076325"/>
          </a:xfrm>
          <a:prstGeom prst="rect">
            <a:avLst/>
          </a:prstGeom>
          <a:solidFill>
            <a:schemeClr val="bg1"/>
          </a:solidFill>
          <a:ln w="25400">
            <a:noFill/>
            <a:miter lim="800000"/>
            <a:headEnd/>
            <a:tailEnd/>
          </a:ln>
        </p:spPr>
        <p:txBody>
          <a:bodyPr wrap="none" lIns="90000" tIns="46800" rIns="90000" bIns="46800" anchor="ctr"/>
          <a:lstStyle/>
          <a:p>
            <a:endParaRPr lang="fr-FR"/>
          </a:p>
        </p:txBody>
      </p:sp>
      <p:grpSp>
        <p:nvGrpSpPr>
          <p:cNvPr id="72710" name="Group 95"/>
          <p:cNvGrpSpPr>
            <a:grpSpLocks/>
          </p:cNvGrpSpPr>
          <p:nvPr/>
        </p:nvGrpSpPr>
        <p:grpSpPr bwMode="auto">
          <a:xfrm>
            <a:off x="6592888" y="4940300"/>
            <a:ext cx="1138237" cy="401638"/>
            <a:chOff x="3857" y="1356"/>
            <a:chExt cx="1206" cy="488"/>
          </a:xfrm>
        </p:grpSpPr>
        <p:grpSp>
          <p:nvGrpSpPr>
            <p:cNvPr id="72828" name="Group 96"/>
            <p:cNvGrpSpPr>
              <a:grpSpLocks/>
            </p:cNvGrpSpPr>
            <p:nvPr/>
          </p:nvGrpSpPr>
          <p:grpSpPr bwMode="auto">
            <a:xfrm rot="-5400000">
              <a:off x="3725" y="1488"/>
              <a:ext cx="488" cy="224"/>
              <a:chOff x="592" y="2668"/>
              <a:chExt cx="1072" cy="312"/>
            </a:xfrm>
          </p:grpSpPr>
          <p:sp>
            <p:nvSpPr>
              <p:cNvPr id="72837" name="Line 97"/>
              <p:cNvSpPr>
                <a:spLocks noChangeShapeType="1"/>
              </p:cNvSpPr>
              <p:nvPr/>
            </p:nvSpPr>
            <p:spPr bwMode="auto">
              <a:xfrm>
                <a:off x="592" y="2832"/>
                <a:ext cx="1072" cy="0"/>
              </a:xfrm>
              <a:prstGeom prst="line">
                <a:avLst/>
              </a:prstGeom>
              <a:noFill/>
              <a:ln w="25400">
                <a:solidFill>
                  <a:schemeClr val="tx1"/>
                </a:solidFill>
                <a:round/>
                <a:headEnd/>
                <a:tailEnd/>
              </a:ln>
            </p:spPr>
            <p:txBody>
              <a:bodyPr lIns="90000" tIns="46800" rIns="90000" bIns="46800"/>
              <a:lstStyle/>
              <a:p>
                <a:endParaRPr lang="fr-FR"/>
              </a:p>
            </p:txBody>
          </p:sp>
          <p:sp>
            <p:nvSpPr>
              <p:cNvPr id="72838" name="AutoShape 98"/>
              <p:cNvSpPr>
                <a:spLocks noChangeArrowheads="1"/>
              </p:cNvSpPr>
              <p:nvPr/>
            </p:nvSpPr>
            <p:spPr bwMode="auto">
              <a:xfrm rot="5400000">
                <a:off x="992" y="2648"/>
                <a:ext cx="312" cy="352"/>
              </a:xfrm>
              <a:prstGeom prst="triangle">
                <a:avLst>
                  <a:gd name="adj" fmla="val 50000"/>
                </a:avLst>
              </a:prstGeom>
              <a:solidFill>
                <a:schemeClr val="bg1"/>
              </a:solidFill>
              <a:ln w="25400">
                <a:solidFill>
                  <a:schemeClr val="tx1"/>
                </a:solidFill>
                <a:miter lim="800000"/>
                <a:headEnd/>
                <a:tailEnd/>
              </a:ln>
            </p:spPr>
            <p:txBody>
              <a:bodyPr wrap="none" lIns="90000" tIns="46800" rIns="90000" bIns="46800" anchor="ctr"/>
              <a:lstStyle/>
              <a:p>
                <a:endParaRPr lang="fr-FR"/>
              </a:p>
            </p:txBody>
          </p:sp>
          <p:sp>
            <p:nvSpPr>
              <p:cNvPr id="72839" name="Line 99"/>
              <p:cNvSpPr>
                <a:spLocks noChangeShapeType="1"/>
              </p:cNvSpPr>
              <p:nvPr/>
            </p:nvSpPr>
            <p:spPr bwMode="auto">
              <a:xfrm>
                <a:off x="1336" y="2672"/>
                <a:ext cx="0" cy="288"/>
              </a:xfrm>
              <a:prstGeom prst="line">
                <a:avLst/>
              </a:prstGeom>
              <a:noFill/>
              <a:ln w="25400">
                <a:solidFill>
                  <a:schemeClr val="tx1"/>
                </a:solidFill>
                <a:round/>
                <a:headEnd/>
                <a:tailEnd/>
              </a:ln>
            </p:spPr>
            <p:txBody>
              <a:bodyPr lIns="90000" tIns="46800" rIns="90000" bIns="46800"/>
              <a:lstStyle/>
              <a:p>
                <a:endParaRPr lang="fr-FR"/>
              </a:p>
            </p:txBody>
          </p:sp>
        </p:grpSp>
        <p:grpSp>
          <p:nvGrpSpPr>
            <p:cNvPr id="72829" name="Group 100"/>
            <p:cNvGrpSpPr>
              <a:grpSpLocks/>
            </p:cNvGrpSpPr>
            <p:nvPr/>
          </p:nvGrpSpPr>
          <p:grpSpPr bwMode="auto">
            <a:xfrm rot="-5400000">
              <a:off x="4216" y="1488"/>
              <a:ext cx="488" cy="224"/>
              <a:chOff x="592" y="2668"/>
              <a:chExt cx="1072" cy="312"/>
            </a:xfrm>
          </p:grpSpPr>
          <p:sp>
            <p:nvSpPr>
              <p:cNvPr id="72834" name="Line 101"/>
              <p:cNvSpPr>
                <a:spLocks noChangeShapeType="1"/>
              </p:cNvSpPr>
              <p:nvPr/>
            </p:nvSpPr>
            <p:spPr bwMode="auto">
              <a:xfrm>
                <a:off x="592" y="2832"/>
                <a:ext cx="1072" cy="0"/>
              </a:xfrm>
              <a:prstGeom prst="line">
                <a:avLst/>
              </a:prstGeom>
              <a:noFill/>
              <a:ln w="25400">
                <a:solidFill>
                  <a:schemeClr val="tx1"/>
                </a:solidFill>
                <a:round/>
                <a:headEnd/>
                <a:tailEnd/>
              </a:ln>
            </p:spPr>
            <p:txBody>
              <a:bodyPr lIns="90000" tIns="46800" rIns="90000" bIns="46800"/>
              <a:lstStyle/>
              <a:p>
                <a:endParaRPr lang="fr-FR"/>
              </a:p>
            </p:txBody>
          </p:sp>
          <p:sp>
            <p:nvSpPr>
              <p:cNvPr id="72835" name="AutoShape 102"/>
              <p:cNvSpPr>
                <a:spLocks noChangeArrowheads="1"/>
              </p:cNvSpPr>
              <p:nvPr/>
            </p:nvSpPr>
            <p:spPr bwMode="auto">
              <a:xfrm rot="5400000">
                <a:off x="992" y="2648"/>
                <a:ext cx="312" cy="352"/>
              </a:xfrm>
              <a:prstGeom prst="triangle">
                <a:avLst>
                  <a:gd name="adj" fmla="val 50000"/>
                </a:avLst>
              </a:prstGeom>
              <a:solidFill>
                <a:schemeClr val="bg1"/>
              </a:solidFill>
              <a:ln w="25400">
                <a:solidFill>
                  <a:schemeClr val="tx1"/>
                </a:solidFill>
                <a:miter lim="800000"/>
                <a:headEnd/>
                <a:tailEnd/>
              </a:ln>
            </p:spPr>
            <p:txBody>
              <a:bodyPr wrap="none" lIns="90000" tIns="46800" rIns="90000" bIns="46800" anchor="ctr"/>
              <a:lstStyle/>
              <a:p>
                <a:endParaRPr lang="fr-FR"/>
              </a:p>
            </p:txBody>
          </p:sp>
          <p:sp>
            <p:nvSpPr>
              <p:cNvPr id="72836" name="Line 103"/>
              <p:cNvSpPr>
                <a:spLocks noChangeShapeType="1"/>
              </p:cNvSpPr>
              <p:nvPr/>
            </p:nvSpPr>
            <p:spPr bwMode="auto">
              <a:xfrm>
                <a:off x="1336" y="2672"/>
                <a:ext cx="0" cy="288"/>
              </a:xfrm>
              <a:prstGeom prst="line">
                <a:avLst/>
              </a:prstGeom>
              <a:noFill/>
              <a:ln w="25400">
                <a:solidFill>
                  <a:schemeClr val="tx1"/>
                </a:solidFill>
                <a:round/>
                <a:headEnd/>
                <a:tailEnd/>
              </a:ln>
            </p:spPr>
            <p:txBody>
              <a:bodyPr lIns="90000" tIns="46800" rIns="90000" bIns="46800"/>
              <a:lstStyle/>
              <a:p>
                <a:endParaRPr lang="fr-FR"/>
              </a:p>
            </p:txBody>
          </p:sp>
        </p:grpSp>
        <p:grpSp>
          <p:nvGrpSpPr>
            <p:cNvPr id="72830" name="Group 104"/>
            <p:cNvGrpSpPr>
              <a:grpSpLocks/>
            </p:cNvGrpSpPr>
            <p:nvPr/>
          </p:nvGrpSpPr>
          <p:grpSpPr bwMode="auto">
            <a:xfrm rot="-5400000">
              <a:off x="4707" y="1488"/>
              <a:ext cx="488" cy="224"/>
              <a:chOff x="592" y="2668"/>
              <a:chExt cx="1072" cy="312"/>
            </a:xfrm>
          </p:grpSpPr>
          <p:sp>
            <p:nvSpPr>
              <p:cNvPr id="72831" name="Line 105"/>
              <p:cNvSpPr>
                <a:spLocks noChangeShapeType="1"/>
              </p:cNvSpPr>
              <p:nvPr/>
            </p:nvSpPr>
            <p:spPr bwMode="auto">
              <a:xfrm>
                <a:off x="592" y="2832"/>
                <a:ext cx="1072" cy="0"/>
              </a:xfrm>
              <a:prstGeom prst="line">
                <a:avLst/>
              </a:prstGeom>
              <a:noFill/>
              <a:ln w="25400">
                <a:solidFill>
                  <a:schemeClr val="tx1"/>
                </a:solidFill>
                <a:round/>
                <a:headEnd/>
                <a:tailEnd/>
              </a:ln>
            </p:spPr>
            <p:txBody>
              <a:bodyPr lIns="90000" tIns="46800" rIns="90000" bIns="46800"/>
              <a:lstStyle/>
              <a:p>
                <a:endParaRPr lang="fr-FR"/>
              </a:p>
            </p:txBody>
          </p:sp>
          <p:sp>
            <p:nvSpPr>
              <p:cNvPr id="72832" name="AutoShape 106"/>
              <p:cNvSpPr>
                <a:spLocks noChangeArrowheads="1"/>
              </p:cNvSpPr>
              <p:nvPr/>
            </p:nvSpPr>
            <p:spPr bwMode="auto">
              <a:xfrm rot="5400000">
                <a:off x="992" y="2648"/>
                <a:ext cx="312" cy="352"/>
              </a:xfrm>
              <a:prstGeom prst="triangle">
                <a:avLst>
                  <a:gd name="adj" fmla="val 50000"/>
                </a:avLst>
              </a:prstGeom>
              <a:solidFill>
                <a:schemeClr val="bg1"/>
              </a:solidFill>
              <a:ln w="25400">
                <a:solidFill>
                  <a:schemeClr val="tx1"/>
                </a:solidFill>
                <a:miter lim="800000"/>
                <a:headEnd/>
                <a:tailEnd/>
              </a:ln>
            </p:spPr>
            <p:txBody>
              <a:bodyPr wrap="none" lIns="90000" tIns="46800" rIns="90000" bIns="46800" anchor="ctr"/>
              <a:lstStyle/>
              <a:p>
                <a:endParaRPr lang="fr-FR"/>
              </a:p>
            </p:txBody>
          </p:sp>
          <p:sp>
            <p:nvSpPr>
              <p:cNvPr id="72833" name="Line 107"/>
              <p:cNvSpPr>
                <a:spLocks noChangeShapeType="1"/>
              </p:cNvSpPr>
              <p:nvPr/>
            </p:nvSpPr>
            <p:spPr bwMode="auto">
              <a:xfrm>
                <a:off x="1336" y="2672"/>
                <a:ext cx="0" cy="288"/>
              </a:xfrm>
              <a:prstGeom prst="line">
                <a:avLst/>
              </a:prstGeom>
              <a:noFill/>
              <a:ln w="25400">
                <a:solidFill>
                  <a:schemeClr val="tx1"/>
                </a:solidFill>
                <a:round/>
                <a:headEnd/>
                <a:tailEnd/>
              </a:ln>
            </p:spPr>
            <p:txBody>
              <a:bodyPr lIns="90000" tIns="46800" rIns="90000" bIns="46800"/>
              <a:lstStyle/>
              <a:p>
                <a:endParaRPr lang="fr-FR"/>
              </a:p>
            </p:txBody>
          </p:sp>
        </p:grpSp>
      </p:grpSp>
      <p:grpSp>
        <p:nvGrpSpPr>
          <p:cNvPr id="72711" name="Group 108"/>
          <p:cNvGrpSpPr>
            <a:grpSpLocks/>
          </p:cNvGrpSpPr>
          <p:nvPr/>
        </p:nvGrpSpPr>
        <p:grpSpPr bwMode="auto">
          <a:xfrm>
            <a:off x="6592888" y="6132513"/>
            <a:ext cx="1139825" cy="403225"/>
            <a:chOff x="2459" y="2482"/>
            <a:chExt cx="1207" cy="488"/>
          </a:xfrm>
        </p:grpSpPr>
        <p:grpSp>
          <p:nvGrpSpPr>
            <p:cNvPr id="72816" name="Group 109"/>
            <p:cNvGrpSpPr>
              <a:grpSpLocks/>
            </p:cNvGrpSpPr>
            <p:nvPr/>
          </p:nvGrpSpPr>
          <p:grpSpPr bwMode="auto">
            <a:xfrm rot="-5400000">
              <a:off x="2329" y="2612"/>
              <a:ext cx="488" cy="227"/>
              <a:chOff x="592" y="2668"/>
              <a:chExt cx="1072" cy="312"/>
            </a:xfrm>
          </p:grpSpPr>
          <p:sp>
            <p:nvSpPr>
              <p:cNvPr id="72825" name="Line 110"/>
              <p:cNvSpPr>
                <a:spLocks noChangeShapeType="1"/>
              </p:cNvSpPr>
              <p:nvPr/>
            </p:nvSpPr>
            <p:spPr bwMode="auto">
              <a:xfrm>
                <a:off x="592" y="2832"/>
                <a:ext cx="1072" cy="0"/>
              </a:xfrm>
              <a:prstGeom prst="line">
                <a:avLst/>
              </a:prstGeom>
              <a:noFill/>
              <a:ln w="25400">
                <a:solidFill>
                  <a:schemeClr val="tx1"/>
                </a:solidFill>
                <a:round/>
                <a:headEnd/>
                <a:tailEnd/>
              </a:ln>
            </p:spPr>
            <p:txBody>
              <a:bodyPr lIns="90000" tIns="46800" rIns="90000" bIns="46800"/>
              <a:lstStyle/>
              <a:p>
                <a:endParaRPr lang="fr-FR"/>
              </a:p>
            </p:txBody>
          </p:sp>
          <p:sp>
            <p:nvSpPr>
              <p:cNvPr id="72826" name="AutoShape 111"/>
              <p:cNvSpPr>
                <a:spLocks noChangeArrowheads="1"/>
              </p:cNvSpPr>
              <p:nvPr/>
            </p:nvSpPr>
            <p:spPr bwMode="auto">
              <a:xfrm rot="5400000">
                <a:off x="992" y="2648"/>
                <a:ext cx="312" cy="352"/>
              </a:xfrm>
              <a:prstGeom prst="triangle">
                <a:avLst>
                  <a:gd name="adj" fmla="val 50000"/>
                </a:avLst>
              </a:prstGeom>
              <a:solidFill>
                <a:schemeClr val="bg1"/>
              </a:solidFill>
              <a:ln w="25400">
                <a:solidFill>
                  <a:schemeClr val="tx1"/>
                </a:solidFill>
                <a:miter lim="800000"/>
                <a:headEnd/>
                <a:tailEnd/>
              </a:ln>
            </p:spPr>
            <p:txBody>
              <a:bodyPr wrap="none" lIns="90000" tIns="46800" rIns="90000" bIns="46800" anchor="ctr"/>
              <a:lstStyle/>
              <a:p>
                <a:endParaRPr lang="fr-FR"/>
              </a:p>
            </p:txBody>
          </p:sp>
          <p:sp>
            <p:nvSpPr>
              <p:cNvPr id="72827" name="Line 112"/>
              <p:cNvSpPr>
                <a:spLocks noChangeShapeType="1"/>
              </p:cNvSpPr>
              <p:nvPr/>
            </p:nvSpPr>
            <p:spPr bwMode="auto">
              <a:xfrm>
                <a:off x="1336" y="2672"/>
                <a:ext cx="0" cy="288"/>
              </a:xfrm>
              <a:prstGeom prst="line">
                <a:avLst/>
              </a:prstGeom>
              <a:noFill/>
              <a:ln w="25400">
                <a:solidFill>
                  <a:schemeClr val="tx1"/>
                </a:solidFill>
                <a:round/>
                <a:headEnd/>
                <a:tailEnd/>
              </a:ln>
            </p:spPr>
            <p:txBody>
              <a:bodyPr lIns="90000" tIns="46800" rIns="90000" bIns="46800"/>
              <a:lstStyle/>
              <a:p>
                <a:endParaRPr lang="fr-FR"/>
              </a:p>
            </p:txBody>
          </p:sp>
        </p:grpSp>
        <p:grpSp>
          <p:nvGrpSpPr>
            <p:cNvPr id="72817" name="Group 113"/>
            <p:cNvGrpSpPr>
              <a:grpSpLocks/>
            </p:cNvGrpSpPr>
            <p:nvPr/>
          </p:nvGrpSpPr>
          <p:grpSpPr bwMode="auto">
            <a:xfrm rot="-5400000">
              <a:off x="2819" y="2612"/>
              <a:ext cx="488" cy="227"/>
              <a:chOff x="592" y="2668"/>
              <a:chExt cx="1072" cy="312"/>
            </a:xfrm>
          </p:grpSpPr>
          <p:sp>
            <p:nvSpPr>
              <p:cNvPr id="72822" name="Line 114"/>
              <p:cNvSpPr>
                <a:spLocks noChangeShapeType="1"/>
              </p:cNvSpPr>
              <p:nvPr/>
            </p:nvSpPr>
            <p:spPr bwMode="auto">
              <a:xfrm>
                <a:off x="592" y="2832"/>
                <a:ext cx="1072" cy="0"/>
              </a:xfrm>
              <a:prstGeom prst="line">
                <a:avLst/>
              </a:prstGeom>
              <a:noFill/>
              <a:ln w="25400">
                <a:solidFill>
                  <a:schemeClr val="tx1"/>
                </a:solidFill>
                <a:round/>
                <a:headEnd/>
                <a:tailEnd/>
              </a:ln>
            </p:spPr>
            <p:txBody>
              <a:bodyPr lIns="90000" tIns="46800" rIns="90000" bIns="46800"/>
              <a:lstStyle/>
              <a:p>
                <a:endParaRPr lang="fr-FR"/>
              </a:p>
            </p:txBody>
          </p:sp>
          <p:sp>
            <p:nvSpPr>
              <p:cNvPr id="72823" name="AutoShape 115"/>
              <p:cNvSpPr>
                <a:spLocks noChangeArrowheads="1"/>
              </p:cNvSpPr>
              <p:nvPr/>
            </p:nvSpPr>
            <p:spPr bwMode="auto">
              <a:xfrm rot="5400000">
                <a:off x="992" y="2648"/>
                <a:ext cx="312" cy="352"/>
              </a:xfrm>
              <a:prstGeom prst="triangle">
                <a:avLst>
                  <a:gd name="adj" fmla="val 50000"/>
                </a:avLst>
              </a:prstGeom>
              <a:solidFill>
                <a:schemeClr val="bg1"/>
              </a:solidFill>
              <a:ln w="25400">
                <a:solidFill>
                  <a:schemeClr val="tx1"/>
                </a:solidFill>
                <a:miter lim="800000"/>
                <a:headEnd/>
                <a:tailEnd/>
              </a:ln>
            </p:spPr>
            <p:txBody>
              <a:bodyPr wrap="none" lIns="90000" tIns="46800" rIns="90000" bIns="46800" anchor="ctr"/>
              <a:lstStyle/>
              <a:p>
                <a:endParaRPr lang="fr-FR"/>
              </a:p>
            </p:txBody>
          </p:sp>
          <p:sp>
            <p:nvSpPr>
              <p:cNvPr id="72824" name="Line 116"/>
              <p:cNvSpPr>
                <a:spLocks noChangeShapeType="1"/>
              </p:cNvSpPr>
              <p:nvPr/>
            </p:nvSpPr>
            <p:spPr bwMode="auto">
              <a:xfrm>
                <a:off x="1336" y="2672"/>
                <a:ext cx="0" cy="288"/>
              </a:xfrm>
              <a:prstGeom prst="line">
                <a:avLst/>
              </a:prstGeom>
              <a:noFill/>
              <a:ln w="25400">
                <a:solidFill>
                  <a:schemeClr val="tx1"/>
                </a:solidFill>
                <a:round/>
                <a:headEnd/>
                <a:tailEnd/>
              </a:ln>
            </p:spPr>
            <p:txBody>
              <a:bodyPr lIns="90000" tIns="46800" rIns="90000" bIns="46800"/>
              <a:lstStyle/>
              <a:p>
                <a:endParaRPr lang="fr-FR"/>
              </a:p>
            </p:txBody>
          </p:sp>
        </p:grpSp>
        <p:grpSp>
          <p:nvGrpSpPr>
            <p:cNvPr id="72818" name="Group 117"/>
            <p:cNvGrpSpPr>
              <a:grpSpLocks/>
            </p:cNvGrpSpPr>
            <p:nvPr/>
          </p:nvGrpSpPr>
          <p:grpSpPr bwMode="auto">
            <a:xfrm rot="-5400000">
              <a:off x="3309" y="2612"/>
              <a:ext cx="488" cy="227"/>
              <a:chOff x="592" y="2668"/>
              <a:chExt cx="1072" cy="312"/>
            </a:xfrm>
          </p:grpSpPr>
          <p:sp>
            <p:nvSpPr>
              <p:cNvPr id="72819" name="Line 118"/>
              <p:cNvSpPr>
                <a:spLocks noChangeShapeType="1"/>
              </p:cNvSpPr>
              <p:nvPr/>
            </p:nvSpPr>
            <p:spPr bwMode="auto">
              <a:xfrm>
                <a:off x="592" y="2832"/>
                <a:ext cx="1072" cy="0"/>
              </a:xfrm>
              <a:prstGeom prst="line">
                <a:avLst/>
              </a:prstGeom>
              <a:noFill/>
              <a:ln w="25400">
                <a:solidFill>
                  <a:schemeClr val="tx1"/>
                </a:solidFill>
                <a:round/>
                <a:headEnd/>
                <a:tailEnd/>
              </a:ln>
            </p:spPr>
            <p:txBody>
              <a:bodyPr lIns="90000" tIns="46800" rIns="90000" bIns="46800"/>
              <a:lstStyle/>
              <a:p>
                <a:endParaRPr lang="fr-FR"/>
              </a:p>
            </p:txBody>
          </p:sp>
          <p:sp>
            <p:nvSpPr>
              <p:cNvPr id="72820" name="AutoShape 119"/>
              <p:cNvSpPr>
                <a:spLocks noChangeArrowheads="1"/>
              </p:cNvSpPr>
              <p:nvPr/>
            </p:nvSpPr>
            <p:spPr bwMode="auto">
              <a:xfrm rot="5400000">
                <a:off x="992" y="2648"/>
                <a:ext cx="312" cy="352"/>
              </a:xfrm>
              <a:prstGeom prst="triangle">
                <a:avLst>
                  <a:gd name="adj" fmla="val 50000"/>
                </a:avLst>
              </a:prstGeom>
              <a:solidFill>
                <a:schemeClr val="bg1"/>
              </a:solidFill>
              <a:ln w="25400">
                <a:solidFill>
                  <a:schemeClr val="tx1"/>
                </a:solidFill>
                <a:miter lim="800000"/>
                <a:headEnd/>
                <a:tailEnd/>
              </a:ln>
            </p:spPr>
            <p:txBody>
              <a:bodyPr wrap="none" lIns="90000" tIns="46800" rIns="90000" bIns="46800" anchor="ctr"/>
              <a:lstStyle/>
              <a:p>
                <a:endParaRPr lang="fr-FR"/>
              </a:p>
            </p:txBody>
          </p:sp>
          <p:sp>
            <p:nvSpPr>
              <p:cNvPr id="72821" name="Line 120"/>
              <p:cNvSpPr>
                <a:spLocks noChangeShapeType="1"/>
              </p:cNvSpPr>
              <p:nvPr/>
            </p:nvSpPr>
            <p:spPr bwMode="auto">
              <a:xfrm>
                <a:off x="1336" y="2672"/>
                <a:ext cx="0" cy="288"/>
              </a:xfrm>
              <a:prstGeom prst="line">
                <a:avLst/>
              </a:prstGeom>
              <a:noFill/>
              <a:ln w="25400">
                <a:solidFill>
                  <a:schemeClr val="tx1"/>
                </a:solidFill>
                <a:round/>
                <a:headEnd/>
                <a:tailEnd/>
              </a:ln>
            </p:spPr>
            <p:txBody>
              <a:bodyPr lIns="90000" tIns="46800" rIns="90000" bIns="46800"/>
              <a:lstStyle/>
              <a:p>
                <a:endParaRPr lang="fr-FR"/>
              </a:p>
            </p:txBody>
          </p:sp>
        </p:grpSp>
      </p:grpSp>
      <p:sp>
        <p:nvSpPr>
          <p:cNvPr id="72712" name="Rectangle 121"/>
          <p:cNvSpPr>
            <a:spLocks noChangeArrowheads="1"/>
          </p:cNvSpPr>
          <p:nvPr/>
        </p:nvSpPr>
        <p:spPr bwMode="auto">
          <a:xfrm>
            <a:off x="6711950" y="5287963"/>
            <a:ext cx="261938" cy="949325"/>
          </a:xfrm>
          <a:prstGeom prst="rect">
            <a:avLst/>
          </a:prstGeom>
          <a:solidFill>
            <a:schemeClr val="bg1"/>
          </a:solidFill>
          <a:ln w="25400">
            <a:noFill/>
            <a:miter lim="800000"/>
            <a:headEnd/>
            <a:tailEnd/>
          </a:ln>
        </p:spPr>
        <p:txBody>
          <a:bodyPr wrap="none" lIns="90000" tIns="46800" rIns="90000" bIns="46800" anchor="ctr"/>
          <a:lstStyle/>
          <a:p>
            <a:endParaRPr lang="fr-FR"/>
          </a:p>
        </p:txBody>
      </p:sp>
      <p:sp>
        <p:nvSpPr>
          <p:cNvPr id="72713" name="Line 122"/>
          <p:cNvSpPr>
            <a:spLocks noChangeShapeType="1"/>
          </p:cNvSpPr>
          <p:nvPr/>
        </p:nvSpPr>
        <p:spPr bwMode="auto">
          <a:xfrm>
            <a:off x="6704013" y="5260975"/>
            <a:ext cx="0" cy="892175"/>
          </a:xfrm>
          <a:prstGeom prst="line">
            <a:avLst/>
          </a:prstGeom>
          <a:noFill/>
          <a:ln w="25400">
            <a:solidFill>
              <a:schemeClr val="tx1"/>
            </a:solidFill>
            <a:round/>
            <a:headEnd/>
            <a:tailEnd/>
          </a:ln>
        </p:spPr>
        <p:txBody>
          <a:bodyPr lIns="90000" tIns="46800" rIns="90000" bIns="46800"/>
          <a:lstStyle/>
          <a:p>
            <a:endParaRPr lang="fr-FR"/>
          </a:p>
        </p:txBody>
      </p:sp>
      <p:sp>
        <p:nvSpPr>
          <p:cNvPr id="72714" name="Line 123"/>
          <p:cNvSpPr>
            <a:spLocks noChangeShapeType="1"/>
          </p:cNvSpPr>
          <p:nvPr/>
        </p:nvSpPr>
        <p:spPr bwMode="auto">
          <a:xfrm>
            <a:off x="7167563" y="5302250"/>
            <a:ext cx="0" cy="873125"/>
          </a:xfrm>
          <a:prstGeom prst="line">
            <a:avLst/>
          </a:prstGeom>
          <a:noFill/>
          <a:ln w="25400">
            <a:solidFill>
              <a:schemeClr val="tx1"/>
            </a:solidFill>
            <a:round/>
            <a:headEnd/>
            <a:tailEnd/>
          </a:ln>
        </p:spPr>
        <p:txBody>
          <a:bodyPr lIns="90000" tIns="46800" rIns="90000" bIns="46800"/>
          <a:lstStyle/>
          <a:p>
            <a:endParaRPr lang="fr-FR"/>
          </a:p>
        </p:txBody>
      </p:sp>
      <p:sp>
        <p:nvSpPr>
          <p:cNvPr id="72715" name="Line 124"/>
          <p:cNvSpPr>
            <a:spLocks noChangeShapeType="1"/>
          </p:cNvSpPr>
          <p:nvPr/>
        </p:nvSpPr>
        <p:spPr bwMode="auto">
          <a:xfrm>
            <a:off x="7631113" y="5267325"/>
            <a:ext cx="1587" cy="935038"/>
          </a:xfrm>
          <a:prstGeom prst="line">
            <a:avLst/>
          </a:prstGeom>
          <a:noFill/>
          <a:ln w="25400">
            <a:solidFill>
              <a:schemeClr val="tx1"/>
            </a:solidFill>
            <a:round/>
            <a:headEnd/>
            <a:tailEnd/>
          </a:ln>
        </p:spPr>
        <p:txBody>
          <a:bodyPr lIns="90000" tIns="46800" rIns="90000" bIns="46800"/>
          <a:lstStyle/>
          <a:p>
            <a:endParaRPr lang="fr-FR"/>
          </a:p>
        </p:txBody>
      </p:sp>
      <p:grpSp>
        <p:nvGrpSpPr>
          <p:cNvPr id="72716" name="Group 125"/>
          <p:cNvGrpSpPr>
            <a:grpSpLocks/>
          </p:cNvGrpSpPr>
          <p:nvPr/>
        </p:nvGrpSpPr>
        <p:grpSpPr bwMode="auto">
          <a:xfrm>
            <a:off x="6704013" y="4946650"/>
            <a:ext cx="1397000" cy="1590675"/>
            <a:chOff x="2575" y="1042"/>
            <a:chExt cx="1482" cy="1880"/>
          </a:xfrm>
        </p:grpSpPr>
        <p:sp>
          <p:nvSpPr>
            <p:cNvPr id="72813" name="Line 126"/>
            <p:cNvSpPr>
              <a:spLocks noChangeShapeType="1"/>
            </p:cNvSpPr>
            <p:nvPr/>
          </p:nvSpPr>
          <p:spPr bwMode="auto">
            <a:xfrm>
              <a:off x="2575" y="1042"/>
              <a:ext cx="1474" cy="0"/>
            </a:xfrm>
            <a:prstGeom prst="line">
              <a:avLst/>
            </a:prstGeom>
            <a:noFill/>
            <a:ln w="25400">
              <a:solidFill>
                <a:schemeClr val="tx1"/>
              </a:solidFill>
              <a:round/>
              <a:headEnd/>
              <a:tailEnd/>
            </a:ln>
          </p:spPr>
          <p:txBody>
            <a:bodyPr lIns="90000" tIns="46800" rIns="90000" bIns="46800"/>
            <a:lstStyle/>
            <a:p>
              <a:endParaRPr lang="fr-FR"/>
            </a:p>
          </p:txBody>
        </p:sp>
        <p:sp>
          <p:nvSpPr>
            <p:cNvPr id="72814" name="Line 127"/>
            <p:cNvSpPr>
              <a:spLocks noChangeShapeType="1"/>
            </p:cNvSpPr>
            <p:nvPr/>
          </p:nvSpPr>
          <p:spPr bwMode="auto">
            <a:xfrm>
              <a:off x="4049" y="1042"/>
              <a:ext cx="8" cy="1880"/>
            </a:xfrm>
            <a:prstGeom prst="line">
              <a:avLst/>
            </a:prstGeom>
            <a:noFill/>
            <a:ln w="25400">
              <a:solidFill>
                <a:schemeClr val="tx1"/>
              </a:solidFill>
              <a:round/>
              <a:headEnd/>
              <a:tailEnd/>
            </a:ln>
          </p:spPr>
          <p:txBody>
            <a:bodyPr lIns="90000" tIns="46800" rIns="90000" bIns="46800"/>
            <a:lstStyle/>
            <a:p>
              <a:endParaRPr lang="fr-FR"/>
            </a:p>
          </p:txBody>
        </p:sp>
        <p:sp>
          <p:nvSpPr>
            <p:cNvPr id="72815" name="Line 128"/>
            <p:cNvSpPr>
              <a:spLocks noChangeShapeType="1"/>
            </p:cNvSpPr>
            <p:nvPr/>
          </p:nvSpPr>
          <p:spPr bwMode="auto">
            <a:xfrm flipH="1">
              <a:off x="2584" y="2922"/>
              <a:ext cx="1473" cy="0"/>
            </a:xfrm>
            <a:prstGeom prst="line">
              <a:avLst/>
            </a:prstGeom>
            <a:noFill/>
            <a:ln w="25400">
              <a:solidFill>
                <a:schemeClr val="tx1"/>
              </a:solidFill>
              <a:round/>
              <a:headEnd/>
              <a:tailEnd/>
            </a:ln>
          </p:spPr>
          <p:txBody>
            <a:bodyPr lIns="90000" tIns="46800" rIns="90000" bIns="46800"/>
            <a:lstStyle/>
            <a:p>
              <a:endParaRPr lang="fr-FR"/>
            </a:p>
          </p:txBody>
        </p:sp>
      </p:grpSp>
      <p:sp>
        <p:nvSpPr>
          <p:cNvPr id="72717" name="Line 129"/>
          <p:cNvSpPr>
            <a:spLocks noChangeShapeType="1"/>
          </p:cNvSpPr>
          <p:nvPr/>
        </p:nvSpPr>
        <p:spPr bwMode="auto">
          <a:xfrm>
            <a:off x="6510338" y="5694363"/>
            <a:ext cx="665162" cy="0"/>
          </a:xfrm>
          <a:prstGeom prst="line">
            <a:avLst/>
          </a:prstGeom>
          <a:noFill/>
          <a:ln w="25400">
            <a:solidFill>
              <a:schemeClr val="tx1"/>
            </a:solidFill>
            <a:round/>
            <a:headEnd/>
            <a:tailEnd/>
          </a:ln>
        </p:spPr>
        <p:txBody>
          <a:bodyPr lIns="90000" tIns="46800" rIns="90000" bIns="46800"/>
          <a:lstStyle/>
          <a:p>
            <a:endParaRPr lang="fr-FR"/>
          </a:p>
        </p:txBody>
      </p:sp>
      <p:sp>
        <p:nvSpPr>
          <p:cNvPr id="72718" name="Line 130"/>
          <p:cNvSpPr>
            <a:spLocks noChangeShapeType="1"/>
          </p:cNvSpPr>
          <p:nvPr/>
        </p:nvSpPr>
        <p:spPr bwMode="auto">
          <a:xfrm>
            <a:off x="6646863" y="6151563"/>
            <a:ext cx="974725" cy="0"/>
          </a:xfrm>
          <a:prstGeom prst="line">
            <a:avLst/>
          </a:prstGeom>
          <a:noFill/>
          <a:ln w="25400">
            <a:solidFill>
              <a:schemeClr val="tx1"/>
            </a:solidFill>
            <a:round/>
            <a:headEnd/>
            <a:tailEnd/>
          </a:ln>
        </p:spPr>
        <p:txBody>
          <a:bodyPr lIns="90000" tIns="46800" rIns="90000" bIns="46800"/>
          <a:lstStyle/>
          <a:p>
            <a:endParaRPr lang="fr-FR"/>
          </a:p>
        </p:txBody>
      </p:sp>
      <p:sp>
        <p:nvSpPr>
          <p:cNvPr id="72719" name="Oval 131"/>
          <p:cNvSpPr>
            <a:spLocks noChangeArrowheads="1"/>
          </p:cNvSpPr>
          <p:nvPr/>
        </p:nvSpPr>
        <p:spPr bwMode="auto">
          <a:xfrm>
            <a:off x="7874000" y="5526088"/>
            <a:ext cx="449263" cy="393700"/>
          </a:xfrm>
          <a:prstGeom prst="ellipse">
            <a:avLst/>
          </a:prstGeom>
          <a:solidFill>
            <a:schemeClr val="bg1"/>
          </a:solidFill>
          <a:ln w="25400">
            <a:solidFill>
              <a:schemeClr val="tx1"/>
            </a:solidFill>
            <a:round/>
            <a:headEnd/>
            <a:tailEnd/>
          </a:ln>
        </p:spPr>
        <p:txBody>
          <a:bodyPr wrap="none" lIns="90000" tIns="46800" rIns="90000" bIns="46800" anchor="ctr"/>
          <a:lstStyle/>
          <a:p>
            <a:endParaRPr lang="fr-FR"/>
          </a:p>
        </p:txBody>
      </p:sp>
      <p:sp>
        <p:nvSpPr>
          <p:cNvPr id="104580" name="Line 132"/>
          <p:cNvSpPr>
            <a:spLocks noChangeShapeType="1"/>
          </p:cNvSpPr>
          <p:nvPr/>
        </p:nvSpPr>
        <p:spPr bwMode="auto">
          <a:xfrm>
            <a:off x="7881938" y="5722938"/>
            <a:ext cx="449262" cy="0"/>
          </a:xfrm>
          <a:prstGeom prst="line">
            <a:avLst/>
          </a:prstGeom>
          <a:noFill/>
          <a:ln w="25400">
            <a:solidFill>
              <a:schemeClr val="tx1"/>
            </a:solidFill>
            <a:round/>
            <a:headEnd/>
            <a:tailEnd/>
          </a:ln>
          <a:effectLst>
            <a:prstShdw prst="shdw17" dist="17961" dir="2700000">
              <a:schemeClr val="tx1">
                <a:gamma/>
                <a:shade val="60000"/>
                <a:invGamma/>
              </a:schemeClr>
            </a:prstShdw>
          </a:effectLst>
        </p:spPr>
        <p:txBody>
          <a:bodyPr lIns="90000" tIns="46800" rIns="90000" bIns="46800"/>
          <a:lstStyle/>
          <a:p>
            <a:pPr>
              <a:defRPr/>
            </a:pPr>
            <a:endParaRPr lang="fr-FR"/>
          </a:p>
        </p:txBody>
      </p:sp>
      <p:sp>
        <p:nvSpPr>
          <p:cNvPr id="72721" name="Line 133"/>
          <p:cNvSpPr>
            <a:spLocks noChangeShapeType="1"/>
          </p:cNvSpPr>
          <p:nvPr/>
        </p:nvSpPr>
        <p:spPr bwMode="auto">
          <a:xfrm flipH="1" flipV="1">
            <a:off x="8388350" y="5565775"/>
            <a:ext cx="1588" cy="300038"/>
          </a:xfrm>
          <a:prstGeom prst="line">
            <a:avLst/>
          </a:prstGeom>
          <a:noFill/>
          <a:ln w="25400">
            <a:solidFill>
              <a:schemeClr val="tx1"/>
            </a:solidFill>
            <a:round/>
            <a:headEnd/>
            <a:tailEnd type="triangle" w="lg" len="lg"/>
          </a:ln>
        </p:spPr>
        <p:txBody>
          <a:bodyPr lIns="90000" tIns="46800" rIns="90000" bIns="46800"/>
          <a:lstStyle/>
          <a:p>
            <a:endParaRPr lang="fr-FR"/>
          </a:p>
        </p:txBody>
      </p:sp>
      <p:sp>
        <p:nvSpPr>
          <p:cNvPr id="104582" name="Text Box 134"/>
          <p:cNvSpPr txBox="1">
            <a:spLocks noChangeArrowheads="1"/>
          </p:cNvSpPr>
          <p:nvPr/>
        </p:nvSpPr>
        <p:spPr bwMode="auto">
          <a:xfrm>
            <a:off x="8482013" y="5629275"/>
            <a:ext cx="204787" cy="182563"/>
          </a:xfrm>
          <a:prstGeom prst="rect">
            <a:avLst/>
          </a:prstGeom>
          <a:noFill/>
          <a:ln w="25400">
            <a:noFill/>
            <a:miter lim="800000"/>
            <a:headEnd/>
            <a:tailEnd/>
          </a:ln>
          <a:effectLst>
            <a:prstShdw prst="shdw17" dist="17961" dir="2700000">
              <a:schemeClr val="bg1">
                <a:gamma/>
                <a:shade val="60000"/>
                <a:invGamma/>
              </a:schemeClr>
            </a:prstShdw>
          </a:effectLst>
        </p:spPr>
        <p:txBody>
          <a:bodyPr lIns="0" tIns="0" rIns="0" bIns="0">
            <a:spAutoFit/>
          </a:bodyPr>
          <a:lstStyle/>
          <a:p>
            <a:pPr>
              <a:spcBef>
                <a:spcPct val="50000"/>
              </a:spcBef>
              <a:defRPr/>
            </a:pPr>
            <a:r>
              <a:rPr lang="fr-FR" sz="1200" b="1"/>
              <a:t>Ud</a:t>
            </a:r>
          </a:p>
        </p:txBody>
      </p:sp>
      <p:grpSp>
        <p:nvGrpSpPr>
          <p:cNvPr id="72723" name="Group 135"/>
          <p:cNvGrpSpPr>
            <a:grpSpLocks/>
          </p:cNvGrpSpPr>
          <p:nvPr/>
        </p:nvGrpSpPr>
        <p:grpSpPr bwMode="auto">
          <a:xfrm>
            <a:off x="4805363" y="669925"/>
            <a:ext cx="1508125" cy="773113"/>
            <a:chOff x="2073" y="3349"/>
            <a:chExt cx="1000" cy="539"/>
          </a:xfrm>
        </p:grpSpPr>
        <p:sp>
          <p:nvSpPr>
            <p:cNvPr id="72801" name="Freeform 136"/>
            <p:cNvSpPr>
              <a:spLocks/>
            </p:cNvSpPr>
            <p:nvPr/>
          </p:nvSpPr>
          <p:spPr bwMode="auto">
            <a:xfrm rot="10800000">
              <a:off x="2488" y="3429"/>
              <a:ext cx="117" cy="117"/>
            </a:xfrm>
            <a:custGeom>
              <a:avLst/>
              <a:gdLst>
                <a:gd name="T0" fmla="*/ 0 w 2643"/>
                <a:gd name="T1" fmla="*/ 10 h 715"/>
                <a:gd name="T2" fmla="*/ 1 w 2643"/>
                <a:gd name="T3" fmla="*/ 1 h 715"/>
                <a:gd name="T4" fmla="*/ 4 w 2643"/>
                <a:gd name="T5" fmla="*/ 18 h 715"/>
                <a:gd name="T6" fmla="*/ 5 w 2643"/>
                <a:gd name="T7" fmla="*/ 9 h 715"/>
                <a:gd name="T8" fmla="*/ 0 60000 65536"/>
                <a:gd name="T9" fmla="*/ 0 60000 65536"/>
                <a:gd name="T10" fmla="*/ 0 60000 65536"/>
                <a:gd name="T11" fmla="*/ 0 60000 65536"/>
                <a:gd name="T12" fmla="*/ 0 w 2643"/>
                <a:gd name="T13" fmla="*/ 0 h 715"/>
                <a:gd name="T14" fmla="*/ 2643 w 2643"/>
                <a:gd name="T15" fmla="*/ 715 h 715"/>
              </a:gdLst>
              <a:ahLst/>
              <a:cxnLst>
                <a:cxn ang="T8">
                  <a:pos x="T0" y="T1"/>
                </a:cxn>
                <a:cxn ang="T9">
                  <a:pos x="T2" y="T3"/>
                </a:cxn>
                <a:cxn ang="T10">
                  <a:pos x="T4" y="T5"/>
                </a:cxn>
                <a:cxn ang="T11">
                  <a:pos x="T6" y="T7"/>
                </a:cxn>
              </a:cxnLst>
              <a:rect l="T12" t="T13" r="T14" b="T15"/>
              <a:pathLst>
                <a:path w="2643" h="715">
                  <a:moveTo>
                    <a:pt x="0" y="362"/>
                  </a:moveTo>
                  <a:cubicBezTo>
                    <a:pt x="158" y="181"/>
                    <a:pt x="316" y="0"/>
                    <a:pt x="627" y="50"/>
                  </a:cubicBezTo>
                  <a:cubicBezTo>
                    <a:pt x="938" y="100"/>
                    <a:pt x="1530" y="615"/>
                    <a:pt x="1866" y="665"/>
                  </a:cubicBezTo>
                  <a:cubicBezTo>
                    <a:pt x="2202" y="715"/>
                    <a:pt x="2422" y="532"/>
                    <a:pt x="2643" y="350"/>
                  </a:cubicBezTo>
                </a:path>
              </a:pathLst>
            </a:custGeom>
            <a:noFill/>
            <a:ln w="25400" cap="flat" cmpd="sng">
              <a:solidFill>
                <a:schemeClr val="tx1"/>
              </a:solidFill>
              <a:prstDash val="solid"/>
              <a:round/>
              <a:headEnd type="none" w="med" len="med"/>
              <a:tailEnd type="none" w="med" len="med"/>
            </a:ln>
          </p:spPr>
          <p:txBody>
            <a:bodyPr lIns="90000" tIns="46800" rIns="90000" bIns="46800"/>
            <a:lstStyle/>
            <a:p>
              <a:endParaRPr lang="fr-FR"/>
            </a:p>
          </p:txBody>
        </p:sp>
        <p:sp>
          <p:nvSpPr>
            <p:cNvPr id="72802" name="Rectangle 137"/>
            <p:cNvSpPr>
              <a:spLocks noChangeArrowheads="1"/>
            </p:cNvSpPr>
            <p:nvPr/>
          </p:nvSpPr>
          <p:spPr bwMode="auto">
            <a:xfrm rot="10800000">
              <a:off x="2289" y="3380"/>
              <a:ext cx="559" cy="490"/>
            </a:xfrm>
            <a:prstGeom prst="rect">
              <a:avLst/>
            </a:prstGeom>
            <a:noFill/>
            <a:ln w="19050">
              <a:solidFill>
                <a:schemeClr val="tx1"/>
              </a:solidFill>
              <a:miter lim="800000"/>
              <a:headEnd/>
              <a:tailEnd/>
            </a:ln>
          </p:spPr>
          <p:txBody>
            <a:bodyPr wrap="none" lIns="90000" tIns="46800" rIns="90000" bIns="46800" anchor="ctr"/>
            <a:lstStyle/>
            <a:p>
              <a:endParaRPr lang="fr-FR"/>
            </a:p>
          </p:txBody>
        </p:sp>
        <p:sp>
          <p:nvSpPr>
            <p:cNvPr id="72803" name="Line 138"/>
            <p:cNvSpPr>
              <a:spLocks noChangeShapeType="1"/>
            </p:cNvSpPr>
            <p:nvPr/>
          </p:nvSpPr>
          <p:spPr bwMode="auto">
            <a:xfrm rot="10800000" flipH="1">
              <a:off x="2300" y="3396"/>
              <a:ext cx="534" cy="479"/>
            </a:xfrm>
            <a:prstGeom prst="line">
              <a:avLst/>
            </a:prstGeom>
            <a:noFill/>
            <a:ln w="19050">
              <a:solidFill>
                <a:schemeClr val="tx1"/>
              </a:solidFill>
              <a:round/>
              <a:headEnd/>
              <a:tailEnd/>
            </a:ln>
          </p:spPr>
          <p:txBody>
            <a:bodyPr lIns="90000" tIns="46800" rIns="90000" bIns="46800"/>
            <a:lstStyle/>
            <a:p>
              <a:endParaRPr lang="fr-FR"/>
            </a:p>
          </p:txBody>
        </p:sp>
        <p:sp>
          <p:nvSpPr>
            <p:cNvPr id="72804" name="Line 139"/>
            <p:cNvSpPr>
              <a:spLocks noChangeShapeType="1"/>
            </p:cNvSpPr>
            <p:nvPr/>
          </p:nvSpPr>
          <p:spPr bwMode="auto">
            <a:xfrm rot="10800000" flipH="1">
              <a:off x="2854" y="3768"/>
              <a:ext cx="214" cy="1"/>
            </a:xfrm>
            <a:prstGeom prst="line">
              <a:avLst/>
            </a:prstGeom>
            <a:noFill/>
            <a:ln w="19050">
              <a:solidFill>
                <a:schemeClr val="tx1"/>
              </a:solidFill>
              <a:round/>
              <a:headEnd/>
              <a:tailEnd/>
            </a:ln>
          </p:spPr>
          <p:txBody>
            <a:bodyPr lIns="90000" tIns="46800" rIns="90000" bIns="46800"/>
            <a:lstStyle/>
            <a:p>
              <a:endParaRPr lang="fr-FR"/>
            </a:p>
          </p:txBody>
        </p:sp>
        <p:sp>
          <p:nvSpPr>
            <p:cNvPr id="72805" name="Line 140"/>
            <p:cNvSpPr>
              <a:spLocks noChangeShapeType="1"/>
            </p:cNvSpPr>
            <p:nvPr/>
          </p:nvSpPr>
          <p:spPr bwMode="auto">
            <a:xfrm rot="10800000" flipH="1">
              <a:off x="2859" y="3473"/>
              <a:ext cx="214" cy="1"/>
            </a:xfrm>
            <a:prstGeom prst="line">
              <a:avLst/>
            </a:prstGeom>
            <a:noFill/>
            <a:ln w="19050">
              <a:solidFill>
                <a:schemeClr val="tx1"/>
              </a:solidFill>
              <a:round/>
              <a:headEnd/>
              <a:tailEnd/>
            </a:ln>
          </p:spPr>
          <p:txBody>
            <a:bodyPr lIns="90000" tIns="46800" rIns="90000" bIns="46800"/>
            <a:lstStyle/>
            <a:p>
              <a:endParaRPr lang="fr-FR"/>
            </a:p>
          </p:txBody>
        </p:sp>
        <p:sp>
          <p:nvSpPr>
            <p:cNvPr id="72806" name="Text Box 141"/>
            <p:cNvSpPr txBox="1">
              <a:spLocks noChangeArrowheads="1"/>
            </p:cNvSpPr>
            <p:nvPr/>
          </p:nvSpPr>
          <p:spPr bwMode="auto">
            <a:xfrm rot="10800000">
              <a:off x="2708" y="3632"/>
              <a:ext cx="170" cy="256"/>
            </a:xfrm>
            <a:prstGeom prst="rect">
              <a:avLst/>
            </a:prstGeom>
            <a:noFill/>
            <a:ln w="25400">
              <a:noFill/>
              <a:miter lim="800000"/>
              <a:headEnd/>
              <a:tailEnd/>
            </a:ln>
          </p:spPr>
          <p:txBody>
            <a:bodyPr lIns="90000" tIns="46800" rIns="90000" bIns="46800">
              <a:spAutoFit/>
            </a:bodyPr>
            <a:lstStyle/>
            <a:p>
              <a:pPr>
                <a:spcBef>
                  <a:spcPct val="50000"/>
                </a:spcBef>
              </a:pPr>
              <a:r>
                <a:rPr lang="fr-FR"/>
                <a:t>+</a:t>
              </a:r>
            </a:p>
          </p:txBody>
        </p:sp>
        <p:sp>
          <p:nvSpPr>
            <p:cNvPr id="72807" name="Text Box 142"/>
            <p:cNvSpPr txBox="1">
              <a:spLocks noChangeArrowheads="1"/>
            </p:cNvSpPr>
            <p:nvPr/>
          </p:nvSpPr>
          <p:spPr bwMode="auto">
            <a:xfrm rot="10800000">
              <a:off x="2724" y="3349"/>
              <a:ext cx="169" cy="256"/>
            </a:xfrm>
            <a:prstGeom prst="rect">
              <a:avLst/>
            </a:prstGeom>
            <a:noFill/>
            <a:ln w="25400">
              <a:noFill/>
              <a:miter lim="800000"/>
              <a:headEnd/>
              <a:tailEnd/>
            </a:ln>
          </p:spPr>
          <p:txBody>
            <a:bodyPr lIns="90000" tIns="46800" rIns="90000" bIns="46800">
              <a:spAutoFit/>
            </a:bodyPr>
            <a:lstStyle/>
            <a:p>
              <a:pPr>
                <a:spcBef>
                  <a:spcPct val="50000"/>
                </a:spcBef>
              </a:pPr>
              <a:r>
                <a:rPr lang="fr-FR"/>
                <a:t>-</a:t>
              </a:r>
            </a:p>
          </p:txBody>
        </p:sp>
        <p:sp>
          <p:nvSpPr>
            <p:cNvPr id="72808" name="Line 143"/>
            <p:cNvSpPr>
              <a:spLocks noChangeShapeType="1"/>
            </p:cNvSpPr>
            <p:nvPr/>
          </p:nvSpPr>
          <p:spPr bwMode="auto">
            <a:xfrm rot="10800000" flipH="1">
              <a:off x="2081" y="3774"/>
              <a:ext cx="214" cy="1"/>
            </a:xfrm>
            <a:prstGeom prst="line">
              <a:avLst/>
            </a:prstGeom>
            <a:noFill/>
            <a:ln w="19050">
              <a:solidFill>
                <a:schemeClr val="tx1"/>
              </a:solidFill>
              <a:round/>
              <a:headEnd/>
              <a:tailEnd/>
            </a:ln>
          </p:spPr>
          <p:txBody>
            <a:bodyPr lIns="90000" tIns="46800" rIns="90000" bIns="46800"/>
            <a:lstStyle/>
            <a:p>
              <a:endParaRPr lang="fr-FR"/>
            </a:p>
          </p:txBody>
        </p:sp>
        <p:sp>
          <p:nvSpPr>
            <p:cNvPr id="72809" name="Line 144"/>
            <p:cNvSpPr>
              <a:spLocks noChangeShapeType="1"/>
            </p:cNvSpPr>
            <p:nvPr/>
          </p:nvSpPr>
          <p:spPr bwMode="auto">
            <a:xfrm rot="10800000" flipH="1">
              <a:off x="2086" y="3480"/>
              <a:ext cx="214" cy="0"/>
            </a:xfrm>
            <a:prstGeom prst="line">
              <a:avLst/>
            </a:prstGeom>
            <a:noFill/>
            <a:ln w="19050">
              <a:solidFill>
                <a:schemeClr val="tx1"/>
              </a:solidFill>
              <a:round/>
              <a:headEnd/>
              <a:tailEnd/>
            </a:ln>
          </p:spPr>
          <p:txBody>
            <a:bodyPr lIns="90000" tIns="46800" rIns="90000" bIns="46800"/>
            <a:lstStyle/>
            <a:p>
              <a:endParaRPr lang="fr-FR"/>
            </a:p>
          </p:txBody>
        </p:sp>
        <p:sp>
          <p:nvSpPr>
            <p:cNvPr id="72810" name="Text Box 145"/>
            <p:cNvSpPr txBox="1">
              <a:spLocks noChangeArrowheads="1"/>
            </p:cNvSpPr>
            <p:nvPr/>
          </p:nvSpPr>
          <p:spPr bwMode="auto">
            <a:xfrm rot="10800000">
              <a:off x="2544" y="3607"/>
              <a:ext cx="145" cy="256"/>
            </a:xfrm>
            <a:prstGeom prst="rect">
              <a:avLst/>
            </a:prstGeom>
            <a:noFill/>
            <a:ln w="25400">
              <a:noFill/>
              <a:miter lim="800000"/>
              <a:headEnd/>
              <a:tailEnd/>
            </a:ln>
          </p:spPr>
          <p:txBody>
            <a:bodyPr lIns="90000" tIns="46800" rIns="90000" bIns="46800">
              <a:spAutoFit/>
            </a:bodyPr>
            <a:lstStyle/>
            <a:p>
              <a:pPr>
                <a:spcBef>
                  <a:spcPct val="50000"/>
                </a:spcBef>
              </a:pPr>
              <a:r>
                <a:rPr lang="fr-FR"/>
                <a:t>=</a:t>
              </a:r>
            </a:p>
          </p:txBody>
        </p:sp>
        <p:sp>
          <p:nvSpPr>
            <p:cNvPr id="72811" name="Line 146"/>
            <p:cNvSpPr>
              <a:spLocks noChangeShapeType="1"/>
            </p:cNvSpPr>
            <p:nvPr/>
          </p:nvSpPr>
          <p:spPr bwMode="auto">
            <a:xfrm rot="10800000" flipH="1">
              <a:off x="2073" y="3622"/>
              <a:ext cx="214" cy="1"/>
            </a:xfrm>
            <a:prstGeom prst="line">
              <a:avLst/>
            </a:prstGeom>
            <a:noFill/>
            <a:ln w="19050">
              <a:solidFill>
                <a:schemeClr val="tx1"/>
              </a:solidFill>
              <a:round/>
              <a:headEnd/>
              <a:tailEnd/>
            </a:ln>
          </p:spPr>
          <p:txBody>
            <a:bodyPr lIns="90000" tIns="46800" rIns="90000" bIns="46800"/>
            <a:lstStyle/>
            <a:p>
              <a:endParaRPr lang="fr-FR"/>
            </a:p>
          </p:txBody>
        </p:sp>
        <p:sp>
          <p:nvSpPr>
            <p:cNvPr id="104595" name="Text Box 147"/>
            <p:cNvSpPr txBox="1">
              <a:spLocks noChangeArrowheads="1"/>
            </p:cNvSpPr>
            <p:nvPr/>
          </p:nvSpPr>
          <p:spPr bwMode="auto">
            <a:xfrm>
              <a:off x="2304" y="3363"/>
              <a:ext cx="347" cy="256"/>
            </a:xfrm>
            <a:prstGeom prst="rect">
              <a:avLst/>
            </a:prstGeom>
            <a:noFill/>
            <a:ln w="25400">
              <a:noFill/>
              <a:miter lim="800000"/>
              <a:headEnd/>
              <a:tailEnd/>
            </a:ln>
            <a:effectLst>
              <a:prstShdw prst="shdw17" dist="17961" dir="2700000">
                <a:schemeClr val="bg1">
                  <a:gamma/>
                  <a:shade val="60000"/>
                  <a:invGamma/>
                </a:schemeClr>
              </a:prstShdw>
            </a:effectLst>
          </p:spPr>
          <p:txBody>
            <a:bodyPr lIns="90000" tIns="46800" rIns="90000" bIns="46800">
              <a:spAutoFit/>
            </a:bodyPr>
            <a:lstStyle/>
            <a:p>
              <a:pPr>
                <a:spcBef>
                  <a:spcPct val="50000"/>
                </a:spcBef>
                <a:defRPr/>
              </a:pPr>
              <a:r>
                <a:rPr lang="fr-FR" b="1"/>
                <a:t>3</a:t>
              </a:r>
            </a:p>
          </p:txBody>
        </p:sp>
      </p:grpSp>
      <p:sp>
        <p:nvSpPr>
          <p:cNvPr id="104596" name="Rectangle 148"/>
          <p:cNvSpPr>
            <a:spLocks noChangeArrowheads="1"/>
          </p:cNvSpPr>
          <p:nvPr/>
        </p:nvSpPr>
        <p:spPr bwMode="auto">
          <a:xfrm>
            <a:off x="1671638" y="230188"/>
            <a:ext cx="6061075" cy="434975"/>
          </a:xfrm>
          <a:prstGeom prst="rect">
            <a:avLst/>
          </a:prstGeom>
          <a:noFill/>
          <a:ln w="25400">
            <a:noFill/>
            <a:miter lim="800000"/>
            <a:headEnd/>
            <a:tailEnd/>
          </a:ln>
          <a:effectLst>
            <a:prstShdw prst="shdw17" dist="17961" dir="2700000">
              <a:schemeClr val="bg1">
                <a:gamma/>
                <a:shade val="60000"/>
                <a:invGamma/>
              </a:schemeClr>
            </a:prstShdw>
          </a:effectLst>
        </p:spPr>
        <p:txBody>
          <a:bodyPr wrap="none" lIns="90000" tIns="46800" rIns="90000" bIns="46800">
            <a:spAutoFit/>
          </a:bodyPr>
          <a:lstStyle/>
          <a:p>
            <a:pPr>
              <a:lnSpc>
                <a:spcPct val="125000"/>
              </a:lnSpc>
              <a:defRPr/>
            </a:pPr>
            <a:r>
              <a:rPr lang="fr-FR" b="1">
                <a:solidFill>
                  <a:srgbClr val="0000FF"/>
                </a:solidFill>
              </a:rPr>
              <a:t>Modélisation des convertisseurs statique - semestre 2</a:t>
            </a:r>
          </a:p>
        </p:txBody>
      </p:sp>
      <p:sp>
        <p:nvSpPr>
          <p:cNvPr id="104597" name="Rectangle 149"/>
          <p:cNvSpPr>
            <a:spLocks noChangeArrowheads="1"/>
          </p:cNvSpPr>
          <p:nvPr/>
        </p:nvSpPr>
        <p:spPr bwMode="auto">
          <a:xfrm>
            <a:off x="1425575" y="1460500"/>
            <a:ext cx="7116763" cy="304800"/>
          </a:xfrm>
          <a:prstGeom prst="rect">
            <a:avLst/>
          </a:prstGeom>
          <a:noFill/>
          <a:ln w="25400">
            <a:noFill/>
            <a:miter lim="800000"/>
            <a:headEnd/>
            <a:tailEnd/>
          </a:ln>
          <a:effectLst>
            <a:prstShdw prst="shdw17" dist="17961" dir="2700000">
              <a:schemeClr val="bg1">
                <a:gamma/>
                <a:shade val="60000"/>
                <a:invGamma/>
              </a:schemeClr>
            </a:prstShdw>
          </a:effectLst>
        </p:spPr>
        <p:txBody>
          <a:bodyPr lIns="90000" tIns="46800" rIns="90000" bIns="46800">
            <a:spAutoFit/>
          </a:bodyPr>
          <a:lstStyle/>
          <a:p>
            <a:pPr>
              <a:defRPr/>
            </a:pPr>
            <a:r>
              <a:rPr lang="fr-FR" sz="1400" b="1">
                <a:solidFill>
                  <a:srgbClr val="0000FF"/>
                </a:solidFill>
              </a:rPr>
              <a:t>TSI- semestre 2         </a:t>
            </a:r>
            <a:r>
              <a:rPr lang="fr-FR" sz="1400" b="1">
                <a:solidFill>
                  <a:srgbClr val="FF6600"/>
                </a:solidFill>
              </a:rPr>
              <a:t>Hors programme PTSI-PCSI-MPSI</a:t>
            </a:r>
          </a:p>
        </p:txBody>
      </p:sp>
      <p:sp>
        <p:nvSpPr>
          <p:cNvPr id="104598" name="Rectangle 150"/>
          <p:cNvSpPr>
            <a:spLocks noChangeArrowheads="1"/>
          </p:cNvSpPr>
          <p:nvPr/>
        </p:nvSpPr>
        <p:spPr bwMode="auto">
          <a:xfrm>
            <a:off x="1933575" y="944563"/>
            <a:ext cx="1544638" cy="304800"/>
          </a:xfrm>
          <a:prstGeom prst="rect">
            <a:avLst/>
          </a:prstGeom>
          <a:noFill/>
          <a:ln w="25400">
            <a:noFill/>
            <a:miter lim="800000"/>
            <a:headEnd/>
            <a:tailEnd/>
          </a:ln>
          <a:effectLst>
            <a:prstShdw prst="shdw17" dist="17961" dir="2700000">
              <a:schemeClr val="bg1">
                <a:gamma/>
                <a:shade val="60000"/>
                <a:invGamma/>
              </a:schemeClr>
            </a:prstShdw>
          </a:effectLst>
        </p:spPr>
        <p:txBody>
          <a:bodyPr wrap="none" lIns="90000" tIns="46800" rIns="90000" bIns="46800">
            <a:spAutoFit/>
          </a:bodyPr>
          <a:lstStyle/>
          <a:p>
            <a:pPr>
              <a:defRPr/>
            </a:pPr>
            <a:r>
              <a:rPr lang="fr-FR" sz="1400" b="1">
                <a:solidFill>
                  <a:schemeClr val="hlink"/>
                </a:solidFill>
              </a:rPr>
              <a:t>PTSI-PCSI-MPSI</a:t>
            </a:r>
          </a:p>
        </p:txBody>
      </p:sp>
      <p:sp>
        <p:nvSpPr>
          <p:cNvPr id="104599" name="Text Box 151"/>
          <p:cNvSpPr txBox="1">
            <a:spLocks noChangeArrowheads="1"/>
          </p:cNvSpPr>
          <p:nvPr/>
        </p:nvSpPr>
        <p:spPr bwMode="auto">
          <a:xfrm>
            <a:off x="4141788" y="2800350"/>
            <a:ext cx="244475" cy="182563"/>
          </a:xfrm>
          <a:prstGeom prst="rect">
            <a:avLst/>
          </a:prstGeom>
          <a:noFill/>
          <a:ln w="25400">
            <a:noFill/>
            <a:miter lim="800000"/>
            <a:headEnd/>
            <a:tailEnd/>
          </a:ln>
          <a:effectLst>
            <a:prstShdw prst="shdw17" dist="17961" dir="2700000">
              <a:schemeClr val="bg1">
                <a:gamma/>
                <a:shade val="60000"/>
                <a:invGamma/>
              </a:schemeClr>
            </a:prstShdw>
          </a:effectLst>
        </p:spPr>
        <p:txBody>
          <a:bodyPr lIns="0" tIns="0" rIns="0" bIns="0">
            <a:spAutoFit/>
          </a:bodyPr>
          <a:lstStyle/>
          <a:p>
            <a:pPr>
              <a:spcBef>
                <a:spcPct val="50000"/>
              </a:spcBef>
              <a:defRPr/>
            </a:pPr>
            <a:r>
              <a:rPr lang="fr-FR" sz="1200" b="1"/>
              <a:t>Ud</a:t>
            </a:r>
          </a:p>
        </p:txBody>
      </p:sp>
      <p:sp>
        <p:nvSpPr>
          <p:cNvPr id="72728" name="Oval 152"/>
          <p:cNvSpPr>
            <a:spLocks noChangeArrowheads="1"/>
          </p:cNvSpPr>
          <p:nvPr/>
        </p:nvSpPr>
        <p:spPr bwMode="auto">
          <a:xfrm>
            <a:off x="887413" y="2678113"/>
            <a:ext cx="307975" cy="254000"/>
          </a:xfrm>
          <a:prstGeom prst="ellipse">
            <a:avLst/>
          </a:prstGeom>
          <a:noFill/>
          <a:ln w="25400">
            <a:solidFill>
              <a:schemeClr val="tx1"/>
            </a:solidFill>
            <a:round/>
            <a:headEnd/>
            <a:tailEnd/>
          </a:ln>
        </p:spPr>
        <p:txBody>
          <a:bodyPr wrap="none" lIns="90000" tIns="46800" rIns="90000" bIns="46800" anchor="ctr"/>
          <a:lstStyle/>
          <a:p>
            <a:endParaRPr lang="fr-FR"/>
          </a:p>
        </p:txBody>
      </p:sp>
      <p:sp>
        <p:nvSpPr>
          <p:cNvPr id="104601" name="Text Box 153"/>
          <p:cNvSpPr txBox="1">
            <a:spLocks noChangeArrowheads="1"/>
          </p:cNvSpPr>
          <p:nvPr/>
        </p:nvSpPr>
        <p:spPr bwMode="auto">
          <a:xfrm>
            <a:off x="952500" y="2466975"/>
            <a:ext cx="244475" cy="182563"/>
          </a:xfrm>
          <a:prstGeom prst="rect">
            <a:avLst/>
          </a:prstGeom>
          <a:noFill/>
          <a:ln w="25400">
            <a:noFill/>
            <a:miter lim="800000"/>
            <a:headEnd/>
            <a:tailEnd/>
          </a:ln>
          <a:effectLst>
            <a:prstShdw prst="shdw17" dist="17961" dir="2700000">
              <a:schemeClr val="bg1">
                <a:gamma/>
                <a:shade val="60000"/>
                <a:invGamma/>
              </a:schemeClr>
            </a:prstShdw>
          </a:effectLst>
        </p:spPr>
        <p:txBody>
          <a:bodyPr lIns="0" tIns="0" rIns="0" bIns="0">
            <a:spAutoFit/>
          </a:bodyPr>
          <a:lstStyle/>
          <a:p>
            <a:pPr>
              <a:spcBef>
                <a:spcPct val="50000"/>
              </a:spcBef>
              <a:defRPr/>
            </a:pPr>
            <a:r>
              <a:rPr lang="fr-FR" sz="1200" b="1"/>
              <a:t>V2</a:t>
            </a:r>
          </a:p>
        </p:txBody>
      </p:sp>
      <p:sp>
        <p:nvSpPr>
          <p:cNvPr id="72730" name="Line 154"/>
          <p:cNvSpPr>
            <a:spLocks noChangeShapeType="1"/>
          </p:cNvSpPr>
          <p:nvPr/>
        </p:nvSpPr>
        <p:spPr bwMode="auto">
          <a:xfrm rot="5400000" flipH="1" flipV="1">
            <a:off x="1016000" y="2433638"/>
            <a:ext cx="3175" cy="425450"/>
          </a:xfrm>
          <a:prstGeom prst="line">
            <a:avLst/>
          </a:prstGeom>
          <a:noFill/>
          <a:ln w="25400">
            <a:solidFill>
              <a:schemeClr val="tx1"/>
            </a:solidFill>
            <a:round/>
            <a:headEnd/>
            <a:tailEnd type="triangle" w="lg" len="lg"/>
          </a:ln>
        </p:spPr>
        <p:txBody>
          <a:bodyPr lIns="90000" tIns="46800" rIns="90000" bIns="46800"/>
          <a:lstStyle/>
          <a:p>
            <a:endParaRPr lang="fr-FR"/>
          </a:p>
        </p:txBody>
      </p:sp>
      <p:sp>
        <p:nvSpPr>
          <p:cNvPr id="72731" name="Line 155"/>
          <p:cNvSpPr>
            <a:spLocks noChangeShapeType="1"/>
          </p:cNvSpPr>
          <p:nvPr/>
        </p:nvSpPr>
        <p:spPr bwMode="auto">
          <a:xfrm>
            <a:off x="1317625" y="2813050"/>
            <a:ext cx="228600" cy="1588"/>
          </a:xfrm>
          <a:prstGeom prst="line">
            <a:avLst/>
          </a:prstGeom>
          <a:noFill/>
          <a:ln w="25400">
            <a:solidFill>
              <a:srgbClr val="FF0000"/>
            </a:solidFill>
            <a:round/>
            <a:headEnd/>
            <a:tailEnd type="triangle" w="lg" len="lg"/>
          </a:ln>
        </p:spPr>
        <p:txBody>
          <a:bodyPr lIns="90000" tIns="46800" rIns="90000" bIns="46800"/>
          <a:lstStyle/>
          <a:p>
            <a:endParaRPr lang="fr-FR"/>
          </a:p>
        </p:txBody>
      </p:sp>
      <p:sp>
        <p:nvSpPr>
          <p:cNvPr id="72732" name="Text Box 156"/>
          <p:cNvSpPr txBox="1">
            <a:spLocks noChangeArrowheads="1"/>
          </p:cNvSpPr>
          <p:nvPr/>
        </p:nvSpPr>
        <p:spPr bwMode="auto">
          <a:xfrm>
            <a:off x="1389063" y="2547938"/>
            <a:ext cx="261937" cy="182562"/>
          </a:xfrm>
          <a:prstGeom prst="rect">
            <a:avLst/>
          </a:prstGeom>
          <a:noFill/>
          <a:ln w="25400">
            <a:noFill/>
            <a:miter lim="800000"/>
            <a:headEnd/>
            <a:tailEnd/>
          </a:ln>
        </p:spPr>
        <p:txBody>
          <a:bodyPr lIns="0" tIns="0" rIns="0" bIns="0">
            <a:spAutoFit/>
          </a:bodyPr>
          <a:lstStyle/>
          <a:p>
            <a:pPr>
              <a:spcBef>
                <a:spcPct val="50000"/>
              </a:spcBef>
            </a:pPr>
            <a:r>
              <a:rPr lang="fr-FR" sz="1200" b="1">
                <a:solidFill>
                  <a:srgbClr val="FF3300"/>
                </a:solidFill>
              </a:rPr>
              <a:t>J2</a:t>
            </a:r>
          </a:p>
        </p:txBody>
      </p:sp>
      <p:sp>
        <p:nvSpPr>
          <p:cNvPr id="72733" name="Oval 157"/>
          <p:cNvSpPr>
            <a:spLocks noChangeArrowheads="1"/>
          </p:cNvSpPr>
          <p:nvPr/>
        </p:nvSpPr>
        <p:spPr bwMode="auto">
          <a:xfrm>
            <a:off x="887413" y="2220913"/>
            <a:ext cx="307975" cy="252412"/>
          </a:xfrm>
          <a:prstGeom prst="ellipse">
            <a:avLst/>
          </a:prstGeom>
          <a:noFill/>
          <a:ln w="25400">
            <a:solidFill>
              <a:schemeClr val="tx1"/>
            </a:solidFill>
            <a:round/>
            <a:headEnd/>
            <a:tailEnd/>
          </a:ln>
        </p:spPr>
        <p:txBody>
          <a:bodyPr wrap="none" lIns="90000" tIns="46800" rIns="90000" bIns="46800" anchor="ctr"/>
          <a:lstStyle/>
          <a:p>
            <a:endParaRPr lang="fr-FR"/>
          </a:p>
        </p:txBody>
      </p:sp>
      <p:sp>
        <p:nvSpPr>
          <p:cNvPr id="72734" name="Rectangle 158"/>
          <p:cNvSpPr>
            <a:spLocks noChangeArrowheads="1"/>
          </p:cNvSpPr>
          <p:nvPr/>
        </p:nvSpPr>
        <p:spPr bwMode="auto">
          <a:xfrm>
            <a:off x="768350" y="2343150"/>
            <a:ext cx="1365250" cy="465138"/>
          </a:xfrm>
          <a:prstGeom prst="rect">
            <a:avLst/>
          </a:prstGeom>
          <a:noFill/>
          <a:ln w="25400">
            <a:solidFill>
              <a:schemeClr val="tx1"/>
            </a:solidFill>
            <a:miter lim="800000"/>
            <a:headEnd/>
            <a:tailEnd/>
          </a:ln>
        </p:spPr>
        <p:txBody>
          <a:bodyPr wrap="none" lIns="90000" tIns="46800" rIns="90000" bIns="46800" anchor="ctr"/>
          <a:lstStyle/>
          <a:p>
            <a:endParaRPr lang="fr-FR"/>
          </a:p>
        </p:txBody>
      </p:sp>
      <p:sp>
        <p:nvSpPr>
          <p:cNvPr id="72735" name="Line 159"/>
          <p:cNvSpPr>
            <a:spLocks noChangeShapeType="1"/>
          </p:cNvSpPr>
          <p:nvPr/>
        </p:nvSpPr>
        <p:spPr bwMode="auto">
          <a:xfrm>
            <a:off x="1323975" y="2355850"/>
            <a:ext cx="231775" cy="1588"/>
          </a:xfrm>
          <a:prstGeom prst="line">
            <a:avLst/>
          </a:prstGeom>
          <a:noFill/>
          <a:ln w="25400">
            <a:solidFill>
              <a:srgbClr val="FF0000"/>
            </a:solidFill>
            <a:round/>
            <a:headEnd/>
            <a:tailEnd type="triangle" w="lg" len="lg"/>
          </a:ln>
        </p:spPr>
        <p:txBody>
          <a:bodyPr lIns="90000" tIns="46800" rIns="90000" bIns="46800"/>
          <a:lstStyle/>
          <a:p>
            <a:endParaRPr lang="fr-FR"/>
          </a:p>
        </p:txBody>
      </p:sp>
      <p:sp>
        <p:nvSpPr>
          <p:cNvPr id="104608" name="Text Box 160"/>
          <p:cNvSpPr txBox="1">
            <a:spLocks noChangeArrowheads="1"/>
          </p:cNvSpPr>
          <p:nvPr/>
        </p:nvSpPr>
        <p:spPr bwMode="auto">
          <a:xfrm>
            <a:off x="1398588" y="2136775"/>
            <a:ext cx="261937" cy="182563"/>
          </a:xfrm>
          <a:prstGeom prst="rect">
            <a:avLst/>
          </a:prstGeom>
          <a:noFill/>
          <a:ln w="25400">
            <a:noFill/>
            <a:miter lim="800000"/>
            <a:headEnd/>
            <a:tailEnd/>
          </a:ln>
          <a:effectLst>
            <a:prstShdw prst="shdw17" dist="17961" dir="2700000">
              <a:schemeClr val="bg1">
                <a:gamma/>
                <a:shade val="60000"/>
                <a:invGamma/>
              </a:schemeClr>
            </a:prstShdw>
          </a:effectLst>
        </p:spPr>
        <p:txBody>
          <a:bodyPr lIns="0" tIns="0" rIns="0" bIns="0">
            <a:spAutoFit/>
          </a:bodyPr>
          <a:lstStyle/>
          <a:p>
            <a:pPr>
              <a:spcBef>
                <a:spcPct val="50000"/>
              </a:spcBef>
              <a:defRPr/>
            </a:pPr>
            <a:r>
              <a:rPr lang="fr-FR" sz="1200" b="1">
                <a:solidFill>
                  <a:srgbClr val="FF3300"/>
                </a:solidFill>
              </a:rPr>
              <a:t>J1</a:t>
            </a:r>
          </a:p>
        </p:txBody>
      </p:sp>
      <p:sp>
        <p:nvSpPr>
          <p:cNvPr id="72737" name="Rectangle 161"/>
          <p:cNvSpPr>
            <a:spLocks noChangeArrowheads="1"/>
          </p:cNvSpPr>
          <p:nvPr/>
        </p:nvSpPr>
        <p:spPr bwMode="auto">
          <a:xfrm>
            <a:off x="768350" y="2809875"/>
            <a:ext cx="1365250" cy="465138"/>
          </a:xfrm>
          <a:prstGeom prst="rect">
            <a:avLst/>
          </a:prstGeom>
          <a:noFill/>
          <a:ln w="25400">
            <a:solidFill>
              <a:schemeClr val="tx1"/>
            </a:solidFill>
            <a:miter lim="800000"/>
            <a:headEnd/>
            <a:tailEnd/>
          </a:ln>
        </p:spPr>
        <p:txBody>
          <a:bodyPr wrap="none" lIns="90000" tIns="46800" rIns="90000" bIns="46800" anchor="ctr"/>
          <a:lstStyle/>
          <a:p>
            <a:endParaRPr lang="fr-FR"/>
          </a:p>
        </p:txBody>
      </p:sp>
      <p:sp>
        <p:nvSpPr>
          <p:cNvPr id="72738" name="Oval 162"/>
          <p:cNvSpPr>
            <a:spLocks noChangeArrowheads="1"/>
          </p:cNvSpPr>
          <p:nvPr/>
        </p:nvSpPr>
        <p:spPr bwMode="auto">
          <a:xfrm>
            <a:off x="887413" y="3136900"/>
            <a:ext cx="307975" cy="250825"/>
          </a:xfrm>
          <a:prstGeom prst="ellipse">
            <a:avLst/>
          </a:prstGeom>
          <a:noFill/>
          <a:ln w="25400">
            <a:solidFill>
              <a:schemeClr val="tx1"/>
            </a:solidFill>
            <a:round/>
            <a:headEnd/>
            <a:tailEnd/>
          </a:ln>
        </p:spPr>
        <p:txBody>
          <a:bodyPr wrap="none" lIns="90000" tIns="46800" rIns="90000" bIns="46800" anchor="ctr"/>
          <a:lstStyle/>
          <a:p>
            <a:endParaRPr lang="fr-FR"/>
          </a:p>
        </p:txBody>
      </p:sp>
      <p:sp>
        <p:nvSpPr>
          <p:cNvPr id="104611" name="Text Box 163"/>
          <p:cNvSpPr txBox="1">
            <a:spLocks noChangeArrowheads="1"/>
          </p:cNvSpPr>
          <p:nvPr/>
        </p:nvSpPr>
        <p:spPr bwMode="auto">
          <a:xfrm>
            <a:off x="963613" y="2919413"/>
            <a:ext cx="249237" cy="182562"/>
          </a:xfrm>
          <a:prstGeom prst="rect">
            <a:avLst/>
          </a:prstGeom>
          <a:noFill/>
          <a:ln w="25400">
            <a:noFill/>
            <a:miter lim="800000"/>
            <a:headEnd/>
            <a:tailEnd/>
          </a:ln>
          <a:effectLst>
            <a:prstShdw prst="shdw17" dist="17961" dir="2700000">
              <a:schemeClr val="bg1">
                <a:gamma/>
                <a:shade val="60000"/>
                <a:invGamma/>
              </a:schemeClr>
            </a:prstShdw>
          </a:effectLst>
        </p:spPr>
        <p:txBody>
          <a:bodyPr lIns="0" tIns="0" rIns="0" bIns="0">
            <a:spAutoFit/>
          </a:bodyPr>
          <a:lstStyle/>
          <a:p>
            <a:pPr>
              <a:spcBef>
                <a:spcPct val="50000"/>
              </a:spcBef>
              <a:defRPr/>
            </a:pPr>
            <a:r>
              <a:rPr lang="fr-FR" sz="1200" b="1"/>
              <a:t>V3</a:t>
            </a:r>
          </a:p>
        </p:txBody>
      </p:sp>
      <p:sp>
        <p:nvSpPr>
          <p:cNvPr id="72740" name="Line 164"/>
          <p:cNvSpPr>
            <a:spLocks noChangeShapeType="1"/>
          </p:cNvSpPr>
          <p:nvPr/>
        </p:nvSpPr>
        <p:spPr bwMode="auto">
          <a:xfrm rot="5400000" flipH="1" flipV="1">
            <a:off x="1023937" y="2890838"/>
            <a:ext cx="3175" cy="425450"/>
          </a:xfrm>
          <a:prstGeom prst="line">
            <a:avLst/>
          </a:prstGeom>
          <a:noFill/>
          <a:ln w="25400">
            <a:solidFill>
              <a:schemeClr val="tx1"/>
            </a:solidFill>
            <a:round/>
            <a:headEnd/>
            <a:tailEnd type="triangle" w="lg" len="lg"/>
          </a:ln>
        </p:spPr>
        <p:txBody>
          <a:bodyPr lIns="90000" tIns="46800" rIns="90000" bIns="46800"/>
          <a:lstStyle/>
          <a:p>
            <a:endParaRPr lang="fr-FR"/>
          </a:p>
        </p:txBody>
      </p:sp>
      <p:sp>
        <p:nvSpPr>
          <p:cNvPr id="72741" name="Line 165"/>
          <p:cNvSpPr>
            <a:spLocks noChangeShapeType="1"/>
          </p:cNvSpPr>
          <p:nvPr/>
        </p:nvSpPr>
        <p:spPr bwMode="auto">
          <a:xfrm>
            <a:off x="1323975" y="3270250"/>
            <a:ext cx="231775" cy="1588"/>
          </a:xfrm>
          <a:prstGeom prst="line">
            <a:avLst/>
          </a:prstGeom>
          <a:noFill/>
          <a:ln w="25400">
            <a:solidFill>
              <a:srgbClr val="FF0000"/>
            </a:solidFill>
            <a:round/>
            <a:headEnd/>
            <a:tailEnd type="triangle" w="lg" len="lg"/>
          </a:ln>
        </p:spPr>
        <p:txBody>
          <a:bodyPr lIns="90000" tIns="46800" rIns="90000" bIns="46800"/>
          <a:lstStyle/>
          <a:p>
            <a:endParaRPr lang="fr-FR"/>
          </a:p>
        </p:txBody>
      </p:sp>
      <p:sp>
        <p:nvSpPr>
          <p:cNvPr id="72742" name="Text Box 166"/>
          <p:cNvSpPr txBox="1">
            <a:spLocks noChangeArrowheads="1"/>
          </p:cNvSpPr>
          <p:nvPr/>
        </p:nvSpPr>
        <p:spPr bwMode="auto">
          <a:xfrm>
            <a:off x="1398588" y="3032125"/>
            <a:ext cx="261937" cy="182563"/>
          </a:xfrm>
          <a:prstGeom prst="rect">
            <a:avLst/>
          </a:prstGeom>
          <a:noFill/>
          <a:ln w="25400">
            <a:noFill/>
            <a:miter lim="800000"/>
            <a:headEnd/>
            <a:tailEnd/>
          </a:ln>
        </p:spPr>
        <p:txBody>
          <a:bodyPr lIns="0" tIns="0" rIns="0" bIns="0">
            <a:spAutoFit/>
          </a:bodyPr>
          <a:lstStyle/>
          <a:p>
            <a:pPr>
              <a:spcBef>
                <a:spcPct val="50000"/>
              </a:spcBef>
            </a:pPr>
            <a:r>
              <a:rPr lang="fr-FR" sz="1200" b="1">
                <a:solidFill>
                  <a:srgbClr val="FF3300"/>
                </a:solidFill>
              </a:rPr>
              <a:t>J3</a:t>
            </a:r>
          </a:p>
        </p:txBody>
      </p:sp>
      <p:grpSp>
        <p:nvGrpSpPr>
          <p:cNvPr id="72743" name="Group 167"/>
          <p:cNvGrpSpPr>
            <a:grpSpLocks/>
          </p:cNvGrpSpPr>
          <p:nvPr/>
        </p:nvGrpSpPr>
        <p:grpSpPr bwMode="auto">
          <a:xfrm>
            <a:off x="1785938" y="1841500"/>
            <a:ext cx="1350962" cy="517525"/>
            <a:chOff x="3857" y="1356"/>
            <a:chExt cx="1206" cy="488"/>
          </a:xfrm>
        </p:grpSpPr>
        <p:grpSp>
          <p:nvGrpSpPr>
            <p:cNvPr id="72789" name="Group 168"/>
            <p:cNvGrpSpPr>
              <a:grpSpLocks/>
            </p:cNvGrpSpPr>
            <p:nvPr/>
          </p:nvGrpSpPr>
          <p:grpSpPr bwMode="auto">
            <a:xfrm rot="-5400000">
              <a:off x="3725" y="1488"/>
              <a:ext cx="488" cy="224"/>
              <a:chOff x="592" y="2668"/>
              <a:chExt cx="1072" cy="312"/>
            </a:xfrm>
          </p:grpSpPr>
          <p:sp>
            <p:nvSpPr>
              <p:cNvPr id="72798" name="Line 169"/>
              <p:cNvSpPr>
                <a:spLocks noChangeShapeType="1"/>
              </p:cNvSpPr>
              <p:nvPr/>
            </p:nvSpPr>
            <p:spPr bwMode="auto">
              <a:xfrm>
                <a:off x="592" y="2832"/>
                <a:ext cx="1072" cy="0"/>
              </a:xfrm>
              <a:prstGeom prst="line">
                <a:avLst/>
              </a:prstGeom>
              <a:noFill/>
              <a:ln w="25400">
                <a:solidFill>
                  <a:schemeClr val="tx1"/>
                </a:solidFill>
                <a:round/>
                <a:headEnd/>
                <a:tailEnd/>
              </a:ln>
            </p:spPr>
            <p:txBody>
              <a:bodyPr lIns="90000" tIns="46800" rIns="90000" bIns="46800"/>
              <a:lstStyle/>
              <a:p>
                <a:endParaRPr lang="fr-FR"/>
              </a:p>
            </p:txBody>
          </p:sp>
          <p:sp>
            <p:nvSpPr>
              <p:cNvPr id="72799" name="AutoShape 170"/>
              <p:cNvSpPr>
                <a:spLocks noChangeArrowheads="1"/>
              </p:cNvSpPr>
              <p:nvPr/>
            </p:nvSpPr>
            <p:spPr bwMode="auto">
              <a:xfrm rot="5400000">
                <a:off x="992" y="2648"/>
                <a:ext cx="312" cy="352"/>
              </a:xfrm>
              <a:prstGeom prst="triangle">
                <a:avLst>
                  <a:gd name="adj" fmla="val 50000"/>
                </a:avLst>
              </a:prstGeom>
              <a:solidFill>
                <a:schemeClr val="bg1"/>
              </a:solidFill>
              <a:ln w="25400">
                <a:solidFill>
                  <a:schemeClr val="tx1"/>
                </a:solidFill>
                <a:miter lim="800000"/>
                <a:headEnd/>
                <a:tailEnd/>
              </a:ln>
            </p:spPr>
            <p:txBody>
              <a:bodyPr wrap="none" lIns="90000" tIns="46800" rIns="90000" bIns="46800" anchor="ctr"/>
              <a:lstStyle/>
              <a:p>
                <a:endParaRPr lang="fr-FR"/>
              </a:p>
            </p:txBody>
          </p:sp>
          <p:sp>
            <p:nvSpPr>
              <p:cNvPr id="72800" name="Line 171"/>
              <p:cNvSpPr>
                <a:spLocks noChangeShapeType="1"/>
              </p:cNvSpPr>
              <p:nvPr/>
            </p:nvSpPr>
            <p:spPr bwMode="auto">
              <a:xfrm>
                <a:off x="1336" y="2672"/>
                <a:ext cx="0" cy="288"/>
              </a:xfrm>
              <a:prstGeom prst="line">
                <a:avLst/>
              </a:prstGeom>
              <a:noFill/>
              <a:ln w="25400">
                <a:solidFill>
                  <a:schemeClr val="tx1"/>
                </a:solidFill>
                <a:round/>
                <a:headEnd/>
                <a:tailEnd/>
              </a:ln>
            </p:spPr>
            <p:txBody>
              <a:bodyPr lIns="90000" tIns="46800" rIns="90000" bIns="46800"/>
              <a:lstStyle/>
              <a:p>
                <a:endParaRPr lang="fr-FR"/>
              </a:p>
            </p:txBody>
          </p:sp>
        </p:grpSp>
        <p:grpSp>
          <p:nvGrpSpPr>
            <p:cNvPr id="72790" name="Group 172"/>
            <p:cNvGrpSpPr>
              <a:grpSpLocks/>
            </p:cNvGrpSpPr>
            <p:nvPr/>
          </p:nvGrpSpPr>
          <p:grpSpPr bwMode="auto">
            <a:xfrm rot="-5400000">
              <a:off x="4216" y="1488"/>
              <a:ext cx="488" cy="224"/>
              <a:chOff x="592" y="2668"/>
              <a:chExt cx="1072" cy="312"/>
            </a:xfrm>
          </p:grpSpPr>
          <p:sp>
            <p:nvSpPr>
              <p:cNvPr id="72795" name="Line 173"/>
              <p:cNvSpPr>
                <a:spLocks noChangeShapeType="1"/>
              </p:cNvSpPr>
              <p:nvPr/>
            </p:nvSpPr>
            <p:spPr bwMode="auto">
              <a:xfrm>
                <a:off x="592" y="2832"/>
                <a:ext cx="1072" cy="0"/>
              </a:xfrm>
              <a:prstGeom prst="line">
                <a:avLst/>
              </a:prstGeom>
              <a:noFill/>
              <a:ln w="25400">
                <a:solidFill>
                  <a:schemeClr val="tx1"/>
                </a:solidFill>
                <a:round/>
                <a:headEnd/>
                <a:tailEnd/>
              </a:ln>
            </p:spPr>
            <p:txBody>
              <a:bodyPr lIns="90000" tIns="46800" rIns="90000" bIns="46800"/>
              <a:lstStyle/>
              <a:p>
                <a:endParaRPr lang="fr-FR"/>
              </a:p>
            </p:txBody>
          </p:sp>
          <p:sp>
            <p:nvSpPr>
              <p:cNvPr id="72796" name="AutoShape 174"/>
              <p:cNvSpPr>
                <a:spLocks noChangeArrowheads="1"/>
              </p:cNvSpPr>
              <p:nvPr/>
            </p:nvSpPr>
            <p:spPr bwMode="auto">
              <a:xfrm rot="5400000">
                <a:off x="992" y="2648"/>
                <a:ext cx="312" cy="352"/>
              </a:xfrm>
              <a:prstGeom prst="triangle">
                <a:avLst>
                  <a:gd name="adj" fmla="val 50000"/>
                </a:avLst>
              </a:prstGeom>
              <a:solidFill>
                <a:schemeClr val="bg1"/>
              </a:solidFill>
              <a:ln w="25400">
                <a:solidFill>
                  <a:schemeClr val="tx1"/>
                </a:solidFill>
                <a:miter lim="800000"/>
                <a:headEnd/>
                <a:tailEnd/>
              </a:ln>
            </p:spPr>
            <p:txBody>
              <a:bodyPr wrap="none" lIns="90000" tIns="46800" rIns="90000" bIns="46800" anchor="ctr"/>
              <a:lstStyle/>
              <a:p>
                <a:endParaRPr lang="fr-FR"/>
              </a:p>
            </p:txBody>
          </p:sp>
          <p:sp>
            <p:nvSpPr>
              <p:cNvPr id="72797" name="Line 175"/>
              <p:cNvSpPr>
                <a:spLocks noChangeShapeType="1"/>
              </p:cNvSpPr>
              <p:nvPr/>
            </p:nvSpPr>
            <p:spPr bwMode="auto">
              <a:xfrm>
                <a:off x="1336" y="2672"/>
                <a:ext cx="0" cy="288"/>
              </a:xfrm>
              <a:prstGeom prst="line">
                <a:avLst/>
              </a:prstGeom>
              <a:noFill/>
              <a:ln w="25400">
                <a:solidFill>
                  <a:schemeClr val="tx1"/>
                </a:solidFill>
                <a:round/>
                <a:headEnd/>
                <a:tailEnd/>
              </a:ln>
            </p:spPr>
            <p:txBody>
              <a:bodyPr lIns="90000" tIns="46800" rIns="90000" bIns="46800"/>
              <a:lstStyle/>
              <a:p>
                <a:endParaRPr lang="fr-FR"/>
              </a:p>
            </p:txBody>
          </p:sp>
        </p:grpSp>
        <p:grpSp>
          <p:nvGrpSpPr>
            <p:cNvPr id="72791" name="Group 176"/>
            <p:cNvGrpSpPr>
              <a:grpSpLocks/>
            </p:cNvGrpSpPr>
            <p:nvPr/>
          </p:nvGrpSpPr>
          <p:grpSpPr bwMode="auto">
            <a:xfrm rot="-5400000">
              <a:off x="4707" y="1488"/>
              <a:ext cx="488" cy="224"/>
              <a:chOff x="592" y="2668"/>
              <a:chExt cx="1072" cy="312"/>
            </a:xfrm>
          </p:grpSpPr>
          <p:sp>
            <p:nvSpPr>
              <p:cNvPr id="72792" name="Line 177"/>
              <p:cNvSpPr>
                <a:spLocks noChangeShapeType="1"/>
              </p:cNvSpPr>
              <p:nvPr/>
            </p:nvSpPr>
            <p:spPr bwMode="auto">
              <a:xfrm>
                <a:off x="592" y="2832"/>
                <a:ext cx="1072" cy="0"/>
              </a:xfrm>
              <a:prstGeom prst="line">
                <a:avLst/>
              </a:prstGeom>
              <a:noFill/>
              <a:ln w="25400">
                <a:solidFill>
                  <a:schemeClr val="tx1"/>
                </a:solidFill>
                <a:round/>
                <a:headEnd/>
                <a:tailEnd/>
              </a:ln>
            </p:spPr>
            <p:txBody>
              <a:bodyPr lIns="90000" tIns="46800" rIns="90000" bIns="46800"/>
              <a:lstStyle/>
              <a:p>
                <a:endParaRPr lang="fr-FR"/>
              </a:p>
            </p:txBody>
          </p:sp>
          <p:sp>
            <p:nvSpPr>
              <p:cNvPr id="72793" name="AutoShape 178"/>
              <p:cNvSpPr>
                <a:spLocks noChangeArrowheads="1"/>
              </p:cNvSpPr>
              <p:nvPr/>
            </p:nvSpPr>
            <p:spPr bwMode="auto">
              <a:xfrm rot="5400000">
                <a:off x="992" y="2648"/>
                <a:ext cx="312" cy="352"/>
              </a:xfrm>
              <a:prstGeom prst="triangle">
                <a:avLst>
                  <a:gd name="adj" fmla="val 50000"/>
                </a:avLst>
              </a:prstGeom>
              <a:solidFill>
                <a:schemeClr val="bg1"/>
              </a:solidFill>
              <a:ln w="25400">
                <a:solidFill>
                  <a:schemeClr val="tx1"/>
                </a:solidFill>
                <a:miter lim="800000"/>
                <a:headEnd/>
                <a:tailEnd/>
              </a:ln>
            </p:spPr>
            <p:txBody>
              <a:bodyPr wrap="none" lIns="90000" tIns="46800" rIns="90000" bIns="46800" anchor="ctr"/>
              <a:lstStyle/>
              <a:p>
                <a:endParaRPr lang="fr-FR"/>
              </a:p>
            </p:txBody>
          </p:sp>
          <p:sp>
            <p:nvSpPr>
              <p:cNvPr id="72794" name="Line 179"/>
              <p:cNvSpPr>
                <a:spLocks noChangeShapeType="1"/>
              </p:cNvSpPr>
              <p:nvPr/>
            </p:nvSpPr>
            <p:spPr bwMode="auto">
              <a:xfrm>
                <a:off x="1336" y="2672"/>
                <a:ext cx="0" cy="288"/>
              </a:xfrm>
              <a:prstGeom prst="line">
                <a:avLst/>
              </a:prstGeom>
              <a:noFill/>
              <a:ln w="25400">
                <a:solidFill>
                  <a:schemeClr val="tx1"/>
                </a:solidFill>
                <a:round/>
                <a:headEnd/>
                <a:tailEnd/>
              </a:ln>
            </p:spPr>
            <p:txBody>
              <a:bodyPr lIns="90000" tIns="46800" rIns="90000" bIns="46800"/>
              <a:lstStyle/>
              <a:p>
                <a:endParaRPr lang="fr-FR"/>
              </a:p>
            </p:txBody>
          </p:sp>
        </p:grpSp>
      </p:grpSp>
      <p:sp>
        <p:nvSpPr>
          <p:cNvPr id="72744" name="Rectangle 180"/>
          <p:cNvSpPr>
            <a:spLocks noChangeArrowheads="1"/>
          </p:cNvSpPr>
          <p:nvPr/>
        </p:nvSpPr>
        <p:spPr bwMode="auto">
          <a:xfrm>
            <a:off x="1927225" y="2289175"/>
            <a:ext cx="311150" cy="1222375"/>
          </a:xfrm>
          <a:prstGeom prst="rect">
            <a:avLst/>
          </a:prstGeom>
          <a:solidFill>
            <a:srgbClr val="DAF0FE"/>
          </a:solidFill>
          <a:ln w="25400">
            <a:noFill/>
            <a:miter lim="800000"/>
            <a:headEnd/>
            <a:tailEnd/>
          </a:ln>
        </p:spPr>
        <p:txBody>
          <a:bodyPr wrap="none" lIns="90000" tIns="46800" rIns="90000" bIns="46800" anchor="ctr"/>
          <a:lstStyle/>
          <a:p>
            <a:endParaRPr lang="fr-FR"/>
          </a:p>
        </p:txBody>
      </p:sp>
      <p:sp>
        <p:nvSpPr>
          <p:cNvPr id="72745" name="Line 181"/>
          <p:cNvSpPr>
            <a:spLocks noChangeShapeType="1"/>
          </p:cNvSpPr>
          <p:nvPr/>
        </p:nvSpPr>
        <p:spPr bwMode="auto">
          <a:xfrm>
            <a:off x="1916113" y="1851025"/>
            <a:ext cx="1651000" cy="0"/>
          </a:xfrm>
          <a:prstGeom prst="line">
            <a:avLst/>
          </a:prstGeom>
          <a:noFill/>
          <a:ln w="25400">
            <a:solidFill>
              <a:schemeClr val="tx1"/>
            </a:solidFill>
            <a:round/>
            <a:headEnd/>
            <a:tailEnd/>
          </a:ln>
        </p:spPr>
        <p:txBody>
          <a:bodyPr lIns="90000" tIns="46800" rIns="90000" bIns="46800"/>
          <a:lstStyle/>
          <a:p>
            <a:endParaRPr lang="fr-FR"/>
          </a:p>
        </p:txBody>
      </p:sp>
      <p:sp>
        <p:nvSpPr>
          <p:cNvPr id="72746" name="Line 182"/>
          <p:cNvSpPr>
            <a:spLocks noChangeShapeType="1"/>
          </p:cNvSpPr>
          <p:nvPr/>
        </p:nvSpPr>
        <p:spPr bwMode="auto">
          <a:xfrm>
            <a:off x="3567113" y="1851025"/>
            <a:ext cx="9525" cy="1790700"/>
          </a:xfrm>
          <a:prstGeom prst="line">
            <a:avLst/>
          </a:prstGeom>
          <a:noFill/>
          <a:ln w="25400">
            <a:solidFill>
              <a:schemeClr val="tx1"/>
            </a:solidFill>
            <a:round/>
            <a:headEnd/>
            <a:tailEnd/>
          </a:ln>
        </p:spPr>
        <p:txBody>
          <a:bodyPr lIns="90000" tIns="46800" rIns="90000" bIns="46800"/>
          <a:lstStyle/>
          <a:p>
            <a:endParaRPr lang="fr-FR"/>
          </a:p>
        </p:txBody>
      </p:sp>
      <p:sp>
        <p:nvSpPr>
          <p:cNvPr id="72747" name="Line 183"/>
          <p:cNvSpPr>
            <a:spLocks noChangeShapeType="1"/>
          </p:cNvSpPr>
          <p:nvPr/>
        </p:nvSpPr>
        <p:spPr bwMode="auto">
          <a:xfrm flipH="1">
            <a:off x="768350" y="3844925"/>
            <a:ext cx="2808288" cy="1588"/>
          </a:xfrm>
          <a:prstGeom prst="line">
            <a:avLst/>
          </a:prstGeom>
          <a:noFill/>
          <a:ln w="25400">
            <a:solidFill>
              <a:schemeClr val="tx1"/>
            </a:solidFill>
            <a:round/>
            <a:headEnd/>
            <a:tailEnd/>
          </a:ln>
        </p:spPr>
        <p:txBody>
          <a:bodyPr lIns="90000" tIns="46800" rIns="90000" bIns="46800"/>
          <a:lstStyle/>
          <a:p>
            <a:endParaRPr lang="fr-FR"/>
          </a:p>
        </p:txBody>
      </p:sp>
      <p:sp>
        <p:nvSpPr>
          <p:cNvPr id="72748" name="Line 184"/>
          <p:cNvSpPr>
            <a:spLocks noChangeShapeType="1"/>
          </p:cNvSpPr>
          <p:nvPr/>
        </p:nvSpPr>
        <p:spPr bwMode="auto">
          <a:xfrm>
            <a:off x="1687513" y="2811463"/>
            <a:ext cx="788987" cy="0"/>
          </a:xfrm>
          <a:prstGeom prst="line">
            <a:avLst/>
          </a:prstGeom>
          <a:noFill/>
          <a:ln w="25400">
            <a:solidFill>
              <a:schemeClr val="tx1"/>
            </a:solidFill>
            <a:round/>
            <a:headEnd/>
            <a:tailEnd/>
          </a:ln>
        </p:spPr>
        <p:txBody>
          <a:bodyPr lIns="90000" tIns="46800" rIns="90000" bIns="46800"/>
          <a:lstStyle/>
          <a:p>
            <a:endParaRPr lang="fr-FR"/>
          </a:p>
        </p:txBody>
      </p:sp>
      <p:sp>
        <p:nvSpPr>
          <p:cNvPr id="72749" name="Line 185"/>
          <p:cNvSpPr>
            <a:spLocks noChangeShapeType="1"/>
          </p:cNvSpPr>
          <p:nvPr/>
        </p:nvSpPr>
        <p:spPr bwMode="auto">
          <a:xfrm>
            <a:off x="1849438" y="3278188"/>
            <a:ext cx="1158875" cy="0"/>
          </a:xfrm>
          <a:prstGeom prst="line">
            <a:avLst/>
          </a:prstGeom>
          <a:noFill/>
          <a:ln w="25400">
            <a:solidFill>
              <a:schemeClr val="tx1"/>
            </a:solidFill>
            <a:round/>
            <a:headEnd/>
            <a:tailEnd/>
          </a:ln>
        </p:spPr>
        <p:txBody>
          <a:bodyPr lIns="90000" tIns="46800" rIns="90000" bIns="46800"/>
          <a:lstStyle/>
          <a:p>
            <a:endParaRPr lang="fr-FR"/>
          </a:p>
        </p:txBody>
      </p:sp>
      <p:sp>
        <p:nvSpPr>
          <p:cNvPr id="72750" name="Oval 186"/>
          <p:cNvSpPr>
            <a:spLocks noChangeArrowheads="1"/>
          </p:cNvSpPr>
          <p:nvPr/>
        </p:nvSpPr>
        <p:spPr bwMode="auto">
          <a:xfrm>
            <a:off x="3306763" y="2595563"/>
            <a:ext cx="531812" cy="508000"/>
          </a:xfrm>
          <a:prstGeom prst="ellipse">
            <a:avLst/>
          </a:prstGeom>
          <a:solidFill>
            <a:schemeClr val="bg1"/>
          </a:solidFill>
          <a:ln w="25400">
            <a:solidFill>
              <a:schemeClr val="tx1"/>
            </a:solidFill>
            <a:round/>
            <a:headEnd/>
            <a:tailEnd/>
          </a:ln>
        </p:spPr>
        <p:txBody>
          <a:bodyPr wrap="none" lIns="90000" tIns="46800" rIns="90000" bIns="46800" anchor="ctr"/>
          <a:lstStyle/>
          <a:p>
            <a:endParaRPr lang="fr-FR"/>
          </a:p>
        </p:txBody>
      </p:sp>
      <p:sp>
        <p:nvSpPr>
          <p:cNvPr id="104635" name="Line 187"/>
          <p:cNvSpPr>
            <a:spLocks noChangeShapeType="1"/>
          </p:cNvSpPr>
          <p:nvPr/>
        </p:nvSpPr>
        <p:spPr bwMode="auto">
          <a:xfrm>
            <a:off x="3316288" y="2847975"/>
            <a:ext cx="533400" cy="0"/>
          </a:xfrm>
          <a:prstGeom prst="line">
            <a:avLst/>
          </a:prstGeom>
          <a:noFill/>
          <a:ln w="25400">
            <a:solidFill>
              <a:schemeClr val="tx1"/>
            </a:solidFill>
            <a:round/>
            <a:headEnd/>
            <a:tailEnd/>
          </a:ln>
          <a:effectLst>
            <a:prstShdw prst="shdw17" dist="17961" dir="2700000">
              <a:schemeClr val="tx1">
                <a:gamma/>
                <a:shade val="60000"/>
                <a:invGamma/>
              </a:schemeClr>
            </a:prstShdw>
          </a:effectLst>
        </p:spPr>
        <p:txBody>
          <a:bodyPr lIns="90000" tIns="46800" rIns="90000" bIns="46800"/>
          <a:lstStyle/>
          <a:p>
            <a:pPr>
              <a:defRPr/>
            </a:pPr>
            <a:endParaRPr lang="fr-FR"/>
          </a:p>
        </p:txBody>
      </p:sp>
      <p:sp>
        <p:nvSpPr>
          <p:cNvPr id="72752" name="Line 188"/>
          <p:cNvSpPr>
            <a:spLocks noChangeShapeType="1"/>
          </p:cNvSpPr>
          <p:nvPr/>
        </p:nvSpPr>
        <p:spPr bwMode="auto">
          <a:xfrm rot="5400000" flipH="1" flipV="1">
            <a:off x="1053306" y="1940720"/>
            <a:ext cx="3175" cy="423862"/>
          </a:xfrm>
          <a:prstGeom prst="line">
            <a:avLst/>
          </a:prstGeom>
          <a:noFill/>
          <a:ln w="25400">
            <a:solidFill>
              <a:schemeClr val="tx1"/>
            </a:solidFill>
            <a:round/>
            <a:headEnd/>
            <a:tailEnd type="triangle" w="lg" len="lg"/>
          </a:ln>
        </p:spPr>
        <p:txBody>
          <a:bodyPr lIns="90000" tIns="46800" rIns="90000" bIns="46800"/>
          <a:lstStyle/>
          <a:p>
            <a:endParaRPr lang="fr-FR"/>
          </a:p>
        </p:txBody>
      </p:sp>
      <p:sp>
        <p:nvSpPr>
          <p:cNvPr id="104637" name="Text Box 189"/>
          <p:cNvSpPr txBox="1">
            <a:spLocks noChangeArrowheads="1"/>
          </p:cNvSpPr>
          <p:nvPr/>
        </p:nvSpPr>
        <p:spPr bwMode="auto">
          <a:xfrm>
            <a:off x="915988" y="1885950"/>
            <a:ext cx="244475" cy="182563"/>
          </a:xfrm>
          <a:prstGeom prst="rect">
            <a:avLst/>
          </a:prstGeom>
          <a:noFill/>
          <a:ln w="25400">
            <a:noFill/>
            <a:miter lim="800000"/>
            <a:headEnd/>
            <a:tailEnd/>
          </a:ln>
          <a:effectLst>
            <a:prstShdw prst="shdw17" dist="17961" dir="2700000">
              <a:schemeClr val="bg1">
                <a:gamma/>
                <a:shade val="60000"/>
                <a:invGamma/>
              </a:schemeClr>
            </a:prstShdw>
          </a:effectLst>
        </p:spPr>
        <p:txBody>
          <a:bodyPr lIns="0" tIns="0" rIns="0" bIns="0">
            <a:spAutoFit/>
          </a:bodyPr>
          <a:lstStyle/>
          <a:p>
            <a:pPr>
              <a:spcBef>
                <a:spcPct val="50000"/>
              </a:spcBef>
              <a:defRPr/>
            </a:pPr>
            <a:r>
              <a:rPr lang="fr-FR" sz="1200" b="1"/>
              <a:t>V1</a:t>
            </a:r>
          </a:p>
        </p:txBody>
      </p:sp>
      <p:sp>
        <p:nvSpPr>
          <p:cNvPr id="72754" name="Line 190"/>
          <p:cNvSpPr>
            <a:spLocks noChangeShapeType="1"/>
          </p:cNvSpPr>
          <p:nvPr/>
        </p:nvSpPr>
        <p:spPr bwMode="auto">
          <a:xfrm flipH="1" flipV="1">
            <a:off x="4000500" y="2668588"/>
            <a:ext cx="3175" cy="434975"/>
          </a:xfrm>
          <a:prstGeom prst="line">
            <a:avLst/>
          </a:prstGeom>
          <a:noFill/>
          <a:ln w="25400">
            <a:solidFill>
              <a:schemeClr val="tx1"/>
            </a:solidFill>
            <a:round/>
            <a:headEnd/>
            <a:tailEnd type="triangle" w="lg" len="lg"/>
          </a:ln>
        </p:spPr>
        <p:txBody>
          <a:bodyPr lIns="90000" tIns="46800" rIns="90000" bIns="46800"/>
          <a:lstStyle/>
          <a:p>
            <a:endParaRPr lang="fr-FR"/>
          </a:p>
        </p:txBody>
      </p:sp>
      <p:sp>
        <p:nvSpPr>
          <p:cNvPr id="72755" name="Line 191"/>
          <p:cNvSpPr>
            <a:spLocks noChangeShapeType="1"/>
          </p:cNvSpPr>
          <p:nvPr/>
        </p:nvSpPr>
        <p:spPr bwMode="auto">
          <a:xfrm>
            <a:off x="2460625" y="2338388"/>
            <a:ext cx="0" cy="469900"/>
          </a:xfrm>
          <a:prstGeom prst="line">
            <a:avLst/>
          </a:prstGeom>
          <a:noFill/>
          <a:ln w="25400">
            <a:solidFill>
              <a:schemeClr val="tx1"/>
            </a:solidFill>
            <a:round/>
            <a:headEnd/>
            <a:tailEnd/>
          </a:ln>
        </p:spPr>
        <p:txBody>
          <a:bodyPr lIns="90000" tIns="46800" rIns="90000" bIns="46800"/>
          <a:lstStyle/>
          <a:p>
            <a:endParaRPr lang="fr-FR"/>
          </a:p>
        </p:txBody>
      </p:sp>
      <p:sp>
        <p:nvSpPr>
          <p:cNvPr id="72756" name="Line 192"/>
          <p:cNvSpPr>
            <a:spLocks noChangeShapeType="1"/>
          </p:cNvSpPr>
          <p:nvPr/>
        </p:nvSpPr>
        <p:spPr bwMode="auto">
          <a:xfrm>
            <a:off x="3011488" y="2352675"/>
            <a:ext cx="0" cy="914400"/>
          </a:xfrm>
          <a:prstGeom prst="line">
            <a:avLst/>
          </a:prstGeom>
          <a:noFill/>
          <a:ln w="25400">
            <a:solidFill>
              <a:schemeClr val="tx1"/>
            </a:solidFill>
            <a:round/>
            <a:headEnd/>
            <a:tailEnd/>
          </a:ln>
        </p:spPr>
        <p:txBody>
          <a:bodyPr lIns="90000" tIns="46800" rIns="90000" bIns="46800"/>
          <a:lstStyle/>
          <a:p>
            <a:endParaRPr lang="fr-FR"/>
          </a:p>
        </p:txBody>
      </p:sp>
      <p:sp>
        <p:nvSpPr>
          <p:cNvPr id="72757" name="Line 193"/>
          <p:cNvSpPr>
            <a:spLocks noChangeShapeType="1"/>
          </p:cNvSpPr>
          <p:nvPr/>
        </p:nvSpPr>
        <p:spPr bwMode="auto">
          <a:xfrm>
            <a:off x="766763" y="3144838"/>
            <a:ext cx="0" cy="498475"/>
          </a:xfrm>
          <a:prstGeom prst="line">
            <a:avLst/>
          </a:prstGeom>
          <a:noFill/>
          <a:ln w="25400">
            <a:solidFill>
              <a:schemeClr val="tx1"/>
            </a:solidFill>
            <a:round/>
            <a:headEnd/>
            <a:tailEnd/>
          </a:ln>
        </p:spPr>
        <p:txBody>
          <a:bodyPr lIns="90000" tIns="46800" rIns="90000" bIns="46800"/>
          <a:lstStyle/>
          <a:p>
            <a:endParaRPr lang="fr-FR"/>
          </a:p>
        </p:txBody>
      </p:sp>
      <p:grpSp>
        <p:nvGrpSpPr>
          <p:cNvPr id="72758" name="Group 194"/>
          <p:cNvGrpSpPr>
            <a:grpSpLocks/>
          </p:cNvGrpSpPr>
          <p:nvPr/>
        </p:nvGrpSpPr>
        <p:grpSpPr bwMode="auto">
          <a:xfrm>
            <a:off x="2646363" y="4014788"/>
            <a:ext cx="1524000" cy="520700"/>
            <a:chOff x="575" y="2806"/>
            <a:chExt cx="960" cy="328"/>
          </a:xfrm>
        </p:grpSpPr>
        <p:sp>
          <p:nvSpPr>
            <p:cNvPr id="104643" name="Text Box 195"/>
            <p:cNvSpPr txBox="1">
              <a:spLocks noChangeArrowheads="1"/>
            </p:cNvSpPr>
            <p:nvPr/>
          </p:nvSpPr>
          <p:spPr bwMode="auto">
            <a:xfrm>
              <a:off x="575" y="2866"/>
              <a:ext cx="645" cy="154"/>
            </a:xfrm>
            <a:prstGeom prst="rect">
              <a:avLst/>
            </a:prstGeom>
            <a:noFill/>
            <a:ln w="25400">
              <a:noFill/>
              <a:miter lim="800000"/>
              <a:headEnd/>
              <a:tailEnd/>
            </a:ln>
            <a:effectLst>
              <a:prstShdw prst="shdw17" dist="17961" dir="2700000">
                <a:schemeClr val="bg1">
                  <a:gamma/>
                  <a:shade val="60000"/>
                  <a:invGamma/>
                </a:schemeClr>
              </a:prstShdw>
            </a:effectLst>
          </p:spPr>
          <p:txBody>
            <a:bodyPr lIns="0" tIns="0" rIns="0" bIns="0">
              <a:spAutoFit/>
            </a:bodyPr>
            <a:lstStyle/>
            <a:p>
              <a:pPr>
                <a:spcBef>
                  <a:spcPct val="50000"/>
                </a:spcBef>
                <a:defRPr/>
              </a:pPr>
              <a:r>
                <a:rPr lang="fr-FR" sz="1600" b="1"/>
                <a:t>Ud= 3</a:t>
              </a:r>
              <a:r>
                <a:rPr lang="fr-FR" sz="1200" b="1"/>
                <a:t>Ud</a:t>
              </a:r>
              <a:r>
                <a:rPr lang="fr-FR" sz="1200" b="1" baseline="-25000"/>
                <a:t>max</a:t>
              </a:r>
              <a:endParaRPr lang="fr-FR" sz="1600" b="1"/>
            </a:p>
          </p:txBody>
        </p:sp>
        <p:grpSp>
          <p:nvGrpSpPr>
            <p:cNvPr id="72782" name="Group 196"/>
            <p:cNvGrpSpPr>
              <a:grpSpLocks/>
            </p:cNvGrpSpPr>
            <p:nvPr/>
          </p:nvGrpSpPr>
          <p:grpSpPr bwMode="auto">
            <a:xfrm>
              <a:off x="1242" y="2806"/>
              <a:ext cx="178" cy="136"/>
              <a:chOff x="1787" y="3431"/>
              <a:chExt cx="356" cy="279"/>
            </a:xfrm>
          </p:grpSpPr>
          <p:sp>
            <p:nvSpPr>
              <p:cNvPr id="72786" name="Line 197"/>
              <p:cNvSpPr>
                <a:spLocks noChangeShapeType="1"/>
              </p:cNvSpPr>
              <p:nvPr/>
            </p:nvSpPr>
            <p:spPr bwMode="auto">
              <a:xfrm>
                <a:off x="1787" y="3473"/>
                <a:ext cx="102" cy="237"/>
              </a:xfrm>
              <a:prstGeom prst="line">
                <a:avLst/>
              </a:prstGeom>
              <a:noFill/>
              <a:ln w="25400">
                <a:solidFill>
                  <a:schemeClr val="tx1"/>
                </a:solidFill>
                <a:round/>
                <a:headEnd/>
                <a:tailEnd/>
              </a:ln>
            </p:spPr>
            <p:txBody>
              <a:bodyPr lIns="90000" tIns="46800" rIns="90000" bIns="46800"/>
              <a:lstStyle/>
              <a:p>
                <a:endParaRPr lang="fr-FR"/>
              </a:p>
            </p:txBody>
          </p:sp>
          <p:sp>
            <p:nvSpPr>
              <p:cNvPr id="72787" name="Line 198"/>
              <p:cNvSpPr>
                <a:spLocks noChangeShapeType="1"/>
              </p:cNvSpPr>
              <p:nvPr/>
            </p:nvSpPr>
            <p:spPr bwMode="auto">
              <a:xfrm flipV="1">
                <a:off x="1897" y="3431"/>
                <a:ext cx="60" cy="279"/>
              </a:xfrm>
              <a:prstGeom prst="line">
                <a:avLst/>
              </a:prstGeom>
              <a:noFill/>
              <a:ln w="25400">
                <a:solidFill>
                  <a:schemeClr val="tx1"/>
                </a:solidFill>
                <a:round/>
                <a:headEnd/>
                <a:tailEnd/>
              </a:ln>
            </p:spPr>
            <p:txBody>
              <a:bodyPr lIns="90000" tIns="46800" rIns="90000" bIns="46800"/>
              <a:lstStyle/>
              <a:p>
                <a:endParaRPr lang="fr-FR"/>
              </a:p>
            </p:txBody>
          </p:sp>
          <p:sp>
            <p:nvSpPr>
              <p:cNvPr id="72788" name="Line 199"/>
              <p:cNvSpPr>
                <a:spLocks noChangeShapeType="1"/>
              </p:cNvSpPr>
              <p:nvPr/>
            </p:nvSpPr>
            <p:spPr bwMode="auto">
              <a:xfrm>
                <a:off x="1957" y="3431"/>
                <a:ext cx="186" cy="0"/>
              </a:xfrm>
              <a:prstGeom prst="line">
                <a:avLst/>
              </a:prstGeom>
              <a:noFill/>
              <a:ln w="25400">
                <a:solidFill>
                  <a:schemeClr val="tx1"/>
                </a:solidFill>
                <a:round/>
                <a:headEnd/>
                <a:tailEnd/>
              </a:ln>
            </p:spPr>
            <p:txBody>
              <a:bodyPr lIns="90000" tIns="46800" rIns="90000" bIns="46800"/>
              <a:lstStyle/>
              <a:p>
                <a:endParaRPr lang="fr-FR"/>
              </a:p>
            </p:txBody>
          </p:sp>
        </p:grpSp>
        <p:sp>
          <p:nvSpPr>
            <p:cNvPr id="104648" name="Rectangle 200"/>
            <p:cNvSpPr>
              <a:spLocks noChangeArrowheads="1"/>
            </p:cNvSpPr>
            <p:nvPr/>
          </p:nvSpPr>
          <p:spPr bwMode="auto">
            <a:xfrm>
              <a:off x="1341" y="2839"/>
              <a:ext cx="194" cy="134"/>
            </a:xfrm>
            <a:prstGeom prst="rect">
              <a:avLst/>
            </a:prstGeom>
            <a:noFill/>
            <a:ln w="25400" algn="ctr">
              <a:noFill/>
              <a:miter lim="800000"/>
              <a:headEnd/>
              <a:tailEnd/>
            </a:ln>
            <a:effectLst>
              <a:prstShdw prst="shdw17" dist="17961" dir="2700000">
                <a:schemeClr val="bg1">
                  <a:gamma/>
                  <a:shade val="60000"/>
                  <a:invGamma/>
                </a:schemeClr>
              </a:prstShdw>
            </a:effectLst>
          </p:spPr>
          <p:txBody>
            <a:bodyPr lIns="0" tIns="0" rIns="0" bIns="0">
              <a:spAutoFit/>
            </a:bodyPr>
            <a:lstStyle/>
            <a:p>
              <a:pPr>
                <a:spcBef>
                  <a:spcPct val="50000"/>
                </a:spcBef>
                <a:defRPr/>
              </a:pPr>
              <a:r>
                <a:rPr lang="fr-FR" sz="1400" b="1"/>
                <a:t>3</a:t>
              </a:r>
            </a:p>
          </p:txBody>
        </p:sp>
        <p:sp>
          <p:nvSpPr>
            <p:cNvPr id="72784" name="Line 201"/>
            <p:cNvSpPr>
              <a:spLocks noChangeShapeType="1"/>
            </p:cNvSpPr>
            <p:nvPr/>
          </p:nvSpPr>
          <p:spPr bwMode="auto">
            <a:xfrm flipV="1">
              <a:off x="1208" y="2986"/>
              <a:ext cx="212" cy="0"/>
            </a:xfrm>
            <a:prstGeom prst="line">
              <a:avLst/>
            </a:prstGeom>
            <a:noFill/>
            <a:ln w="25400">
              <a:solidFill>
                <a:schemeClr val="tx1"/>
              </a:solidFill>
              <a:round/>
              <a:headEnd/>
              <a:tailEnd/>
            </a:ln>
          </p:spPr>
          <p:txBody>
            <a:bodyPr lIns="90000" tIns="46800" rIns="90000" bIns="46800"/>
            <a:lstStyle/>
            <a:p>
              <a:endParaRPr lang="fr-FR"/>
            </a:p>
          </p:txBody>
        </p:sp>
        <p:sp>
          <p:nvSpPr>
            <p:cNvPr id="104650" name="Text Box 202"/>
            <p:cNvSpPr txBox="1">
              <a:spLocks noChangeArrowheads="1"/>
            </p:cNvSpPr>
            <p:nvPr/>
          </p:nvSpPr>
          <p:spPr bwMode="auto">
            <a:xfrm>
              <a:off x="1243" y="2942"/>
              <a:ext cx="195" cy="192"/>
            </a:xfrm>
            <a:prstGeom prst="rect">
              <a:avLst/>
            </a:prstGeom>
            <a:noFill/>
            <a:ln w="25400">
              <a:noFill/>
              <a:miter lim="800000"/>
              <a:headEnd/>
              <a:tailEnd/>
            </a:ln>
            <a:effectLst>
              <a:prstShdw prst="shdw17" dist="17961" dir="2700000">
                <a:schemeClr val="bg1">
                  <a:gamma/>
                  <a:shade val="60000"/>
                  <a:invGamma/>
                </a:schemeClr>
              </a:prstShdw>
            </a:effectLst>
          </p:spPr>
          <p:txBody>
            <a:bodyPr lIns="0" tIns="0" rIns="0" bIns="0">
              <a:spAutoFit/>
            </a:bodyPr>
            <a:lstStyle/>
            <a:p>
              <a:pPr>
                <a:spcBef>
                  <a:spcPct val="50000"/>
                </a:spcBef>
                <a:defRPr/>
              </a:pPr>
              <a:r>
                <a:rPr lang="fr-FR" sz="1600">
                  <a:sym typeface="Symbol" pitchFamily="18" charset="2"/>
                </a:rPr>
                <a:t>2</a:t>
              </a:r>
              <a:r>
                <a:rPr lang="fr-FR" sz="2000">
                  <a:sym typeface="Symbol" pitchFamily="18" charset="2"/>
                </a:rPr>
                <a:t></a:t>
              </a:r>
            </a:p>
          </p:txBody>
        </p:sp>
      </p:grpSp>
      <p:grpSp>
        <p:nvGrpSpPr>
          <p:cNvPr id="72759" name="Group 203"/>
          <p:cNvGrpSpPr>
            <a:grpSpLocks/>
          </p:cNvGrpSpPr>
          <p:nvPr/>
        </p:nvGrpSpPr>
        <p:grpSpPr bwMode="auto">
          <a:xfrm>
            <a:off x="7283450" y="3943350"/>
            <a:ext cx="1524000" cy="520700"/>
            <a:chOff x="584" y="3297"/>
            <a:chExt cx="960" cy="328"/>
          </a:xfrm>
        </p:grpSpPr>
        <p:sp>
          <p:nvSpPr>
            <p:cNvPr id="104652" name="Text Box 204"/>
            <p:cNvSpPr txBox="1">
              <a:spLocks noChangeArrowheads="1"/>
            </p:cNvSpPr>
            <p:nvPr/>
          </p:nvSpPr>
          <p:spPr bwMode="auto">
            <a:xfrm>
              <a:off x="584" y="3357"/>
              <a:ext cx="645" cy="154"/>
            </a:xfrm>
            <a:prstGeom prst="rect">
              <a:avLst/>
            </a:prstGeom>
            <a:noFill/>
            <a:ln w="25400">
              <a:noFill/>
              <a:miter lim="800000"/>
              <a:headEnd/>
              <a:tailEnd/>
            </a:ln>
            <a:effectLst>
              <a:prstShdw prst="shdw17" dist="17961" dir="2700000">
                <a:schemeClr val="bg1">
                  <a:gamma/>
                  <a:shade val="60000"/>
                  <a:invGamma/>
                </a:schemeClr>
              </a:prstShdw>
            </a:effectLst>
          </p:spPr>
          <p:txBody>
            <a:bodyPr lIns="0" tIns="0" rIns="0" bIns="0">
              <a:spAutoFit/>
            </a:bodyPr>
            <a:lstStyle/>
            <a:p>
              <a:pPr>
                <a:spcBef>
                  <a:spcPct val="50000"/>
                </a:spcBef>
                <a:defRPr/>
              </a:pPr>
              <a:r>
                <a:rPr lang="fr-FR" sz="1600" b="1"/>
                <a:t>Ud= 3</a:t>
              </a:r>
              <a:r>
                <a:rPr lang="fr-FR" sz="1200" b="1"/>
                <a:t>Ud</a:t>
              </a:r>
              <a:r>
                <a:rPr lang="fr-FR" sz="1200" b="1" baseline="-25000"/>
                <a:t>max</a:t>
              </a:r>
              <a:endParaRPr lang="fr-FR" sz="1600" b="1"/>
            </a:p>
          </p:txBody>
        </p:sp>
        <p:grpSp>
          <p:nvGrpSpPr>
            <p:cNvPr id="72774" name="Group 205"/>
            <p:cNvGrpSpPr>
              <a:grpSpLocks/>
            </p:cNvGrpSpPr>
            <p:nvPr/>
          </p:nvGrpSpPr>
          <p:grpSpPr bwMode="auto">
            <a:xfrm>
              <a:off x="1251" y="3297"/>
              <a:ext cx="178" cy="136"/>
              <a:chOff x="1787" y="3431"/>
              <a:chExt cx="356" cy="279"/>
            </a:xfrm>
          </p:grpSpPr>
          <p:sp>
            <p:nvSpPr>
              <p:cNvPr id="72778" name="Line 206"/>
              <p:cNvSpPr>
                <a:spLocks noChangeShapeType="1"/>
              </p:cNvSpPr>
              <p:nvPr/>
            </p:nvSpPr>
            <p:spPr bwMode="auto">
              <a:xfrm>
                <a:off x="1787" y="3473"/>
                <a:ext cx="102" cy="237"/>
              </a:xfrm>
              <a:prstGeom prst="line">
                <a:avLst/>
              </a:prstGeom>
              <a:noFill/>
              <a:ln w="25400">
                <a:solidFill>
                  <a:schemeClr val="tx1"/>
                </a:solidFill>
                <a:round/>
                <a:headEnd/>
                <a:tailEnd/>
              </a:ln>
            </p:spPr>
            <p:txBody>
              <a:bodyPr lIns="90000" tIns="46800" rIns="90000" bIns="46800"/>
              <a:lstStyle/>
              <a:p>
                <a:endParaRPr lang="fr-FR"/>
              </a:p>
            </p:txBody>
          </p:sp>
          <p:sp>
            <p:nvSpPr>
              <p:cNvPr id="72779" name="Line 207"/>
              <p:cNvSpPr>
                <a:spLocks noChangeShapeType="1"/>
              </p:cNvSpPr>
              <p:nvPr/>
            </p:nvSpPr>
            <p:spPr bwMode="auto">
              <a:xfrm flipV="1">
                <a:off x="1897" y="3431"/>
                <a:ext cx="60" cy="279"/>
              </a:xfrm>
              <a:prstGeom prst="line">
                <a:avLst/>
              </a:prstGeom>
              <a:noFill/>
              <a:ln w="25400">
                <a:solidFill>
                  <a:schemeClr val="tx1"/>
                </a:solidFill>
                <a:round/>
                <a:headEnd/>
                <a:tailEnd/>
              </a:ln>
            </p:spPr>
            <p:txBody>
              <a:bodyPr lIns="90000" tIns="46800" rIns="90000" bIns="46800"/>
              <a:lstStyle/>
              <a:p>
                <a:endParaRPr lang="fr-FR"/>
              </a:p>
            </p:txBody>
          </p:sp>
          <p:sp>
            <p:nvSpPr>
              <p:cNvPr id="72780" name="Line 208"/>
              <p:cNvSpPr>
                <a:spLocks noChangeShapeType="1"/>
              </p:cNvSpPr>
              <p:nvPr/>
            </p:nvSpPr>
            <p:spPr bwMode="auto">
              <a:xfrm>
                <a:off x="1957" y="3431"/>
                <a:ext cx="186" cy="0"/>
              </a:xfrm>
              <a:prstGeom prst="line">
                <a:avLst/>
              </a:prstGeom>
              <a:noFill/>
              <a:ln w="25400">
                <a:solidFill>
                  <a:schemeClr val="tx1"/>
                </a:solidFill>
                <a:round/>
                <a:headEnd/>
                <a:tailEnd/>
              </a:ln>
            </p:spPr>
            <p:txBody>
              <a:bodyPr lIns="90000" tIns="46800" rIns="90000" bIns="46800"/>
              <a:lstStyle/>
              <a:p>
                <a:endParaRPr lang="fr-FR"/>
              </a:p>
            </p:txBody>
          </p:sp>
        </p:grpSp>
        <p:sp>
          <p:nvSpPr>
            <p:cNvPr id="104657" name="Rectangle 209"/>
            <p:cNvSpPr>
              <a:spLocks noChangeArrowheads="1"/>
            </p:cNvSpPr>
            <p:nvPr/>
          </p:nvSpPr>
          <p:spPr bwMode="auto">
            <a:xfrm>
              <a:off x="1350" y="3330"/>
              <a:ext cx="194" cy="134"/>
            </a:xfrm>
            <a:prstGeom prst="rect">
              <a:avLst/>
            </a:prstGeom>
            <a:noFill/>
            <a:ln w="25400" algn="ctr">
              <a:noFill/>
              <a:miter lim="800000"/>
              <a:headEnd/>
              <a:tailEnd/>
            </a:ln>
            <a:effectLst>
              <a:prstShdw prst="shdw17" dist="17961" dir="2700000">
                <a:schemeClr val="bg1">
                  <a:gamma/>
                  <a:shade val="60000"/>
                  <a:invGamma/>
                </a:schemeClr>
              </a:prstShdw>
            </a:effectLst>
          </p:spPr>
          <p:txBody>
            <a:bodyPr lIns="0" tIns="0" rIns="0" bIns="0">
              <a:spAutoFit/>
            </a:bodyPr>
            <a:lstStyle/>
            <a:p>
              <a:pPr>
                <a:spcBef>
                  <a:spcPct val="50000"/>
                </a:spcBef>
                <a:defRPr/>
              </a:pPr>
              <a:r>
                <a:rPr lang="fr-FR" sz="1400" b="1"/>
                <a:t>3</a:t>
              </a:r>
            </a:p>
          </p:txBody>
        </p:sp>
        <p:sp>
          <p:nvSpPr>
            <p:cNvPr id="72776" name="Line 210"/>
            <p:cNvSpPr>
              <a:spLocks noChangeShapeType="1"/>
            </p:cNvSpPr>
            <p:nvPr/>
          </p:nvSpPr>
          <p:spPr bwMode="auto">
            <a:xfrm flipV="1">
              <a:off x="1217" y="3477"/>
              <a:ext cx="212" cy="0"/>
            </a:xfrm>
            <a:prstGeom prst="line">
              <a:avLst/>
            </a:prstGeom>
            <a:noFill/>
            <a:ln w="25400">
              <a:solidFill>
                <a:schemeClr val="tx1"/>
              </a:solidFill>
              <a:round/>
              <a:headEnd/>
              <a:tailEnd/>
            </a:ln>
          </p:spPr>
          <p:txBody>
            <a:bodyPr lIns="90000" tIns="46800" rIns="90000" bIns="46800"/>
            <a:lstStyle/>
            <a:p>
              <a:endParaRPr lang="fr-FR"/>
            </a:p>
          </p:txBody>
        </p:sp>
        <p:sp>
          <p:nvSpPr>
            <p:cNvPr id="104659" name="Text Box 211"/>
            <p:cNvSpPr txBox="1">
              <a:spLocks noChangeArrowheads="1"/>
            </p:cNvSpPr>
            <p:nvPr/>
          </p:nvSpPr>
          <p:spPr bwMode="auto">
            <a:xfrm>
              <a:off x="1252" y="3433"/>
              <a:ext cx="195" cy="192"/>
            </a:xfrm>
            <a:prstGeom prst="rect">
              <a:avLst/>
            </a:prstGeom>
            <a:noFill/>
            <a:ln w="25400">
              <a:noFill/>
              <a:miter lim="800000"/>
              <a:headEnd/>
              <a:tailEnd/>
            </a:ln>
            <a:effectLst>
              <a:prstShdw prst="shdw17" dist="17961" dir="2700000">
                <a:schemeClr val="bg1">
                  <a:gamma/>
                  <a:shade val="60000"/>
                  <a:invGamma/>
                </a:schemeClr>
              </a:prstShdw>
            </a:effectLst>
          </p:spPr>
          <p:txBody>
            <a:bodyPr lIns="0" tIns="0" rIns="0" bIns="0">
              <a:spAutoFit/>
            </a:bodyPr>
            <a:lstStyle/>
            <a:p>
              <a:pPr>
                <a:spcBef>
                  <a:spcPct val="50000"/>
                </a:spcBef>
                <a:defRPr/>
              </a:pPr>
              <a:r>
                <a:rPr lang="fr-FR" sz="1600">
                  <a:sym typeface="Symbol" pitchFamily="18" charset="2"/>
                </a:rPr>
                <a:t> </a:t>
              </a:r>
              <a:r>
                <a:rPr lang="fr-FR" sz="2000">
                  <a:sym typeface="Symbol" pitchFamily="18" charset="2"/>
                </a:rPr>
                <a:t></a:t>
              </a:r>
            </a:p>
          </p:txBody>
        </p:sp>
      </p:grpSp>
      <p:sp>
        <p:nvSpPr>
          <p:cNvPr id="104660" name="Text Box 212"/>
          <p:cNvSpPr txBox="1">
            <a:spLocks noChangeArrowheads="1"/>
          </p:cNvSpPr>
          <p:nvPr/>
        </p:nvSpPr>
        <p:spPr bwMode="auto">
          <a:xfrm>
            <a:off x="334963" y="4075113"/>
            <a:ext cx="2649537" cy="304800"/>
          </a:xfrm>
          <a:prstGeom prst="rect">
            <a:avLst/>
          </a:prstGeom>
          <a:noFill/>
          <a:ln w="25400">
            <a:noFill/>
            <a:miter lim="800000"/>
            <a:headEnd/>
            <a:tailEnd/>
          </a:ln>
          <a:effectLst>
            <a:prstShdw prst="shdw17" dist="17961" dir="2700000">
              <a:schemeClr val="bg1">
                <a:gamma/>
                <a:shade val="60000"/>
                <a:invGamma/>
              </a:schemeClr>
            </a:prstShdw>
          </a:effectLst>
        </p:spPr>
        <p:txBody>
          <a:bodyPr lIns="90000" tIns="46800" rIns="90000" bIns="46800">
            <a:spAutoFit/>
          </a:bodyPr>
          <a:lstStyle/>
          <a:p>
            <a:pPr>
              <a:spcBef>
                <a:spcPct val="50000"/>
              </a:spcBef>
              <a:defRPr/>
            </a:pPr>
            <a:r>
              <a:rPr lang="fr-FR" sz="1400" b="1"/>
              <a:t>Montage parallèle simple</a:t>
            </a:r>
          </a:p>
        </p:txBody>
      </p:sp>
      <p:sp>
        <p:nvSpPr>
          <p:cNvPr id="104661" name="Text Box 213"/>
          <p:cNvSpPr txBox="1">
            <a:spLocks noChangeArrowheads="1"/>
          </p:cNvSpPr>
          <p:nvPr/>
        </p:nvSpPr>
        <p:spPr bwMode="auto">
          <a:xfrm>
            <a:off x="4948238" y="4035425"/>
            <a:ext cx="2649537" cy="304800"/>
          </a:xfrm>
          <a:prstGeom prst="rect">
            <a:avLst/>
          </a:prstGeom>
          <a:noFill/>
          <a:ln w="25400">
            <a:noFill/>
            <a:miter lim="800000"/>
            <a:headEnd/>
            <a:tailEnd/>
          </a:ln>
          <a:effectLst>
            <a:prstShdw prst="shdw17" dist="17961" dir="2700000">
              <a:schemeClr val="bg1">
                <a:gamma/>
                <a:shade val="60000"/>
                <a:invGamma/>
              </a:schemeClr>
            </a:prstShdw>
          </a:effectLst>
        </p:spPr>
        <p:txBody>
          <a:bodyPr lIns="90000" tIns="46800" rIns="90000" bIns="46800">
            <a:spAutoFit/>
          </a:bodyPr>
          <a:lstStyle/>
          <a:p>
            <a:pPr>
              <a:spcBef>
                <a:spcPct val="50000"/>
              </a:spcBef>
              <a:defRPr/>
            </a:pPr>
            <a:r>
              <a:rPr lang="fr-FR" sz="1400" b="1"/>
              <a:t>Montage parallèle double</a:t>
            </a:r>
          </a:p>
        </p:txBody>
      </p:sp>
      <p:sp>
        <p:nvSpPr>
          <p:cNvPr id="104662" name="Text Box 214"/>
          <p:cNvSpPr txBox="1">
            <a:spLocks noChangeArrowheads="1"/>
          </p:cNvSpPr>
          <p:nvPr/>
        </p:nvSpPr>
        <p:spPr bwMode="auto">
          <a:xfrm>
            <a:off x="1289050" y="5473700"/>
            <a:ext cx="2649538" cy="304800"/>
          </a:xfrm>
          <a:prstGeom prst="rect">
            <a:avLst/>
          </a:prstGeom>
          <a:noFill/>
          <a:ln w="25400">
            <a:noFill/>
            <a:miter lim="800000"/>
            <a:headEnd/>
            <a:tailEnd/>
          </a:ln>
          <a:effectLst>
            <a:prstShdw prst="shdw17" dist="17961" dir="2700000">
              <a:schemeClr val="bg1">
                <a:gamma/>
                <a:shade val="60000"/>
                <a:invGamma/>
              </a:schemeClr>
            </a:prstShdw>
          </a:effectLst>
        </p:spPr>
        <p:txBody>
          <a:bodyPr lIns="90000" tIns="46800" rIns="90000" bIns="46800">
            <a:spAutoFit/>
          </a:bodyPr>
          <a:lstStyle/>
          <a:p>
            <a:pPr>
              <a:spcBef>
                <a:spcPct val="50000"/>
              </a:spcBef>
              <a:defRPr/>
            </a:pPr>
            <a:r>
              <a:rPr lang="fr-FR" sz="1400" b="1"/>
              <a:t>Montage série </a:t>
            </a:r>
          </a:p>
        </p:txBody>
      </p:sp>
      <p:grpSp>
        <p:nvGrpSpPr>
          <p:cNvPr id="72763" name="Group 215"/>
          <p:cNvGrpSpPr>
            <a:grpSpLocks/>
          </p:cNvGrpSpPr>
          <p:nvPr/>
        </p:nvGrpSpPr>
        <p:grpSpPr bwMode="auto">
          <a:xfrm>
            <a:off x="2817813" y="5408613"/>
            <a:ext cx="1524000" cy="520700"/>
            <a:chOff x="584" y="3297"/>
            <a:chExt cx="960" cy="328"/>
          </a:xfrm>
        </p:grpSpPr>
        <p:sp>
          <p:nvSpPr>
            <p:cNvPr id="104664" name="Text Box 216"/>
            <p:cNvSpPr txBox="1">
              <a:spLocks noChangeArrowheads="1"/>
            </p:cNvSpPr>
            <p:nvPr/>
          </p:nvSpPr>
          <p:spPr bwMode="auto">
            <a:xfrm>
              <a:off x="584" y="3357"/>
              <a:ext cx="645" cy="154"/>
            </a:xfrm>
            <a:prstGeom prst="rect">
              <a:avLst/>
            </a:prstGeom>
            <a:noFill/>
            <a:ln w="25400">
              <a:noFill/>
              <a:miter lim="800000"/>
              <a:headEnd/>
              <a:tailEnd/>
            </a:ln>
            <a:effectLst>
              <a:prstShdw prst="shdw17" dist="17961" dir="2700000">
                <a:schemeClr val="bg1">
                  <a:gamma/>
                  <a:shade val="60000"/>
                  <a:invGamma/>
                </a:schemeClr>
              </a:prstShdw>
            </a:effectLst>
          </p:spPr>
          <p:txBody>
            <a:bodyPr lIns="0" tIns="0" rIns="0" bIns="0">
              <a:spAutoFit/>
            </a:bodyPr>
            <a:lstStyle/>
            <a:p>
              <a:pPr>
                <a:spcBef>
                  <a:spcPct val="50000"/>
                </a:spcBef>
                <a:defRPr/>
              </a:pPr>
              <a:r>
                <a:rPr lang="fr-FR" sz="1600" b="1"/>
                <a:t>Ud= 3</a:t>
              </a:r>
              <a:r>
                <a:rPr lang="fr-FR" sz="1200" b="1"/>
                <a:t>Ud</a:t>
              </a:r>
              <a:r>
                <a:rPr lang="fr-FR" sz="1200" b="1" baseline="-25000"/>
                <a:t>max</a:t>
              </a:r>
              <a:endParaRPr lang="fr-FR" sz="1600" b="1"/>
            </a:p>
          </p:txBody>
        </p:sp>
        <p:grpSp>
          <p:nvGrpSpPr>
            <p:cNvPr id="72766" name="Group 217"/>
            <p:cNvGrpSpPr>
              <a:grpSpLocks/>
            </p:cNvGrpSpPr>
            <p:nvPr/>
          </p:nvGrpSpPr>
          <p:grpSpPr bwMode="auto">
            <a:xfrm>
              <a:off x="1251" y="3297"/>
              <a:ext cx="178" cy="136"/>
              <a:chOff x="1787" y="3431"/>
              <a:chExt cx="356" cy="279"/>
            </a:xfrm>
          </p:grpSpPr>
          <p:sp>
            <p:nvSpPr>
              <p:cNvPr id="72770" name="Line 218"/>
              <p:cNvSpPr>
                <a:spLocks noChangeShapeType="1"/>
              </p:cNvSpPr>
              <p:nvPr/>
            </p:nvSpPr>
            <p:spPr bwMode="auto">
              <a:xfrm>
                <a:off x="1787" y="3473"/>
                <a:ext cx="102" cy="237"/>
              </a:xfrm>
              <a:prstGeom prst="line">
                <a:avLst/>
              </a:prstGeom>
              <a:noFill/>
              <a:ln w="25400">
                <a:solidFill>
                  <a:schemeClr val="tx1"/>
                </a:solidFill>
                <a:round/>
                <a:headEnd/>
                <a:tailEnd/>
              </a:ln>
            </p:spPr>
            <p:txBody>
              <a:bodyPr lIns="90000" tIns="46800" rIns="90000" bIns="46800"/>
              <a:lstStyle/>
              <a:p>
                <a:endParaRPr lang="fr-FR"/>
              </a:p>
            </p:txBody>
          </p:sp>
          <p:sp>
            <p:nvSpPr>
              <p:cNvPr id="72771" name="Line 219"/>
              <p:cNvSpPr>
                <a:spLocks noChangeShapeType="1"/>
              </p:cNvSpPr>
              <p:nvPr/>
            </p:nvSpPr>
            <p:spPr bwMode="auto">
              <a:xfrm flipV="1">
                <a:off x="1897" y="3431"/>
                <a:ext cx="60" cy="279"/>
              </a:xfrm>
              <a:prstGeom prst="line">
                <a:avLst/>
              </a:prstGeom>
              <a:noFill/>
              <a:ln w="25400">
                <a:solidFill>
                  <a:schemeClr val="tx1"/>
                </a:solidFill>
                <a:round/>
                <a:headEnd/>
                <a:tailEnd/>
              </a:ln>
            </p:spPr>
            <p:txBody>
              <a:bodyPr lIns="90000" tIns="46800" rIns="90000" bIns="46800"/>
              <a:lstStyle/>
              <a:p>
                <a:endParaRPr lang="fr-FR"/>
              </a:p>
            </p:txBody>
          </p:sp>
          <p:sp>
            <p:nvSpPr>
              <p:cNvPr id="72772" name="Line 220"/>
              <p:cNvSpPr>
                <a:spLocks noChangeShapeType="1"/>
              </p:cNvSpPr>
              <p:nvPr/>
            </p:nvSpPr>
            <p:spPr bwMode="auto">
              <a:xfrm>
                <a:off x="1957" y="3431"/>
                <a:ext cx="186" cy="0"/>
              </a:xfrm>
              <a:prstGeom prst="line">
                <a:avLst/>
              </a:prstGeom>
              <a:noFill/>
              <a:ln w="25400">
                <a:solidFill>
                  <a:schemeClr val="tx1"/>
                </a:solidFill>
                <a:round/>
                <a:headEnd/>
                <a:tailEnd/>
              </a:ln>
            </p:spPr>
            <p:txBody>
              <a:bodyPr lIns="90000" tIns="46800" rIns="90000" bIns="46800"/>
              <a:lstStyle/>
              <a:p>
                <a:endParaRPr lang="fr-FR"/>
              </a:p>
            </p:txBody>
          </p:sp>
        </p:grpSp>
        <p:sp>
          <p:nvSpPr>
            <p:cNvPr id="104669" name="Rectangle 221"/>
            <p:cNvSpPr>
              <a:spLocks noChangeArrowheads="1"/>
            </p:cNvSpPr>
            <p:nvPr/>
          </p:nvSpPr>
          <p:spPr bwMode="auto">
            <a:xfrm>
              <a:off x="1350" y="3330"/>
              <a:ext cx="194" cy="134"/>
            </a:xfrm>
            <a:prstGeom prst="rect">
              <a:avLst/>
            </a:prstGeom>
            <a:noFill/>
            <a:ln w="25400" algn="ctr">
              <a:noFill/>
              <a:miter lim="800000"/>
              <a:headEnd/>
              <a:tailEnd/>
            </a:ln>
            <a:effectLst>
              <a:prstShdw prst="shdw17" dist="17961" dir="2700000">
                <a:schemeClr val="bg1">
                  <a:gamma/>
                  <a:shade val="60000"/>
                  <a:invGamma/>
                </a:schemeClr>
              </a:prstShdw>
            </a:effectLst>
          </p:spPr>
          <p:txBody>
            <a:bodyPr lIns="0" tIns="0" rIns="0" bIns="0">
              <a:spAutoFit/>
            </a:bodyPr>
            <a:lstStyle/>
            <a:p>
              <a:pPr>
                <a:spcBef>
                  <a:spcPct val="50000"/>
                </a:spcBef>
                <a:defRPr/>
              </a:pPr>
              <a:r>
                <a:rPr lang="fr-FR" sz="1400" b="1"/>
                <a:t>3</a:t>
              </a:r>
            </a:p>
          </p:txBody>
        </p:sp>
        <p:sp>
          <p:nvSpPr>
            <p:cNvPr id="72768" name="Line 222"/>
            <p:cNvSpPr>
              <a:spLocks noChangeShapeType="1"/>
            </p:cNvSpPr>
            <p:nvPr/>
          </p:nvSpPr>
          <p:spPr bwMode="auto">
            <a:xfrm flipV="1">
              <a:off x="1217" y="3477"/>
              <a:ext cx="212" cy="0"/>
            </a:xfrm>
            <a:prstGeom prst="line">
              <a:avLst/>
            </a:prstGeom>
            <a:noFill/>
            <a:ln w="25400">
              <a:solidFill>
                <a:schemeClr val="tx1"/>
              </a:solidFill>
              <a:round/>
              <a:headEnd/>
              <a:tailEnd/>
            </a:ln>
          </p:spPr>
          <p:txBody>
            <a:bodyPr lIns="90000" tIns="46800" rIns="90000" bIns="46800"/>
            <a:lstStyle/>
            <a:p>
              <a:endParaRPr lang="fr-FR"/>
            </a:p>
          </p:txBody>
        </p:sp>
        <p:sp>
          <p:nvSpPr>
            <p:cNvPr id="104671" name="Text Box 223"/>
            <p:cNvSpPr txBox="1">
              <a:spLocks noChangeArrowheads="1"/>
            </p:cNvSpPr>
            <p:nvPr/>
          </p:nvSpPr>
          <p:spPr bwMode="auto">
            <a:xfrm>
              <a:off x="1252" y="3433"/>
              <a:ext cx="195" cy="192"/>
            </a:xfrm>
            <a:prstGeom prst="rect">
              <a:avLst/>
            </a:prstGeom>
            <a:noFill/>
            <a:ln w="25400">
              <a:noFill/>
              <a:miter lim="800000"/>
              <a:headEnd/>
              <a:tailEnd/>
            </a:ln>
            <a:effectLst>
              <a:prstShdw prst="shdw17" dist="17961" dir="2700000">
                <a:schemeClr val="bg1">
                  <a:gamma/>
                  <a:shade val="60000"/>
                  <a:invGamma/>
                </a:schemeClr>
              </a:prstShdw>
            </a:effectLst>
          </p:spPr>
          <p:txBody>
            <a:bodyPr lIns="0" tIns="0" rIns="0" bIns="0">
              <a:spAutoFit/>
            </a:bodyPr>
            <a:lstStyle/>
            <a:p>
              <a:pPr>
                <a:spcBef>
                  <a:spcPct val="50000"/>
                </a:spcBef>
                <a:defRPr/>
              </a:pPr>
              <a:r>
                <a:rPr lang="fr-FR" sz="1600">
                  <a:sym typeface="Symbol" pitchFamily="18" charset="2"/>
                </a:rPr>
                <a:t> </a:t>
              </a:r>
              <a:r>
                <a:rPr lang="fr-FR" sz="2000">
                  <a:sym typeface="Symbol" pitchFamily="18" charset="2"/>
                </a:rPr>
                <a:t></a:t>
              </a:r>
            </a:p>
          </p:txBody>
        </p:sp>
      </p:grpSp>
      <p:sp>
        <p:nvSpPr>
          <p:cNvPr id="104672" name="Rectangle 224"/>
          <p:cNvSpPr>
            <a:spLocks noChangeArrowheads="1"/>
          </p:cNvSpPr>
          <p:nvPr/>
        </p:nvSpPr>
        <p:spPr bwMode="auto">
          <a:xfrm>
            <a:off x="1108075" y="5048250"/>
            <a:ext cx="2733675" cy="366713"/>
          </a:xfrm>
          <a:prstGeom prst="rect">
            <a:avLst/>
          </a:prstGeom>
          <a:noFill/>
          <a:ln w="25400">
            <a:noFill/>
            <a:miter lim="800000"/>
            <a:headEnd/>
            <a:tailEnd/>
          </a:ln>
          <a:effectLst>
            <a:prstShdw prst="shdw17" dist="17961" dir="2700000">
              <a:schemeClr val="bg1">
                <a:gamma/>
                <a:shade val="60000"/>
                <a:invGamma/>
              </a:schemeClr>
            </a:prstShdw>
          </a:effectLst>
        </p:spPr>
        <p:txBody>
          <a:bodyPr wrap="none" lIns="90000" tIns="46800" rIns="90000" bIns="46800">
            <a:spAutoFit/>
          </a:bodyPr>
          <a:lstStyle/>
          <a:p>
            <a:pPr>
              <a:defRPr/>
            </a:pPr>
            <a:r>
              <a:rPr lang="fr-FR" b="1">
                <a:solidFill>
                  <a:srgbClr val="FF6600"/>
                </a:solidFill>
              </a:rPr>
              <a:t>Hors programme CPGE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3" name="Picture 4" descr="machine05-PTSI"/>
          <p:cNvPicPr>
            <a:picLocks noChangeAspect="1" noChangeArrowheads="1"/>
          </p:cNvPicPr>
          <p:nvPr/>
        </p:nvPicPr>
        <p:blipFill>
          <a:blip r:embed="rId3"/>
          <a:srcRect/>
          <a:stretch>
            <a:fillRect/>
          </a:stretch>
        </p:blipFill>
        <p:spPr bwMode="auto">
          <a:xfrm>
            <a:off x="225425" y="1016000"/>
            <a:ext cx="5299075" cy="5118100"/>
          </a:xfrm>
          <a:prstGeom prst="rect">
            <a:avLst/>
          </a:prstGeom>
          <a:noFill/>
          <a:ln w="9525">
            <a:noFill/>
            <a:miter lim="800000"/>
            <a:headEnd/>
            <a:tailEnd/>
          </a:ln>
        </p:spPr>
      </p:pic>
      <p:sp>
        <p:nvSpPr>
          <p:cNvPr id="75781" name="Text Box 5"/>
          <p:cNvSpPr txBox="1">
            <a:spLocks noChangeArrowheads="1"/>
          </p:cNvSpPr>
          <p:nvPr/>
        </p:nvSpPr>
        <p:spPr bwMode="auto">
          <a:xfrm>
            <a:off x="266700" y="622300"/>
            <a:ext cx="1003300" cy="366713"/>
          </a:xfrm>
          <a:prstGeom prst="rect">
            <a:avLst/>
          </a:prstGeom>
          <a:noFill/>
          <a:ln w="25400">
            <a:noFill/>
            <a:miter lim="800000"/>
            <a:headEnd/>
            <a:tailEnd/>
          </a:ln>
          <a:effectLst>
            <a:prstShdw prst="shdw17" dist="17961" dir="2700000">
              <a:schemeClr val="bg1">
                <a:gamma/>
                <a:shade val="60000"/>
                <a:invGamma/>
              </a:schemeClr>
            </a:prstShdw>
          </a:effectLst>
        </p:spPr>
        <p:txBody>
          <a:bodyPr lIns="90000" tIns="46800" rIns="90000" bIns="46800">
            <a:spAutoFit/>
          </a:bodyPr>
          <a:lstStyle/>
          <a:p>
            <a:pPr>
              <a:spcBef>
                <a:spcPct val="50000"/>
              </a:spcBef>
              <a:defRPr/>
            </a:pPr>
            <a:r>
              <a:rPr lang="fr-FR"/>
              <a:t>PTSI</a:t>
            </a:r>
          </a:p>
        </p:txBody>
      </p:sp>
      <p:pic>
        <p:nvPicPr>
          <p:cNvPr id="74755" name="Picture 6" descr="machine08"/>
          <p:cNvPicPr>
            <a:picLocks noChangeAspect="1" noChangeArrowheads="1"/>
          </p:cNvPicPr>
          <p:nvPr/>
        </p:nvPicPr>
        <p:blipFill>
          <a:blip r:embed="rId4"/>
          <a:srcRect/>
          <a:stretch>
            <a:fillRect/>
          </a:stretch>
        </p:blipFill>
        <p:spPr bwMode="auto">
          <a:xfrm>
            <a:off x="4722813" y="3548063"/>
            <a:ext cx="4167187" cy="1660525"/>
          </a:xfrm>
          <a:prstGeom prst="rect">
            <a:avLst/>
          </a:prstGeom>
          <a:noFill/>
          <a:ln w="9525">
            <a:noFill/>
            <a:miter lim="800000"/>
            <a:headEnd/>
            <a:tailEnd/>
          </a:ln>
        </p:spPr>
      </p:pic>
      <p:sp>
        <p:nvSpPr>
          <p:cNvPr id="75783" name="Text Box 7"/>
          <p:cNvSpPr txBox="1">
            <a:spLocks noChangeArrowheads="1"/>
          </p:cNvSpPr>
          <p:nvPr/>
        </p:nvSpPr>
        <p:spPr bwMode="auto">
          <a:xfrm>
            <a:off x="6692900" y="3200400"/>
            <a:ext cx="1003300" cy="366713"/>
          </a:xfrm>
          <a:prstGeom prst="rect">
            <a:avLst/>
          </a:prstGeom>
          <a:noFill/>
          <a:ln w="25400">
            <a:noFill/>
            <a:miter lim="800000"/>
            <a:headEnd/>
            <a:tailEnd/>
          </a:ln>
          <a:effectLst>
            <a:prstShdw prst="shdw17" dist="17961" dir="2700000">
              <a:schemeClr val="bg1">
                <a:gamma/>
                <a:shade val="60000"/>
                <a:invGamma/>
              </a:schemeClr>
            </a:prstShdw>
          </a:effectLst>
        </p:spPr>
        <p:txBody>
          <a:bodyPr lIns="90000" tIns="46800" rIns="90000" bIns="46800">
            <a:spAutoFit/>
          </a:bodyPr>
          <a:lstStyle/>
          <a:p>
            <a:pPr>
              <a:spcBef>
                <a:spcPct val="50000"/>
              </a:spcBef>
              <a:defRPr/>
            </a:pPr>
            <a:r>
              <a:rPr lang="fr-FR"/>
              <a:t>PCSI</a:t>
            </a:r>
          </a:p>
        </p:txBody>
      </p:sp>
      <p:pic>
        <p:nvPicPr>
          <p:cNvPr id="74757" name="Picture 8" descr="machine09"/>
          <p:cNvPicPr>
            <a:picLocks noChangeAspect="1" noChangeArrowheads="1"/>
          </p:cNvPicPr>
          <p:nvPr/>
        </p:nvPicPr>
        <p:blipFill>
          <a:blip r:embed="rId5"/>
          <a:srcRect/>
          <a:stretch>
            <a:fillRect/>
          </a:stretch>
        </p:blipFill>
        <p:spPr bwMode="auto">
          <a:xfrm>
            <a:off x="4787900" y="1366838"/>
            <a:ext cx="4102100" cy="1557337"/>
          </a:xfrm>
          <a:prstGeom prst="rect">
            <a:avLst/>
          </a:prstGeom>
          <a:noFill/>
          <a:ln w="9525">
            <a:noFill/>
            <a:miter lim="800000"/>
            <a:headEnd/>
            <a:tailEnd/>
          </a:ln>
        </p:spPr>
      </p:pic>
      <p:sp>
        <p:nvSpPr>
          <p:cNvPr id="75785" name="Text Box 9"/>
          <p:cNvSpPr txBox="1">
            <a:spLocks noChangeArrowheads="1"/>
          </p:cNvSpPr>
          <p:nvPr/>
        </p:nvSpPr>
        <p:spPr bwMode="auto">
          <a:xfrm>
            <a:off x="6515100" y="1054100"/>
            <a:ext cx="1003300" cy="366713"/>
          </a:xfrm>
          <a:prstGeom prst="rect">
            <a:avLst/>
          </a:prstGeom>
          <a:noFill/>
          <a:ln w="25400">
            <a:noFill/>
            <a:miter lim="800000"/>
            <a:headEnd/>
            <a:tailEnd/>
          </a:ln>
          <a:effectLst>
            <a:prstShdw prst="shdw17" dist="17961" dir="2700000">
              <a:schemeClr val="bg1">
                <a:gamma/>
                <a:shade val="60000"/>
                <a:invGamma/>
              </a:schemeClr>
            </a:prstShdw>
          </a:effectLst>
        </p:spPr>
        <p:txBody>
          <a:bodyPr lIns="90000" tIns="46800" rIns="90000" bIns="46800">
            <a:spAutoFit/>
          </a:bodyPr>
          <a:lstStyle/>
          <a:p>
            <a:pPr>
              <a:spcBef>
                <a:spcPct val="50000"/>
              </a:spcBef>
              <a:defRPr/>
            </a:pPr>
            <a:r>
              <a:rPr lang="fr-FR"/>
              <a:t>MPSI</a:t>
            </a:r>
          </a:p>
        </p:txBody>
      </p:sp>
      <p:sp>
        <p:nvSpPr>
          <p:cNvPr id="75786" name="Rectangle 10"/>
          <p:cNvSpPr>
            <a:spLocks noChangeArrowheads="1"/>
          </p:cNvSpPr>
          <p:nvPr/>
        </p:nvSpPr>
        <p:spPr bwMode="auto">
          <a:xfrm>
            <a:off x="1973263" y="239713"/>
            <a:ext cx="5172075" cy="434975"/>
          </a:xfrm>
          <a:prstGeom prst="rect">
            <a:avLst/>
          </a:prstGeom>
          <a:noFill/>
          <a:ln w="25400">
            <a:noFill/>
            <a:miter lim="800000"/>
            <a:headEnd/>
            <a:tailEnd/>
          </a:ln>
          <a:effectLst>
            <a:prstShdw prst="shdw17" dist="17961" dir="2700000">
              <a:schemeClr val="bg1">
                <a:gamma/>
                <a:shade val="60000"/>
                <a:invGamma/>
              </a:schemeClr>
            </a:prstShdw>
          </a:effectLst>
        </p:spPr>
        <p:txBody>
          <a:bodyPr wrap="none" lIns="90000" tIns="46800" rIns="90000" bIns="46800">
            <a:spAutoFit/>
          </a:bodyPr>
          <a:lstStyle/>
          <a:p>
            <a:pPr>
              <a:lnSpc>
                <a:spcPct val="125000"/>
              </a:lnSpc>
              <a:defRPr/>
            </a:pPr>
            <a:r>
              <a:rPr lang="fr-FR" b="1">
                <a:solidFill>
                  <a:srgbClr val="0000FF"/>
                </a:solidFill>
              </a:rPr>
              <a:t>Modélisation de l’association machine-charge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fr-FR" smtClean="0">
              <a:ea typeface="ＭＳ Ｐゴシック"/>
              <a:cs typeface="ＭＳ Ｐゴシック"/>
            </a:endParaRPr>
          </a:p>
        </p:txBody>
      </p:sp>
      <p:pic>
        <p:nvPicPr>
          <p:cNvPr id="76802" name="Picture 4" descr="machine06"/>
          <p:cNvPicPr>
            <a:picLocks noChangeAspect="1" noChangeArrowheads="1"/>
          </p:cNvPicPr>
          <p:nvPr/>
        </p:nvPicPr>
        <p:blipFill>
          <a:blip r:embed="rId3"/>
          <a:srcRect l="674"/>
          <a:stretch>
            <a:fillRect/>
          </a:stretch>
        </p:blipFill>
        <p:spPr bwMode="auto">
          <a:xfrm>
            <a:off x="860425" y="1352550"/>
            <a:ext cx="7473950" cy="4152900"/>
          </a:xfrm>
          <a:prstGeom prst="rect">
            <a:avLst/>
          </a:prstGeom>
          <a:noFill/>
          <a:ln w="9525">
            <a:noFill/>
            <a:miter lim="800000"/>
            <a:headEnd/>
            <a:tailEnd/>
          </a:ln>
        </p:spPr>
      </p:pic>
      <p:sp>
        <p:nvSpPr>
          <p:cNvPr id="76803" name="Text Box 5"/>
          <p:cNvSpPr txBox="1">
            <a:spLocks noGrp="1" noChangeArrowheads="1"/>
          </p:cNvSpPr>
          <p:nvPr>
            <p:ph type="title"/>
          </p:nvPr>
        </p:nvSpPr>
        <p:spPr bwMode="auto">
          <a:xfrm>
            <a:off x="406400" y="363538"/>
            <a:ext cx="8229600" cy="495300"/>
          </a:xfrm>
          <a:noFill/>
          <a:ln w="25400">
            <a:miter lim="800000"/>
            <a:headEnd/>
            <a:tailEnd/>
          </a:ln>
          <a:effectLst>
            <a:prstShdw prst="shdw17" dist="17961" dir="2700000">
              <a:schemeClr val="bg2"/>
            </a:prstShdw>
          </a:effectLst>
        </p:spPr>
        <p:txBody>
          <a:bodyPr vert="horz" wrap="square" lIns="91440" tIns="45720" rIns="91440" bIns="45720" numCol="1" anchor="t" anchorCtr="0" compatLnSpc="1">
            <a:prstTxWarp prst="textNoShape">
              <a:avLst/>
            </a:prstTxWarp>
          </a:bodyPr>
          <a:lstStyle/>
          <a:p>
            <a:pPr algn="l" eaLnBrk="1" hangingPunct="1">
              <a:spcBef>
                <a:spcPct val="50000"/>
              </a:spcBef>
            </a:pPr>
            <a:r>
              <a:rPr lang="fr-FR" sz="1800" smtClean="0">
                <a:latin typeface="Arial" charset="0"/>
                <a:ea typeface="ＭＳ Ｐゴシック"/>
                <a:cs typeface="ＭＳ Ｐゴシック"/>
              </a:rPr>
              <a:t>TSI</a:t>
            </a:r>
          </a:p>
        </p:txBody>
      </p:sp>
      <p:pic>
        <p:nvPicPr>
          <p:cNvPr id="76804" name="Picture 8" descr="machine07"/>
          <p:cNvPicPr>
            <a:picLocks noChangeAspect="1" noChangeArrowheads="1"/>
          </p:cNvPicPr>
          <p:nvPr/>
        </p:nvPicPr>
        <p:blipFill>
          <a:blip r:embed="rId4"/>
          <a:srcRect r="674" b="5128"/>
          <a:stretch>
            <a:fillRect/>
          </a:stretch>
        </p:blipFill>
        <p:spPr bwMode="auto">
          <a:xfrm>
            <a:off x="873125" y="882650"/>
            <a:ext cx="7473950" cy="469900"/>
          </a:xfrm>
          <a:prstGeom prst="rect">
            <a:avLst/>
          </a:prstGeom>
          <a:noFill/>
          <a:ln w="9525">
            <a:noFill/>
            <a:miter lim="800000"/>
            <a:headEnd/>
            <a:tailEnd/>
          </a:ln>
        </p:spPr>
      </p:pic>
      <p:sp>
        <p:nvSpPr>
          <p:cNvPr id="77833" name="Rectangle 9"/>
          <p:cNvSpPr>
            <a:spLocks noChangeArrowheads="1"/>
          </p:cNvSpPr>
          <p:nvPr/>
        </p:nvSpPr>
        <p:spPr bwMode="auto">
          <a:xfrm>
            <a:off x="1452563" y="252413"/>
            <a:ext cx="6746875" cy="434975"/>
          </a:xfrm>
          <a:prstGeom prst="rect">
            <a:avLst/>
          </a:prstGeom>
          <a:noFill/>
          <a:ln w="25400">
            <a:noFill/>
            <a:miter lim="800000"/>
            <a:headEnd/>
            <a:tailEnd/>
          </a:ln>
          <a:effectLst>
            <a:prstShdw prst="shdw17" dist="17961" dir="2700000">
              <a:schemeClr val="bg1">
                <a:gamma/>
                <a:shade val="60000"/>
                <a:invGamma/>
              </a:schemeClr>
            </a:prstShdw>
          </a:effectLst>
        </p:spPr>
        <p:txBody>
          <a:bodyPr wrap="none" lIns="90000" tIns="46800" rIns="90000" bIns="46800">
            <a:spAutoFit/>
          </a:bodyPr>
          <a:lstStyle/>
          <a:p>
            <a:pPr>
              <a:lnSpc>
                <a:spcPct val="125000"/>
              </a:lnSpc>
              <a:defRPr/>
            </a:pPr>
            <a:r>
              <a:rPr lang="fr-FR" b="1">
                <a:solidFill>
                  <a:srgbClr val="0000FF"/>
                </a:solidFill>
              </a:rPr>
              <a:t>Modélisation de l’association convertisseur-machine-charge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20312063" y="2243138"/>
            <a:ext cx="4216400" cy="595312"/>
          </a:xfrm>
          <a:prstGeom prst="rect">
            <a:avLst/>
          </a:prstGeom>
          <a:noFill/>
          <a:ln w="25400">
            <a:noFill/>
            <a:miter lim="800000"/>
            <a:headEnd/>
            <a:tailEnd/>
          </a:ln>
          <a:effectLst>
            <a:prstShdw prst="shdw17" dist="17961" dir="2700000">
              <a:schemeClr val="bg1">
                <a:gamma/>
                <a:shade val="60000"/>
                <a:invGamma/>
              </a:schemeClr>
            </a:prstShdw>
          </a:effectLst>
        </p:spPr>
        <p:txBody>
          <a:bodyPr wrap="none" lIns="90000" tIns="46800" rIns="90000" bIns="46800" anchor="ctr">
            <a:spAutoFit/>
          </a:bodyPr>
          <a:lstStyle/>
          <a:p>
            <a:pPr>
              <a:defRPr/>
            </a:pPr>
            <a:r>
              <a:rPr lang="fr-FR" sz="1500">
                <a:latin typeface="Times New Roman" pitchFamily="18" charset="0"/>
                <a:cs typeface="Times New Roman" pitchFamily="18" charset="0"/>
              </a:rPr>
              <a:t>DANS TOUS LES CAS, C'EST LA CHARGE QUI </a:t>
            </a:r>
            <a:endParaRPr lang="fr-FR" sz="800"/>
          </a:p>
          <a:p>
            <a:pPr eaLnBrk="0" hangingPunct="0">
              <a:defRPr/>
            </a:pPr>
            <a:endParaRPr lang="fr-FR"/>
          </a:p>
        </p:txBody>
      </p:sp>
      <p:sp>
        <p:nvSpPr>
          <p:cNvPr id="81923" name="Rectangle 3"/>
          <p:cNvSpPr>
            <a:spLocks noChangeArrowheads="1"/>
          </p:cNvSpPr>
          <p:nvPr/>
        </p:nvSpPr>
        <p:spPr bwMode="auto">
          <a:xfrm>
            <a:off x="21899563" y="2243138"/>
            <a:ext cx="928687" cy="595312"/>
          </a:xfrm>
          <a:prstGeom prst="rect">
            <a:avLst/>
          </a:prstGeom>
          <a:noFill/>
          <a:ln w="25400">
            <a:noFill/>
            <a:miter lim="800000"/>
            <a:headEnd/>
            <a:tailEnd/>
          </a:ln>
          <a:effectLst>
            <a:prstShdw prst="shdw17" dist="17961" dir="2700000">
              <a:schemeClr val="bg1">
                <a:gamma/>
                <a:shade val="60000"/>
                <a:invGamma/>
              </a:schemeClr>
            </a:prstShdw>
          </a:effectLst>
        </p:spPr>
        <p:txBody>
          <a:bodyPr wrap="none" lIns="90000" tIns="46800" rIns="90000" bIns="46800" anchor="ctr">
            <a:spAutoFit/>
          </a:bodyPr>
          <a:lstStyle/>
          <a:p>
            <a:pPr>
              <a:defRPr/>
            </a:pPr>
            <a:r>
              <a:rPr lang="fr-FR" sz="1500">
                <a:latin typeface="Times New Roman" pitchFamily="18" charset="0"/>
                <a:cs typeface="Times New Roman" pitchFamily="18" charset="0"/>
              </a:rPr>
              <a:t>IMPOSE </a:t>
            </a:r>
            <a:endParaRPr lang="fr-FR" sz="800"/>
          </a:p>
          <a:p>
            <a:pPr eaLnBrk="0" hangingPunct="0">
              <a:defRPr/>
            </a:pPr>
            <a:endParaRPr lang="fr-FR"/>
          </a:p>
        </p:txBody>
      </p:sp>
      <p:sp>
        <p:nvSpPr>
          <p:cNvPr id="81924" name="Rectangle 4"/>
          <p:cNvSpPr>
            <a:spLocks noChangeArrowheads="1"/>
          </p:cNvSpPr>
          <p:nvPr/>
        </p:nvSpPr>
        <p:spPr bwMode="auto">
          <a:xfrm>
            <a:off x="28084463" y="2243138"/>
            <a:ext cx="1371600" cy="595312"/>
          </a:xfrm>
          <a:prstGeom prst="rect">
            <a:avLst/>
          </a:prstGeom>
          <a:noFill/>
          <a:ln w="25400">
            <a:noFill/>
            <a:miter lim="800000"/>
            <a:headEnd/>
            <a:tailEnd/>
          </a:ln>
          <a:effectLst>
            <a:prstShdw prst="shdw17" dist="17961" dir="2700000">
              <a:schemeClr val="bg1">
                <a:gamma/>
                <a:shade val="60000"/>
                <a:invGamma/>
              </a:schemeClr>
            </a:prstShdw>
          </a:effectLst>
        </p:spPr>
        <p:txBody>
          <a:bodyPr wrap="none" lIns="90000" tIns="46800" rIns="90000" bIns="46800" anchor="ctr">
            <a:spAutoFit/>
          </a:bodyPr>
          <a:lstStyle/>
          <a:p>
            <a:pPr>
              <a:defRPr/>
            </a:pPr>
            <a:r>
              <a:rPr lang="fr-FR" sz="1500">
                <a:latin typeface="Times New Roman" pitchFamily="18" charset="0"/>
                <a:cs typeface="Times New Roman" pitchFamily="18" charset="0"/>
              </a:rPr>
              <a:t>LE POINT DE </a:t>
            </a:r>
            <a:endParaRPr lang="fr-FR" sz="800"/>
          </a:p>
          <a:p>
            <a:pPr eaLnBrk="0" hangingPunct="0">
              <a:defRPr/>
            </a:pPr>
            <a:endParaRPr lang="fr-FR"/>
          </a:p>
        </p:txBody>
      </p:sp>
      <p:sp>
        <p:nvSpPr>
          <p:cNvPr id="81925" name="Rectangle 5"/>
          <p:cNvSpPr>
            <a:spLocks noChangeArrowheads="1"/>
          </p:cNvSpPr>
          <p:nvPr/>
        </p:nvSpPr>
        <p:spPr bwMode="auto">
          <a:xfrm>
            <a:off x="-20312063" y="4295775"/>
            <a:ext cx="5708650" cy="320675"/>
          </a:xfrm>
          <a:prstGeom prst="rect">
            <a:avLst/>
          </a:prstGeom>
          <a:noFill/>
          <a:ln w="25400">
            <a:noFill/>
            <a:miter lim="800000"/>
            <a:headEnd/>
            <a:tailEnd/>
          </a:ln>
          <a:effectLst>
            <a:prstShdw prst="shdw17" dist="17961" dir="2700000">
              <a:schemeClr val="bg1">
                <a:gamma/>
                <a:shade val="60000"/>
                <a:invGamma/>
              </a:schemeClr>
            </a:prstShdw>
          </a:effectLst>
        </p:spPr>
        <p:txBody>
          <a:bodyPr wrap="none" lIns="90000" tIns="46800" rIns="90000" bIns="46800" anchor="ctr">
            <a:spAutoFit/>
          </a:bodyPr>
          <a:lstStyle/>
          <a:p>
            <a:pPr>
              <a:defRPr/>
            </a:pPr>
            <a:r>
              <a:rPr lang="fr-FR" sz="1500">
                <a:latin typeface="Times New Roman" pitchFamily="18" charset="0"/>
                <a:cs typeface="Times New Roman" pitchFamily="18" charset="0"/>
              </a:rPr>
              <a:t>FONCTIONNEMENT NOMINAL D'UNE MACHINE ELECTRIQUE.</a:t>
            </a:r>
            <a:endParaRPr lang="fr-FR"/>
          </a:p>
        </p:txBody>
      </p:sp>
      <p:sp>
        <p:nvSpPr>
          <p:cNvPr id="81926" name="Rectangle 6"/>
          <p:cNvSpPr>
            <a:spLocks noChangeArrowheads="1"/>
          </p:cNvSpPr>
          <p:nvPr/>
        </p:nvSpPr>
        <p:spPr bwMode="auto">
          <a:xfrm>
            <a:off x="-20312063" y="2243138"/>
            <a:ext cx="4216400" cy="595312"/>
          </a:xfrm>
          <a:prstGeom prst="rect">
            <a:avLst/>
          </a:prstGeom>
          <a:noFill/>
          <a:ln w="25400">
            <a:noFill/>
            <a:miter lim="800000"/>
            <a:headEnd/>
            <a:tailEnd/>
          </a:ln>
          <a:effectLst>
            <a:prstShdw prst="shdw17" dist="17961" dir="2700000">
              <a:schemeClr val="bg1">
                <a:gamma/>
                <a:shade val="60000"/>
                <a:invGamma/>
              </a:schemeClr>
            </a:prstShdw>
          </a:effectLst>
        </p:spPr>
        <p:txBody>
          <a:bodyPr wrap="none" lIns="90000" tIns="46800" rIns="90000" bIns="46800" anchor="ctr">
            <a:spAutoFit/>
          </a:bodyPr>
          <a:lstStyle/>
          <a:p>
            <a:pPr>
              <a:defRPr/>
            </a:pPr>
            <a:r>
              <a:rPr lang="fr-FR" sz="1500">
                <a:latin typeface="Times New Roman" pitchFamily="18" charset="0"/>
                <a:cs typeface="Times New Roman" pitchFamily="18" charset="0"/>
              </a:rPr>
              <a:t>DANS TOUS LES CAS, C'EST LA CHARGE QUI </a:t>
            </a:r>
            <a:endParaRPr lang="fr-FR" sz="800"/>
          </a:p>
          <a:p>
            <a:pPr eaLnBrk="0" hangingPunct="0">
              <a:defRPr/>
            </a:pPr>
            <a:endParaRPr lang="fr-FR"/>
          </a:p>
        </p:txBody>
      </p:sp>
      <p:sp>
        <p:nvSpPr>
          <p:cNvPr id="81927" name="Rectangle 7"/>
          <p:cNvSpPr>
            <a:spLocks noChangeArrowheads="1"/>
          </p:cNvSpPr>
          <p:nvPr/>
        </p:nvSpPr>
        <p:spPr bwMode="auto">
          <a:xfrm>
            <a:off x="21899563" y="2243138"/>
            <a:ext cx="928687" cy="595312"/>
          </a:xfrm>
          <a:prstGeom prst="rect">
            <a:avLst/>
          </a:prstGeom>
          <a:noFill/>
          <a:ln w="25400">
            <a:noFill/>
            <a:miter lim="800000"/>
            <a:headEnd/>
            <a:tailEnd/>
          </a:ln>
          <a:effectLst>
            <a:prstShdw prst="shdw17" dist="17961" dir="2700000">
              <a:schemeClr val="bg1">
                <a:gamma/>
                <a:shade val="60000"/>
                <a:invGamma/>
              </a:schemeClr>
            </a:prstShdw>
          </a:effectLst>
        </p:spPr>
        <p:txBody>
          <a:bodyPr wrap="none" lIns="90000" tIns="46800" rIns="90000" bIns="46800" anchor="ctr">
            <a:spAutoFit/>
          </a:bodyPr>
          <a:lstStyle/>
          <a:p>
            <a:pPr>
              <a:defRPr/>
            </a:pPr>
            <a:r>
              <a:rPr lang="fr-FR" sz="1500">
                <a:latin typeface="Times New Roman" pitchFamily="18" charset="0"/>
                <a:cs typeface="Times New Roman" pitchFamily="18" charset="0"/>
              </a:rPr>
              <a:t>IMPOSE </a:t>
            </a:r>
            <a:endParaRPr lang="fr-FR" sz="800"/>
          </a:p>
          <a:p>
            <a:pPr eaLnBrk="0" hangingPunct="0">
              <a:defRPr/>
            </a:pPr>
            <a:endParaRPr lang="fr-FR"/>
          </a:p>
        </p:txBody>
      </p:sp>
      <p:sp>
        <p:nvSpPr>
          <p:cNvPr id="81928" name="Rectangle 8"/>
          <p:cNvSpPr>
            <a:spLocks noChangeArrowheads="1"/>
          </p:cNvSpPr>
          <p:nvPr/>
        </p:nvSpPr>
        <p:spPr bwMode="auto">
          <a:xfrm>
            <a:off x="28084463" y="2243138"/>
            <a:ext cx="1371600" cy="595312"/>
          </a:xfrm>
          <a:prstGeom prst="rect">
            <a:avLst/>
          </a:prstGeom>
          <a:noFill/>
          <a:ln w="25400">
            <a:noFill/>
            <a:miter lim="800000"/>
            <a:headEnd/>
            <a:tailEnd/>
          </a:ln>
          <a:effectLst>
            <a:prstShdw prst="shdw17" dist="17961" dir="2700000">
              <a:schemeClr val="bg1">
                <a:gamma/>
                <a:shade val="60000"/>
                <a:invGamma/>
              </a:schemeClr>
            </a:prstShdw>
          </a:effectLst>
        </p:spPr>
        <p:txBody>
          <a:bodyPr wrap="none" lIns="90000" tIns="46800" rIns="90000" bIns="46800" anchor="ctr">
            <a:spAutoFit/>
          </a:bodyPr>
          <a:lstStyle/>
          <a:p>
            <a:pPr>
              <a:defRPr/>
            </a:pPr>
            <a:r>
              <a:rPr lang="fr-FR" sz="1500">
                <a:latin typeface="Times New Roman" pitchFamily="18" charset="0"/>
                <a:cs typeface="Times New Roman" pitchFamily="18" charset="0"/>
              </a:rPr>
              <a:t>LE POINT DE </a:t>
            </a:r>
            <a:endParaRPr lang="fr-FR" sz="800"/>
          </a:p>
          <a:p>
            <a:pPr eaLnBrk="0" hangingPunct="0">
              <a:defRPr/>
            </a:pPr>
            <a:endParaRPr lang="fr-FR"/>
          </a:p>
        </p:txBody>
      </p:sp>
      <p:sp>
        <p:nvSpPr>
          <p:cNvPr id="81929" name="Rectangle 9"/>
          <p:cNvSpPr>
            <a:spLocks noChangeArrowheads="1"/>
          </p:cNvSpPr>
          <p:nvPr/>
        </p:nvSpPr>
        <p:spPr bwMode="auto">
          <a:xfrm>
            <a:off x="-20312063" y="4295775"/>
            <a:ext cx="5708650" cy="320675"/>
          </a:xfrm>
          <a:prstGeom prst="rect">
            <a:avLst/>
          </a:prstGeom>
          <a:noFill/>
          <a:ln w="25400">
            <a:noFill/>
            <a:miter lim="800000"/>
            <a:headEnd/>
            <a:tailEnd/>
          </a:ln>
          <a:effectLst>
            <a:prstShdw prst="shdw17" dist="17961" dir="2700000">
              <a:schemeClr val="bg1">
                <a:gamma/>
                <a:shade val="60000"/>
                <a:invGamma/>
              </a:schemeClr>
            </a:prstShdw>
          </a:effectLst>
        </p:spPr>
        <p:txBody>
          <a:bodyPr wrap="none" lIns="90000" tIns="46800" rIns="90000" bIns="46800" anchor="ctr">
            <a:spAutoFit/>
          </a:bodyPr>
          <a:lstStyle/>
          <a:p>
            <a:pPr>
              <a:defRPr/>
            </a:pPr>
            <a:r>
              <a:rPr lang="fr-FR" sz="1500">
                <a:latin typeface="Times New Roman" pitchFamily="18" charset="0"/>
                <a:cs typeface="Times New Roman" pitchFamily="18" charset="0"/>
              </a:rPr>
              <a:t>FONCTIONNEMENT NOMINAL D'UNE MACHINE ELECTRIQUE.</a:t>
            </a:r>
            <a:endParaRPr lang="fr-FR"/>
          </a:p>
        </p:txBody>
      </p:sp>
      <p:sp>
        <p:nvSpPr>
          <p:cNvPr id="81930" name="Text Box 10"/>
          <p:cNvSpPr txBox="1">
            <a:spLocks noChangeArrowheads="1"/>
          </p:cNvSpPr>
          <p:nvPr/>
        </p:nvSpPr>
        <p:spPr bwMode="auto">
          <a:xfrm>
            <a:off x="558800" y="812800"/>
            <a:ext cx="7962900" cy="587375"/>
          </a:xfrm>
          <a:prstGeom prst="rect">
            <a:avLst/>
          </a:prstGeom>
          <a:noFill/>
          <a:ln w="25400">
            <a:noFill/>
            <a:miter lim="800000"/>
            <a:headEnd/>
            <a:tailEnd/>
          </a:ln>
          <a:effectLst>
            <a:prstShdw prst="shdw17" dist="17961" dir="2700000">
              <a:schemeClr val="bg1">
                <a:gamma/>
                <a:shade val="60000"/>
                <a:invGamma/>
              </a:schemeClr>
            </a:prstShdw>
          </a:effectLst>
        </p:spPr>
        <p:txBody>
          <a:bodyPr lIns="90000" tIns="46800" rIns="90000" bIns="46800">
            <a:spAutoFit/>
          </a:bodyPr>
          <a:lstStyle/>
          <a:p>
            <a:pPr algn="just">
              <a:spcBef>
                <a:spcPct val="50000"/>
              </a:spcBef>
              <a:defRPr/>
            </a:pPr>
            <a:r>
              <a:rPr lang="fr-FR" sz="1600" dirty="0"/>
              <a:t>Dans tous les cas, ce sont les caractéristiques mécaniques de la charge entrainée ou entrainante qui définissent le point de fonctionnement dans le plan couple vitesse.</a:t>
            </a:r>
          </a:p>
        </p:txBody>
      </p:sp>
      <p:sp>
        <p:nvSpPr>
          <p:cNvPr id="81932" name="Rectangle 12"/>
          <p:cNvSpPr>
            <a:spLocks noChangeArrowheads="1"/>
          </p:cNvSpPr>
          <p:nvPr/>
        </p:nvSpPr>
        <p:spPr bwMode="auto">
          <a:xfrm>
            <a:off x="614363" y="290513"/>
            <a:ext cx="8004175" cy="434975"/>
          </a:xfrm>
          <a:prstGeom prst="rect">
            <a:avLst/>
          </a:prstGeom>
          <a:noFill/>
          <a:ln w="25400">
            <a:noFill/>
            <a:miter lim="800000"/>
            <a:headEnd/>
            <a:tailEnd/>
          </a:ln>
          <a:effectLst>
            <a:prstShdw prst="shdw17" dist="17961" dir="2700000">
              <a:schemeClr val="bg1">
                <a:gamma/>
                <a:shade val="60000"/>
                <a:invGamma/>
              </a:schemeClr>
            </a:prstShdw>
          </a:effectLst>
        </p:spPr>
        <p:txBody>
          <a:bodyPr wrap="none" lIns="90000" tIns="46800" rIns="90000" bIns="46800">
            <a:spAutoFit/>
          </a:bodyPr>
          <a:lstStyle/>
          <a:p>
            <a:pPr>
              <a:lnSpc>
                <a:spcPct val="125000"/>
              </a:lnSpc>
              <a:defRPr/>
            </a:pPr>
            <a:r>
              <a:rPr lang="fr-FR" b="1">
                <a:solidFill>
                  <a:srgbClr val="0000FF"/>
                </a:solidFill>
              </a:rPr>
              <a:t>Modélisation de l’association convertisseur-machine-charge semestre 3</a:t>
            </a:r>
          </a:p>
        </p:txBody>
      </p:sp>
      <p:sp>
        <p:nvSpPr>
          <p:cNvPr id="78859" name="Line 15"/>
          <p:cNvSpPr>
            <a:spLocks noChangeShapeType="1"/>
          </p:cNvSpPr>
          <p:nvPr/>
        </p:nvSpPr>
        <p:spPr bwMode="auto">
          <a:xfrm flipV="1">
            <a:off x="1920875" y="2024063"/>
            <a:ext cx="0" cy="1858962"/>
          </a:xfrm>
          <a:prstGeom prst="line">
            <a:avLst/>
          </a:prstGeom>
          <a:noFill/>
          <a:ln w="19050">
            <a:solidFill>
              <a:schemeClr val="tx1"/>
            </a:solidFill>
            <a:round/>
            <a:headEnd/>
            <a:tailEnd type="triangle" w="lg" len="lg"/>
          </a:ln>
        </p:spPr>
        <p:txBody>
          <a:bodyPr lIns="90000" tIns="46800" rIns="90000" bIns="46800"/>
          <a:lstStyle/>
          <a:p>
            <a:endParaRPr lang="fr-FR"/>
          </a:p>
        </p:txBody>
      </p:sp>
      <p:sp>
        <p:nvSpPr>
          <p:cNvPr id="78860" name="Line 16"/>
          <p:cNvSpPr>
            <a:spLocks noChangeShapeType="1"/>
          </p:cNvSpPr>
          <p:nvPr/>
        </p:nvSpPr>
        <p:spPr bwMode="auto">
          <a:xfrm rot="-5400000">
            <a:off x="2220913" y="1854200"/>
            <a:ext cx="11112" cy="3449638"/>
          </a:xfrm>
          <a:prstGeom prst="line">
            <a:avLst/>
          </a:prstGeom>
          <a:noFill/>
          <a:ln w="19050">
            <a:solidFill>
              <a:schemeClr val="tx1"/>
            </a:solidFill>
            <a:round/>
            <a:headEnd/>
            <a:tailEnd type="triangle" w="lg" len="lg"/>
          </a:ln>
        </p:spPr>
        <p:txBody>
          <a:bodyPr lIns="90000" tIns="46800" rIns="90000" bIns="46800"/>
          <a:lstStyle/>
          <a:p>
            <a:endParaRPr lang="fr-FR"/>
          </a:p>
        </p:txBody>
      </p:sp>
      <p:sp>
        <p:nvSpPr>
          <p:cNvPr id="78861" name="Freeform 17"/>
          <p:cNvSpPr>
            <a:spLocks/>
          </p:cNvSpPr>
          <p:nvPr/>
        </p:nvSpPr>
        <p:spPr bwMode="auto">
          <a:xfrm rot="-1163912">
            <a:off x="1703388" y="2400300"/>
            <a:ext cx="1701800" cy="841375"/>
          </a:xfrm>
          <a:custGeom>
            <a:avLst/>
            <a:gdLst>
              <a:gd name="T0" fmla="*/ 0 w 2488"/>
              <a:gd name="T1" fmla="*/ 670370998 h 1056"/>
              <a:gd name="T2" fmla="*/ 553946798 w 2488"/>
              <a:gd name="T3" fmla="*/ 634820530 h 1056"/>
              <a:gd name="T4" fmla="*/ 875834651 w 2488"/>
              <a:gd name="T5" fmla="*/ 523092197 h 1056"/>
              <a:gd name="T6" fmla="*/ 1066721406 w 2488"/>
              <a:gd name="T7" fmla="*/ 289478381 h 1056"/>
              <a:gd name="T8" fmla="*/ 1164036557 w 2488"/>
              <a:gd name="T9" fmla="*/ 0 h 1056"/>
              <a:gd name="T10" fmla="*/ 0 60000 65536"/>
              <a:gd name="T11" fmla="*/ 0 60000 65536"/>
              <a:gd name="T12" fmla="*/ 0 60000 65536"/>
              <a:gd name="T13" fmla="*/ 0 60000 65536"/>
              <a:gd name="T14" fmla="*/ 0 60000 65536"/>
              <a:gd name="T15" fmla="*/ 0 w 2488"/>
              <a:gd name="T16" fmla="*/ 0 h 1056"/>
              <a:gd name="T17" fmla="*/ 2488 w 2488"/>
              <a:gd name="T18" fmla="*/ 1056 h 1056"/>
            </a:gdLst>
            <a:ahLst/>
            <a:cxnLst>
              <a:cxn ang="T10">
                <a:pos x="T0" y="T1"/>
              </a:cxn>
              <a:cxn ang="T11">
                <a:pos x="T2" y="T3"/>
              </a:cxn>
              <a:cxn ang="T12">
                <a:pos x="T4" y="T5"/>
              </a:cxn>
              <a:cxn ang="T13">
                <a:pos x="T6" y="T7"/>
              </a:cxn>
              <a:cxn ang="T14">
                <a:pos x="T8" y="T9"/>
              </a:cxn>
            </a:cxnLst>
            <a:rect l="T15" t="T16" r="T17" b="T18"/>
            <a:pathLst>
              <a:path w="2488" h="1056">
                <a:moveTo>
                  <a:pt x="0" y="1056"/>
                </a:moveTo>
                <a:cubicBezTo>
                  <a:pt x="436" y="1047"/>
                  <a:pt x="872" y="1039"/>
                  <a:pt x="1184" y="1000"/>
                </a:cubicBezTo>
                <a:cubicBezTo>
                  <a:pt x="1496" y="961"/>
                  <a:pt x="1689" y="915"/>
                  <a:pt x="1872" y="824"/>
                </a:cubicBezTo>
                <a:cubicBezTo>
                  <a:pt x="2055" y="733"/>
                  <a:pt x="2177" y="593"/>
                  <a:pt x="2280" y="456"/>
                </a:cubicBezTo>
                <a:cubicBezTo>
                  <a:pt x="2383" y="319"/>
                  <a:pt x="2453" y="76"/>
                  <a:pt x="2488" y="0"/>
                </a:cubicBezTo>
              </a:path>
            </a:pathLst>
          </a:custGeom>
          <a:noFill/>
          <a:ln w="25400" cap="flat" cmpd="sng">
            <a:solidFill>
              <a:schemeClr val="tx1"/>
            </a:solidFill>
            <a:prstDash val="solid"/>
            <a:round/>
            <a:headEnd type="none" w="med" len="med"/>
            <a:tailEnd type="none" w="med" len="med"/>
          </a:ln>
        </p:spPr>
        <p:txBody>
          <a:bodyPr lIns="90000" tIns="46800" rIns="90000" bIns="46800"/>
          <a:lstStyle/>
          <a:p>
            <a:endParaRPr lang="fr-FR"/>
          </a:p>
        </p:txBody>
      </p:sp>
      <p:sp>
        <p:nvSpPr>
          <p:cNvPr id="81938" name="Text Box 18"/>
          <p:cNvSpPr txBox="1">
            <a:spLocks noChangeArrowheads="1"/>
          </p:cNvSpPr>
          <p:nvPr/>
        </p:nvSpPr>
        <p:spPr bwMode="auto">
          <a:xfrm>
            <a:off x="2071688" y="1943100"/>
            <a:ext cx="812800" cy="304800"/>
          </a:xfrm>
          <a:prstGeom prst="rect">
            <a:avLst/>
          </a:prstGeom>
          <a:noFill/>
          <a:ln w="25400">
            <a:noFill/>
            <a:miter lim="800000"/>
            <a:headEnd/>
            <a:tailEnd/>
          </a:ln>
          <a:effectLst>
            <a:prstShdw prst="shdw17" dist="17961" dir="2700000">
              <a:schemeClr val="bg1">
                <a:gamma/>
                <a:shade val="60000"/>
                <a:invGamma/>
              </a:schemeClr>
            </a:prstShdw>
          </a:effectLst>
        </p:spPr>
        <p:txBody>
          <a:bodyPr lIns="90000" tIns="46800" rIns="90000" bIns="46800">
            <a:spAutoFit/>
          </a:bodyPr>
          <a:lstStyle/>
          <a:p>
            <a:pPr>
              <a:spcBef>
                <a:spcPct val="50000"/>
              </a:spcBef>
              <a:defRPr/>
            </a:pPr>
            <a:r>
              <a:rPr lang="fr-FR" sz="1400" b="1"/>
              <a:t>Couple</a:t>
            </a:r>
          </a:p>
        </p:txBody>
      </p:sp>
      <p:sp>
        <p:nvSpPr>
          <p:cNvPr id="81939" name="Text Box 19"/>
          <p:cNvSpPr txBox="1">
            <a:spLocks noChangeArrowheads="1"/>
          </p:cNvSpPr>
          <p:nvPr/>
        </p:nvSpPr>
        <p:spPr bwMode="auto">
          <a:xfrm>
            <a:off x="3722688" y="3222625"/>
            <a:ext cx="808037" cy="304800"/>
          </a:xfrm>
          <a:prstGeom prst="rect">
            <a:avLst/>
          </a:prstGeom>
          <a:noFill/>
          <a:ln w="25400">
            <a:noFill/>
            <a:miter lim="800000"/>
            <a:headEnd/>
            <a:tailEnd/>
          </a:ln>
          <a:effectLst>
            <a:prstShdw prst="shdw17" dist="17961" dir="2700000">
              <a:schemeClr val="bg1">
                <a:gamma/>
                <a:shade val="60000"/>
                <a:invGamma/>
              </a:schemeClr>
            </a:prstShdw>
          </a:effectLst>
        </p:spPr>
        <p:txBody>
          <a:bodyPr lIns="90000" tIns="46800" rIns="90000" bIns="46800">
            <a:spAutoFit/>
          </a:bodyPr>
          <a:lstStyle/>
          <a:p>
            <a:pPr>
              <a:spcBef>
                <a:spcPct val="50000"/>
              </a:spcBef>
              <a:defRPr/>
            </a:pPr>
            <a:r>
              <a:rPr lang="fr-FR" sz="1400" b="1"/>
              <a:t>Vitesse</a:t>
            </a:r>
          </a:p>
        </p:txBody>
      </p:sp>
      <p:sp>
        <p:nvSpPr>
          <p:cNvPr id="78864" name="AutoShape 20"/>
          <p:cNvSpPr>
            <a:spLocks/>
          </p:cNvSpPr>
          <p:nvPr/>
        </p:nvSpPr>
        <p:spPr bwMode="auto">
          <a:xfrm>
            <a:off x="3711575" y="1962150"/>
            <a:ext cx="1343025" cy="488950"/>
          </a:xfrm>
          <a:prstGeom prst="callout1">
            <a:avLst>
              <a:gd name="adj1" fmla="val 19356"/>
              <a:gd name="adj2" fmla="val -4824"/>
              <a:gd name="adj3" fmla="val 56454"/>
              <a:gd name="adj4" fmla="val -16481"/>
            </a:avLst>
          </a:prstGeom>
          <a:solidFill>
            <a:srgbClr val="CCFFFF"/>
          </a:solidFill>
          <a:ln w="19050">
            <a:solidFill>
              <a:schemeClr val="tx1"/>
            </a:solidFill>
            <a:miter lim="800000"/>
            <a:headEnd/>
            <a:tailEnd type="triangle" w="med" len="med"/>
          </a:ln>
        </p:spPr>
        <p:txBody>
          <a:bodyPr lIns="90000" tIns="46800" rIns="90000" bIns="46800"/>
          <a:lstStyle/>
          <a:p>
            <a:pPr algn="ctr"/>
            <a:r>
              <a:rPr lang="fr-FR" sz="1200"/>
              <a:t>Caractéristique de la charge</a:t>
            </a:r>
          </a:p>
        </p:txBody>
      </p:sp>
      <p:sp>
        <p:nvSpPr>
          <p:cNvPr id="78865" name="Line 21"/>
          <p:cNvSpPr>
            <a:spLocks noChangeShapeType="1"/>
          </p:cNvSpPr>
          <p:nvPr/>
        </p:nvSpPr>
        <p:spPr bwMode="auto">
          <a:xfrm flipV="1">
            <a:off x="2674938" y="3192463"/>
            <a:ext cx="0" cy="376237"/>
          </a:xfrm>
          <a:prstGeom prst="line">
            <a:avLst/>
          </a:prstGeom>
          <a:noFill/>
          <a:ln w="25400">
            <a:solidFill>
              <a:srgbClr val="FF3300"/>
            </a:solidFill>
            <a:round/>
            <a:headEnd/>
            <a:tailEnd type="triangle" w="lg" len="lg"/>
          </a:ln>
        </p:spPr>
        <p:txBody>
          <a:bodyPr lIns="90000" tIns="46800" rIns="90000" bIns="46800"/>
          <a:lstStyle/>
          <a:p>
            <a:endParaRPr lang="fr-FR"/>
          </a:p>
        </p:txBody>
      </p:sp>
      <p:sp>
        <p:nvSpPr>
          <p:cNvPr id="78866" name="Line 22"/>
          <p:cNvSpPr>
            <a:spLocks noChangeShapeType="1"/>
          </p:cNvSpPr>
          <p:nvPr/>
        </p:nvSpPr>
        <p:spPr bwMode="auto">
          <a:xfrm rot="16200000" flipV="1">
            <a:off x="2282825" y="2828925"/>
            <a:ext cx="0" cy="717550"/>
          </a:xfrm>
          <a:prstGeom prst="line">
            <a:avLst/>
          </a:prstGeom>
          <a:noFill/>
          <a:ln w="25400">
            <a:solidFill>
              <a:srgbClr val="FF3300"/>
            </a:solidFill>
            <a:round/>
            <a:headEnd/>
            <a:tailEnd type="triangle" w="lg" len="lg"/>
          </a:ln>
        </p:spPr>
        <p:txBody>
          <a:bodyPr lIns="90000" tIns="46800" rIns="90000" bIns="46800"/>
          <a:lstStyle/>
          <a:p>
            <a:endParaRPr lang="fr-FR"/>
          </a:p>
        </p:txBody>
      </p:sp>
      <p:sp>
        <p:nvSpPr>
          <p:cNvPr id="78867" name="Line 23"/>
          <p:cNvSpPr>
            <a:spLocks noChangeShapeType="1"/>
          </p:cNvSpPr>
          <p:nvPr/>
        </p:nvSpPr>
        <p:spPr bwMode="auto">
          <a:xfrm rot="5400000" flipH="1" flipV="1">
            <a:off x="2542382" y="2172493"/>
            <a:ext cx="0" cy="1198563"/>
          </a:xfrm>
          <a:prstGeom prst="line">
            <a:avLst/>
          </a:prstGeom>
          <a:noFill/>
          <a:ln w="25400">
            <a:solidFill>
              <a:schemeClr val="hlink"/>
            </a:solidFill>
            <a:round/>
            <a:headEnd/>
            <a:tailEnd type="triangle" w="lg" len="lg"/>
          </a:ln>
        </p:spPr>
        <p:txBody>
          <a:bodyPr lIns="90000" tIns="46800" rIns="90000" bIns="46800"/>
          <a:lstStyle/>
          <a:p>
            <a:endParaRPr lang="fr-FR"/>
          </a:p>
        </p:txBody>
      </p:sp>
      <p:sp>
        <p:nvSpPr>
          <p:cNvPr id="78868" name="Line 24"/>
          <p:cNvSpPr>
            <a:spLocks noChangeShapeType="1"/>
          </p:cNvSpPr>
          <p:nvPr/>
        </p:nvSpPr>
        <p:spPr bwMode="auto">
          <a:xfrm rot="10800000" flipH="1" flipV="1">
            <a:off x="3111500" y="2759075"/>
            <a:ext cx="9525" cy="771525"/>
          </a:xfrm>
          <a:prstGeom prst="line">
            <a:avLst/>
          </a:prstGeom>
          <a:noFill/>
          <a:ln w="25400">
            <a:solidFill>
              <a:schemeClr val="hlink"/>
            </a:solidFill>
            <a:round/>
            <a:headEnd/>
            <a:tailEnd type="triangle" w="lg" len="lg"/>
          </a:ln>
        </p:spPr>
        <p:txBody>
          <a:bodyPr lIns="90000" tIns="46800" rIns="90000" bIns="46800"/>
          <a:lstStyle/>
          <a:p>
            <a:endParaRPr lang="fr-FR"/>
          </a:p>
        </p:txBody>
      </p:sp>
      <p:sp>
        <p:nvSpPr>
          <p:cNvPr id="81945" name="Text Box 25"/>
          <p:cNvSpPr txBox="1">
            <a:spLocks noChangeArrowheads="1"/>
          </p:cNvSpPr>
          <p:nvPr/>
        </p:nvSpPr>
        <p:spPr bwMode="auto">
          <a:xfrm>
            <a:off x="1987550" y="3636963"/>
            <a:ext cx="1044575" cy="547687"/>
          </a:xfrm>
          <a:prstGeom prst="rect">
            <a:avLst/>
          </a:prstGeom>
          <a:noFill/>
          <a:ln w="25400" algn="ctr">
            <a:noFill/>
            <a:miter lim="800000"/>
            <a:headEnd/>
            <a:tailEnd/>
          </a:ln>
          <a:effectLst>
            <a:prstShdw prst="shdw17" dist="17961" dir="2700000">
              <a:schemeClr val="bg1">
                <a:gamma/>
                <a:shade val="60000"/>
                <a:invGamma/>
              </a:schemeClr>
            </a:prstShdw>
          </a:effectLst>
        </p:spPr>
        <p:txBody>
          <a:bodyPr lIns="0" tIns="0" rIns="0" bIns="0">
            <a:spAutoFit/>
          </a:bodyPr>
          <a:lstStyle/>
          <a:p>
            <a:pPr>
              <a:spcBef>
                <a:spcPct val="50000"/>
              </a:spcBef>
              <a:defRPr/>
            </a:pPr>
            <a:r>
              <a:rPr lang="fr-FR" sz="1200" b="1">
                <a:solidFill>
                  <a:srgbClr val="FF3300"/>
                </a:solidFill>
              </a:rPr>
              <a:t>Vitesse imposée par la machine</a:t>
            </a:r>
          </a:p>
        </p:txBody>
      </p:sp>
      <p:sp>
        <p:nvSpPr>
          <p:cNvPr id="81946" name="Text Box 26"/>
          <p:cNvSpPr txBox="1">
            <a:spLocks noChangeArrowheads="1"/>
          </p:cNvSpPr>
          <p:nvPr/>
        </p:nvSpPr>
        <p:spPr bwMode="auto">
          <a:xfrm>
            <a:off x="568325" y="2803525"/>
            <a:ext cx="1490663" cy="457200"/>
          </a:xfrm>
          <a:prstGeom prst="rect">
            <a:avLst/>
          </a:prstGeom>
          <a:noFill/>
          <a:ln w="25400">
            <a:noFill/>
            <a:miter lim="800000"/>
            <a:headEnd/>
            <a:tailEnd/>
          </a:ln>
          <a:effectLst>
            <a:prstShdw prst="shdw17" dist="17961" dir="2700000">
              <a:schemeClr val="bg1">
                <a:gamma/>
                <a:shade val="60000"/>
                <a:invGamma/>
              </a:schemeClr>
            </a:prstShdw>
          </a:effectLst>
        </p:spPr>
        <p:txBody>
          <a:bodyPr lIns="90000" tIns="46800" rIns="90000" bIns="46800">
            <a:spAutoFit/>
          </a:bodyPr>
          <a:lstStyle/>
          <a:p>
            <a:pPr>
              <a:spcBef>
                <a:spcPct val="50000"/>
              </a:spcBef>
              <a:defRPr/>
            </a:pPr>
            <a:r>
              <a:rPr lang="fr-FR" sz="1200" b="1">
                <a:solidFill>
                  <a:srgbClr val="FF3300"/>
                </a:solidFill>
              </a:rPr>
              <a:t>Couple imposée par la charge</a:t>
            </a:r>
          </a:p>
        </p:txBody>
      </p:sp>
      <p:sp>
        <p:nvSpPr>
          <p:cNvPr id="81947" name="Text Box 27"/>
          <p:cNvSpPr txBox="1">
            <a:spLocks noChangeArrowheads="1"/>
          </p:cNvSpPr>
          <p:nvPr/>
        </p:nvSpPr>
        <p:spPr bwMode="auto">
          <a:xfrm>
            <a:off x="611188" y="2263775"/>
            <a:ext cx="1373187" cy="365125"/>
          </a:xfrm>
          <a:prstGeom prst="rect">
            <a:avLst/>
          </a:prstGeom>
          <a:noFill/>
          <a:ln w="25400" algn="ctr">
            <a:noFill/>
            <a:miter lim="800000"/>
            <a:headEnd/>
            <a:tailEnd/>
          </a:ln>
          <a:effectLst>
            <a:prstShdw prst="shdw17" dist="17961" dir="2700000">
              <a:schemeClr val="bg1">
                <a:gamma/>
                <a:shade val="60000"/>
                <a:invGamma/>
              </a:schemeClr>
            </a:prstShdw>
          </a:effectLst>
        </p:spPr>
        <p:txBody>
          <a:bodyPr lIns="0" tIns="0" rIns="0" bIns="0">
            <a:spAutoFit/>
          </a:bodyPr>
          <a:lstStyle/>
          <a:p>
            <a:pPr>
              <a:spcBef>
                <a:spcPct val="50000"/>
              </a:spcBef>
              <a:defRPr/>
            </a:pPr>
            <a:r>
              <a:rPr lang="fr-FR" sz="1200" b="1">
                <a:solidFill>
                  <a:srgbClr val="0033CC"/>
                </a:solidFill>
              </a:rPr>
              <a:t>Couple imposée par la machine</a:t>
            </a:r>
          </a:p>
        </p:txBody>
      </p:sp>
      <p:sp>
        <p:nvSpPr>
          <p:cNvPr id="81948" name="Text Box 28"/>
          <p:cNvSpPr txBox="1">
            <a:spLocks noChangeArrowheads="1"/>
          </p:cNvSpPr>
          <p:nvPr/>
        </p:nvSpPr>
        <p:spPr bwMode="auto">
          <a:xfrm>
            <a:off x="3222625" y="3640138"/>
            <a:ext cx="1147763" cy="547687"/>
          </a:xfrm>
          <a:prstGeom prst="rect">
            <a:avLst/>
          </a:prstGeom>
          <a:noFill/>
          <a:ln w="25400">
            <a:noFill/>
            <a:miter lim="800000"/>
            <a:headEnd/>
            <a:tailEnd/>
          </a:ln>
          <a:effectLst>
            <a:prstShdw prst="shdw17" dist="17961" dir="2700000">
              <a:schemeClr val="bg1">
                <a:gamma/>
                <a:shade val="60000"/>
                <a:invGamma/>
              </a:schemeClr>
            </a:prstShdw>
          </a:effectLst>
        </p:spPr>
        <p:txBody>
          <a:bodyPr lIns="0" tIns="0" rIns="0" bIns="0">
            <a:spAutoFit/>
          </a:bodyPr>
          <a:lstStyle/>
          <a:p>
            <a:pPr>
              <a:spcBef>
                <a:spcPct val="50000"/>
              </a:spcBef>
              <a:defRPr/>
            </a:pPr>
            <a:r>
              <a:rPr lang="fr-FR" sz="1200" b="1">
                <a:solidFill>
                  <a:srgbClr val="0033CC"/>
                </a:solidFill>
              </a:rPr>
              <a:t>Vitesse imposée par la charge</a:t>
            </a:r>
          </a:p>
        </p:txBody>
      </p:sp>
      <p:grpSp>
        <p:nvGrpSpPr>
          <p:cNvPr id="78873" name="Group 29"/>
          <p:cNvGrpSpPr>
            <a:grpSpLocks/>
          </p:cNvGrpSpPr>
          <p:nvPr/>
        </p:nvGrpSpPr>
        <p:grpSpPr bwMode="auto">
          <a:xfrm>
            <a:off x="3070225" y="2735263"/>
            <a:ext cx="160338" cy="112712"/>
            <a:chOff x="416" y="2360"/>
            <a:chExt cx="608" cy="552"/>
          </a:xfrm>
        </p:grpSpPr>
        <p:sp>
          <p:nvSpPr>
            <p:cNvPr id="78888" name="Line 30"/>
            <p:cNvSpPr>
              <a:spLocks noChangeShapeType="1"/>
            </p:cNvSpPr>
            <p:nvPr/>
          </p:nvSpPr>
          <p:spPr bwMode="auto">
            <a:xfrm>
              <a:off x="416" y="2648"/>
              <a:ext cx="608" cy="0"/>
            </a:xfrm>
            <a:prstGeom prst="line">
              <a:avLst/>
            </a:prstGeom>
            <a:noFill/>
            <a:ln w="28575">
              <a:solidFill>
                <a:schemeClr val="hlink"/>
              </a:solidFill>
              <a:round/>
              <a:headEnd/>
              <a:tailEnd/>
            </a:ln>
          </p:spPr>
          <p:txBody>
            <a:bodyPr lIns="90000" tIns="46800" rIns="90000" bIns="46800"/>
            <a:lstStyle/>
            <a:p>
              <a:endParaRPr lang="fr-FR"/>
            </a:p>
          </p:txBody>
        </p:sp>
        <p:sp>
          <p:nvSpPr>
            <p:cNvPr id="78889" name="Line 31"/>
            <p:cNvSpPr>
              <a:spLocks noChangeShapeType="1"/>
            </p:cNvSpPr>
            <p:nvPr/>
          </p:nvSpPr>
          <p:spPr bwMode="auto">
            <a:xfrm>
              <a:off x="720" y="2360"/>
              <a:ext cx="0" cy="552"/>
            </a:xfrm>
            <a:prstGeom prst="line">
              <a:avLst/>
            </a:prstGeom>
            <a:noFill/>
            <a:ln w="28575">
              <a:solidFill>
                <a:schemeClr val="hlink"/>
              </a:solidFill>
              <a:round/>
              <a:headEnd/>
              <a:tailEnd/>
            </a:ln>
          </p:spPr>
          <p:txBody>
            <a:bodyPr lIns="90000" tIns="46800" rIns="90000" bIns="46800"/>
            <a:lstStyle/>
            <a:p>
              <a:endParaRPr lang="fr-FR"/>
            </a:p>
          </p:txBody>
        </p:sp>
      </p:grpSp>
      <p:grpSp>
        <p:nvGrpSpPr>
          <p:cNvPr id="78874" name="Group 32"/>
          <p:cNvGrpSpPr>
            <a:grpSpLocks/>
          </p:cNvGrpSpPr>
          <p:nvPr/>
        </p:nvGrpSpPr>
        <p:grpSpPr bwMode="auto">
          <a:xfrm>
            <a:off x="2589213" y="3141663"/>
            <a:ext cx="160337" cy="111125"/>
            <a:chOff x="416" y="2360"/>
            <a:chExt cx="608" cy="552"/>
          </a:xfrm>
        </p:grpSpPr>
        <p:sp>
          <p:nvSpPr>
            <p:cNvPr id="78886" name="Line 33"/>
            <p:cNvSpPr>
              <a:spLocks noChangeShapeType="1"/>
            </p:cNvSpPr>
            <p:nvPr/>
          </p:nvSpPr>
          <p:spPr bwMode="auto">
            <a:xfrm>
              <a:off x="416" y="2648"/>
              <a:ext cx="608" cy="0"/>
            </a:xfrm>
            <a:prstGeom prst="line">
              <a:avLst/>
            </a:prstGeom>
            <a:noFill/>
            <a:ln w="28575">
              <a:solidFill>
                <a:srgbClr val="FF0000"/>
              </a:solidFill>
              <a:round/>
              <a:headEnd/>
              <a:tailEnd/>
            </a:ln>
          </p:spPr>
          <p:txBody>
            <a:bodyPr lIns="90000" tIns="46800" rIns="90000" bIns="46800"/>
            <a:lstStyle/>
            <a:p>
              <a:endParaRPr lang="fr-FR"/>
            </a:p>
          </p:txBody>
        </p:sp>
        <p:sp>
          <p:nvSpPr>
            <p:cNvPr id="78887" name="Line 34"/>
            <p:cNvSpPr>
              <a:spLocks noChangeShapeType="1"/>
            </p:cNvSpPr>
            <p:nvPr/>
          </p:nvSpPr>
          <p:spPr bwMode="auto">
            <a:xfrm>
              <a:off x="720" y="2360"/>
              <a:ext cx="0" cy="552"/>
            </a:xfrm>
            <a:prstGeom prst="line">
              <a:avLst/>
            </a:prstGeom>
            <a:noFill/>
            <a:ln w="28575">
              <a:solidFill>
                <a:srgbClr val="FF0000"/>
              </a:solidFill>
              <a:round/>
              <a:headEnd/>
              <a:tailEnd/>
            </a:ln>
          </p:spPr>
          <p:txBody>
            <a:bodyPr lIns="90000" tIns="46800" rIns="90000" bIns="46800"/>
            <a:lstStyle/>
            <a:p>
              <a:endParaRPr lang="fr-FR"/>
            </a:p>
          </p:txBody>
        </p:sp>
      </p:grpSp>
      <p:sp>
        <p:nvSpPr>
          <p:cNvPr id="78875" name="AutoShape 35"/>
          <p:cNvSpPr>
            <a:spLocks/>
          </p:cNvSpPr>
          <p:nvPr/>
        </p:nvSpPr>
        <p:spPr bwMode="auto">
          <a:xfrm>
            <a:off x="3476625" y="2644775"/>
            <a:ext cx="1344613" cy="485775"/>
          </a:xfrm>
          <a:prstGeom prst="callout1">
            <a:avLst>
              <a:gd name="adj1" fmla="val 19407"/>
              <a:gd name="adj2" fmla="val -4819"/>
              <a:gd name="adj3" fmla="val 26954"/>
              <a:gd name="adj4" fmla="val -16769"/>
            </a:avLst>
          </a:prstGeom>
          <a:solidFill>
            <a:srgbClr val="00CCFF"/>
          </a:solidFill>
          <a:ln w="19050">
            <a:solidFill>
              <a:schemeClr val="tx1"/>
            </a:solidFill>
            <a:miter lim="800000"/>
            <a:headEnd/>
            <a:tailEnd type="triangle" w="med" len="med"/>
          </a:ln>
        </p:spPr>
        <p:txBody>
          <a:bodyPr lIns="90000" tIns="46800" rIns="90000" bIns="46800"/>
          <a:lstStyle/>
          <a:p>
            <a:pPr algn="ctr"/>
            <a:r>
              <a:rPr lang="fr-FR" sz="1200" b="1">
                <a:solidFill>
                  <a:schemeClr val="bg1"/>
                </a:solidFill>
              </a:rPr>
              <a:t>Point de fonctionnement</a:t>
            </a:r>
          </a:p>
        </p:txBody>
      </p:sp>
      <p:sp>
        <p:nvSpPr>
          <p:cNvPr id="78876" name="Line 36"/>
          <p:cNvSpPr>
            <a:spLocks noChangeShapeType="1"/>
          </p:cNvSpPr>
          <p:nvPr/>
        </p:nvSpPr>
        <p:spPr bwMode="auto">
          <a:xfrm flipV="1">
            <a:off x="7113588" y="1949450"/>
            <a:ext cx="0" cy="3141663"/>
          </a:xfrm>
          <a:prstGeom prst="line">
            <a:avLst/>
          </a:prstGeom>
          <a:noFill/>
          <a:ln w="19050">
            <a:solidFill>
              <a:schemeClr val="tx1"/>
            </a:solidFill>
            <a:round/>
            <a:headEnd/>
            <a:tailEnd type="triangle" w="lg" len="lg"/>
          </a:ln>
        </p:spPr>
        <p:txBody>
          <a:bodyPr lIns="90000" tIns="46800" rIns="90000" bIns="46800"/>
          <a:lstStyle/>
          <a:p>
            <a:endParaRPr lang="fr-FR"/>
          </a:p>
        </p:txBody>
      </p:sp>
      <p:sp>
        <p:nvSpPr>
          <p:cNvPr id="78877" name="Line 37"/>
          <p:cNvSpPr>
            <a:spLocks noChangeShapeType="1"/>
          </p:cNvSpPr>
          <p:nvPr/>
        </p:nvSpPr>
        <p:spPr bwMode="auto">
          <a:xfrm rot="-5400000">
            <a:off x="7216775" y="1976438"/>
            <a:ext cx="11113" cy="3055937"/>
          </a:xfrm>
          <a:prstGeom prst="line">
            <a:avLst/>
          </a:prstGeom>
          <a:noFill/>
          <a:ln w="19050">
            <a:solidFill>
              <a:schemeClr val="tx1"/>
            </a:solidFill>
            <a:round/>
            <a:headEnd/>
            <a:tailEnd type="triangle" w="lg" len="lg"/>
          </a:ln>
        </p:spPr>
        <p:txBody>
          <a:bodyPr lIns="90000" tIns="46800" rIns="90000" bIns="46800"/>
          <a:lstStyle/>
          <a:p>
            <a:endParaRPr lang="fr-FR"/>
          </a:p>
        </p:txBody>
      </p:sp>
      <p:sp>
        <p:nvSpPr>
          <p:cNvPr id="81958" name="Text Box 38"/>
          <p:cNvSpPr txBox="1">
            <a:spLocks noChangeArrowheads="1"/>
          </p:cNvSpPr>
          <p:nvPr/>
        </p:nvSpPr>
        <p:spPr bwMode="auto">
          <a:xfrm>
            <a:off x="7215188" y="2019300"/>
            <a:ext cx="812800" cy="304800"/>
          </a:xfrm>
          <a:prstGeom prst="rect">
            <a:avLst/>
          </a:prstGeom>
          <a:noFill/>
          <a:ln w="25400">
            <a:noFill/>
            <a:miter lim="800000"/>
            <a:headEnd/>
            <a:tailEnd/>
          </a:ln>
          <a:effectLst>
            <a:prstShdw prst="shdw17" dist="17961" dir="2700000">
              <a:schemeClr val="bg1">
                <a:gamma/>
                <a:shade val="60000"/>
                <a:invGamma/>
              </a:schemeClr>
            </a:prstShdw>
          </a:effectLst>
        </p:spPr>
        <p:txBody>
          <a:bodyPr lIns="90000" tIns="46800" rIns="90000" bIns="46800">
            <a:spAutoFit/>
          </a:bodyPr>
          <a:lstStyle/>
          <a:p>
            <a:pPr>
              <a:spcBef>
                <a:spcPct val="50000"/>
              </a:spcBef>
              <a:defRPr/>
            </a:pPr>
            <a:r>
              <a:rPr lang="fr-FR" sz="1400"/>
              <a:t>Couple</a:t>
            </a:r>
          </a:p>
        </p:txBody>
      </p:sp>
      <p:sp>
        <p:nvSpPr>
          <p:cNvPr id="81959" name="Text Box 39"/>
          <p:cNvSpPr txBox="1">
            <a:spLocks noChangeArrowheads="1"/>
          </p:cNvSpPr>
          <p:nvPr/>
        </p:nvSpPr>
        <p:spPr bwMode="auto">
          <a:xfrm>
            <a:off x="8335963" y="3235325"/>
            <a:ext cx="808037" cy="304800"/>
          </a:xfrm>
          <a:prstGeom prst="rect">
            <a:avLst/>
          </a:prstGeom>
          <a:noFill/>
          <a:ln w="25400">
            <a:noFill/>
            <a:miter lim="800000"/>
            <a:headEnd/>
            <a:tailEnd/>
          </a:ln>
          <a:effectLst>
            <a:prstShdw prst="shdw17" dist="17961" dir="2700000">
              <a:schemeClr val="bg1">
                <a:gamma/>
                <a:shade val="60000"/>
                <a:invGamma/>
              </a:schemeClr>
            </a:prstShdw>
          </a:effectLst>
        </p:spPr>
        <p:txBody>
          <a:bodyPr lIns="90000" tIns="46800" rIns="90000" bIns="46800">
            <a:spAutoFit/>
          </a:bodyPr>
          <a:lstStyle/>
          <a:p>
            <a:pPr>
              <a:spcBef>
                <a:spcPct val="50000"/>
              </a:spcBef>
              <a:defRPr/>
            </a:pPr>
            <a:r>
              <a:rPr lang="fr-FR" sz="1400"/>
              <a:t>Vitesse</a:t>
            </a:r>
          </a:p>
        </p:txBody>
      </p:sp>
      <p:sp>
        <p:nvSpPr>
          <p:cNvPr id="81960" name="Text Box 40"/>
          <p:cNvSpPr txBox="1">
            <a:spLocks noChangeArrowheads="1"/>
          </p:cNvSpPr>
          <p:nvPr/>
        </p:nvSpPr>
        <p:spPr bwMode="auto">
          <a:xfrm>
            <a:off x="7213600" y="2425700"/>
            <a:ext cx="1676400" cy="850900"/>
          </a:xfrm>
          <a:prstGeom prst="rect">
            <a:avLst/>
          </a:prstGeom>
          <a:solidFill>
            <a:srgbClr val="FFE2C5"/>
          </a:solidFill>
          <a:ln w="25400" algn="ctr">
            <a:noFill/>
            <a:miter lim="800000"/>
            <a:headEnd/>
            <a:tailEnd/>
          </a:ln>
          <a:effectLst>
            <a:outerShdw dist="35921" dir="2700000" algn="ctr" rotWithShape="0">
              <a:srgbClr val="808080"/>
            </a:outerShdw>
          </a:effectLst>
        </p:spPr>
        <p:txBody>
          <a:bodyPr lIns="36000" tIns="0" rIns="36000" bIns="0">
            <a:spAutoFit/>
          </a:bodyPr>
          <a:lstStyle/>
          <a:p>
            <a:pPr algn="just">
              <a:spcBef>
                <a:spcPct val="50000"/>
              </a:spcBef>
              <a:defRPr/>
            </a:pPr>
            <a:r>
              <a:rPr lang="fr-FR" sz="1400"/>
              <a:t>Quadrant 1 moteur pour la machine, récepteur pour la charge</a:t>
            </a:r>
          </a:p>
        </p:txBody>
      </p:sp>
      <p:sp>
        <p:nvSpPr>
          <p:cNvPr id="81961" name="Text Box 41"/>
          <p:cNvSpPr txBox="1">
            <a:spLocks noChangeArrowheads="1"/>
          </p:cNvSpPr>
          <p:nvPr/>
        </p:nvSpPr>
        <p:spPr bwMode="auto">
          <a:xfrm>
            <a:off x="5346700" y="3606800"/>
            <a:ext cx="1676400" cy="850900"/>
          </a:xfrm>
          <a:prstGeom prst="rect">
            <a:avLst/>
          </a:prstGeom>
          <a:solidFill>
            <a:srgbClr val="FFE2C5"/>
          </a:solidFill>
          <a:ln w="25400" algn="ctr">
            <a:noFill/>
            <a:miter lim="800000"/>
            <a:headEnd/>
            <a:tailEnd/>
          </a:ln>
          <a:effectLst>
            <a:outerShdw dist="35921" dir="2700000" algn="ctr" rotWithShape="0">
              <a:srgbClr val="808080"/>
            </a:outerShdw>
          </a:effectLst>
        </p:spPr>
        <p:txBody>
          <a:bodyPr lIns="36000" tIns="0" rIns="36000" bIns="0">
            <a:spAutoFit/>
          </a:bodyPr>
          <a:lstStyle/>
          <a:p>
            <a:pPr algn="just">
              <a:spcBef>
                <a:spcPct val="50000"/>
              </a:spcBef>
              <a:defRPr/>
            </a:pPr>
            <a:r>
              <a:rPr lang="fr-FR" sz="1400"/>
              <a:t>Quadrant 3 moteur pour la machine, récepteur pour la charge</a:t>
            </a:r>
          </a:p>
        </p:txBody>
      </p:sp>
      <p:sp>
        <p:nvSpPr>
          <p:cNvPr id="81962" name="Text Box 42"/>
          <p:cNvSpPr txBox="1">
            <a:spLocks noChangeArrowheads="1"/>
          </p:cNvSpPr>
          <p:nvPr/>
        </p:nvSpPr>
        <p:spPr bwMode="auto">
          <a:xfrm>
            <a:off x="5270500" y="2476500"/>
            <a:ext cx="1638300" cy="850900"/>
          </a:xfrm>
          <a:prstGeom prst="rect">
            <a:avLst/>
          </a:prstGeom>
          <a:solidFill>
            <a:srgbClr val="33CCCC"/>
          </a:solidFill>
          <a:ln w="25400" algn="ctr">
            <a:noFill/>
            <a:miter lim="800000"/>
            <a:headEnd/>
            <a:tailEnd/>
          </a:ln>
          <a:effectLst>
            <a:outerShdw dist="35921" dir="2700000" algn="ctr" rotWithShape="0">
              <a:srgbClr val="808080"/>
            </a:outerShdw>
          </a:effectLst>
        </p:spPr>
        <p:txBody>
          <a:bodyPr lIns="36000" tIns="0" rIns="36000" bIns="0">
            <a:spAutoFit/>
          </a:bodyPr>
          <a:lstStyle/>
          <a:p>
            <a:pPr algn="just">
              <a:spcBef>
                <a:spcPct val="50000"/>
              </a:spcBef>
              <a:defRPr/>
            </a:pPr>
            <a:r>
              <a:rPr lang="fr-FR" sz="1400"/>
              <a:t>Quadrant 2 générateur  pour la machine, moteur pour la charge</a:t>
            </a:r>
          </a:p>
        </p:txBody>
      </p:sp>
      <p:sp>
        <p:nvSpPr>
          <p:cNvPr id="81963" name="Text Box 43"/>
          <p:cNvSpPr txBox="1">
            <a:spLocks noChangeArrowheads="1"/>
          </p:cNvSpPr>
          <p:nvPr/>
        </p:nvSpPr>
        <p:spPr bwMode="auto">
          <a:xfrm>
            <a:off x="7264400" y="3606800"/>
            <a:ext cx="1701800" cy="850900"/>
          </a:xfrm>
          <a:prstGeom prst="rect">
            <a:avLst/>
          </a:prstGeom>
          <a:solidFill>
            <a:srgbClr val="33CCCC"/>
          </a:solidFill>
          <a:ln w="25400" algn="ctr">
            <a:noFill/>
            <a:miter lim="800000"/>
            <a:headEnd/>
            <a:tailEnd/>
          </a:ln>
          <a:effectLst>
            <a:outerShdw dist="35921" dir="2700000" algn="ctr" rotWithShape="0">
              <a:srgbClr val="808080"/>
            </a:outerShdw>
          </a:effectLst>
        </p:spPr>
        <p:txBody>
          <a:bodyPr lIns="36000" tIns="0" rIns="36000" bIns="0">
            <a:spAutoFit/>
          </a:bodyPr>
          <a:lstStyle/>
          <a:p>
            <a:pPr algn="just">
              <a:spcBef>
                <a:spcPct val="50000"/>
              </a:spcBef>
              <a:defRPr/>
            </a:pPr>
            <a:r>
              <a:rPr lang="fr-FR" sz="1400"/>
              <a:t>Quadrant 4 générateur  pour la machine, moteur pour la charge</a:t>
            </a:r>
          </a:p>
        </p:txBody>
      </p:sp>
      <p:sp>
        <p:nvSpPr>
          <p:cNvPr id="81964" name="Text Box 44"/>
          <p:cNvSpPr txBox="1">
            <a:spLocks noChangeArrowheads="1"/>
          </p:cNvSpPr>
          <p:nvPr/>
        </p:nvSpPr>
        <p:spPr bwMode="auto">
          <a:xfrm>
            <a:off x="457200" y="4457700"/>
            <a:ext cx="4457700" cy="581025"/>
          </a:xfrm>
          <a:prstGeom prst="rect">
            <a:avLst/>
          </a:prstGeom>
          <a:noFill/>
          <a:ln w="25400">
            <a:noFill/>
            <a:miter lim="800000"/>
            <a:headEnd/>
            <a:tailEnd/>
          </a:ln>
          <a:effectLst>
            <a:prstShdw prst="shdw17" dist="17961" dir="2700000">
              <a:schemeClr val="bg1">
                <a:gamma/>
                <a:shade val="60000"/>
                <a:invGamma/>
              </a:schemeClr>
            </a:prstShdw>
          </a:effectLst>
        </p:spPr>
        <p:txBody>
          <a:bodyPr lIns="90000" tIns="46800" rIns="90000" bIns="46800">
            <a:spAutoFit/>
          </a:bodyPr>
          <a:lstStyle/>
          <a:p>
            <a:pPr>
              <a:spcBef>
                <a:spcPct val="50000"/>
              </a:spcBef>
              <a:defRPr/>
            </a:pPr>
            <a:r>
              <a:rPr lang="fr-FR" sz="1600"/>
              <a:t>La machine pourra être commandée de façon à imposer soit le couple soit la vitesse.</a:t>
            </a:r>
          </a:p>
        </p:txBody>
      </p:sp>
      <p:sp>
        <p:nvSpPr>
          <p:cNvPr id="78885" name="Rectangle 45"/>
          <p:cNvSpPr>
            <a:spLocks noChangeArrowheads="1"/>
          </p:cNvSpPr>
          <p:nvPr/>
        </p:nvSpPr>
        <p:spPr bwMode="auto">
          <a:xfrm>
            <a:off x="3089275" y="1939925"/>
            <a:ext cx="207963" cy="706438"/>
          </a:xfrm>
          <a:prstGeom prst="rect">
            <a:avLst/>
          </a:prstGeom>
          <a:solidFill>
            <a:srgbClr val="DAF0FE"/>
          </a:solidFill>
          <a:ln w="25400">
            <a:noFill/>
            <a:miter lim="800000"/>
            <a:headEnd/>
            <a:tailEnd/>
          </a:ln>
        </p:spPr>
        <p:txBody>
          <a:bodyPr wrap="none" lIns="90000" tIns="46800" rIns="90000" bIns="46800" anchor="ctr"/>
          <a:lstStyle/>
          <a:p>
            <a:endParaRPr lang="fr-F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ZoneTexte 7"/>
          <p:cNvSpPr txBox="1">
            <a:spLocks noChangeArrowheads="1"/>
          </p:cNvSpPr>
          <p:nvPr/>
        </p:nvSpPr>
        <p:spPr bwMode="auto">
          <a:xfrm>
            <a:off x="1076325" y="228600"/>
            <a:ext cx="6337300" cy="434975"/>
          </a:xfrm>
          <a:prstGeom prst="rect">
            <a:avLst/>
          </a:prstGeom>
          <a:noFill/>
          <a:ln w="9525">
            <a:noFill/>
            <a:miter lim="800000"/>
            <a:headEnd/>
            <a:tailEnd/>
          </a:ln>
        </p:spPr>
        <p:txBody>
          <a:bodyPr>
            <a:spAutoFit/>
          </a:bodyPr>
          <a:lstStyle/>
          <a:p>
            <a:pPr algn="ctr">
              <a:lnSpc>
                <a:spcPct val="125000"/>
              </a:lnSpc>
            </a:pPr>
            <a:r>
              <a:rPr lang="fr-FR" b="1">
                <a:solidFill>
                  <a:srgbClr val="0000FF"/>
                </a:solidFill>
              </a:rPr>
              <a:t>Le dimensionnement des convertisseurs d’énergie</a:t>
            </a:r>
          </a:p>
        </p:txBody>
      </p:sp>
      <p:sp>
        <p:nvSpPr>
          <p:cNvPr id="25602" name="ZoneTexte 7"/>
          <p:cNvSpPr txBox="1">
            <a:spLocks noChangeArrowheads="1"/>
          </p:cNvSpPr>
          <p:nvPr/>
        </p:nvSpPr>
        <p:spPr bwMode="auto">
          <a:xfrm>
            <a:off x="339725" y="965200"/>
            <a:ext cx="8559800" cy="1314450"/>
          </a:xfrm>
          <a:prstGeom prst="rect">
            <a:avLst/>
          </a:prstGeom>
          <a:noFill/>
          <a:ln w="9525">
            <a:noFill/>
            <a:miter lim="800000"/>
            <a:headEnd/>
            <a:tailEnd/>
          </a:ln>
        </p:spPr>
        <p:txBody>
          <a:bodyPr>
            <a:spAutoFit/>
          </a:bodyPr>
          <a:lstStyle/>
          <a:p>
            <a:r>
              <a:rPr lang="fr-FR" sz="1600" b="1"/>
              <a:t>Le procédé impose la nature du produit  « effort </a:t>
            </a:r>
            <a:r>
              <a:rPr lang="fr-FR" sz="1600" b="1">
                <a:sym typeface="Symbol" pitchFamily="18" charset="2"/>
              </a:rPr>
              <a:t></a:t>
            </a:r>
            <a:r>
              <a:rPr lang="fr-FR" sz="1600" b="1"/>
              <a:t> flux »  à l’origine de la puissance instantanée.</a:t>
            </a:r>
          </a:p>
          <a:p>
            <a:endParaRPr lang="fr-FR" sz="1600" b="1"/>
          </a:p>
          <a:p>
            <a:r>
              <a:rPr lang="fr-FR" sz="1600" b="1"/>
              <a:t>L’ingénieur doit dimensionner les composants pour supporter les grandeurs d’effort et conduire les grandeurs de flux avec le minimum de perte.</a:t>
            </a:r>
            <a:r>
              <a:rPr lang="fr-FR" sz="1600"/>
              <a:t> </a:t>
            </a:r>
          </a:p>
        </p:txBody>
      </p:sp>
      <p:sp>
        <p:nvSpPr>
          <p:cNvPr id="25603" name="ZoneTexte 7"/>
          <p:cNvSpPr txBox="1">
            <a:spLocks noChangeArrowheads="1"/>
          </p:cNvSpPr>
          <p:nvPr/>
        </p:nvSpPr>
        <p:spPr bwMode="auto">
          <a:xfrm>
            <a:off x="381000" y="2349500"/>
            <a:ext cx="8585200" cy="398463"/>
          </a:xfrm>
          <a:prstGeom prst="rect">
            <a:avLst/>
          </a:prstGeom>
          <a:noFill/>
          <a:ln w="9525">
            <a:noFill/>
            <a:miter lim="800000"/>
            <a:headEnd/>
            <a:tailEnd/>
          </a:ln>
        </p:spPr>
        <p:txBody>
          <a:bodyPr>
            <a:spAutoFit/>
          </a:bodyPr>
          <a:lstStyle/>
          <a:p>
            <a:pPr>
              <a:lnSpc>
                <a:spcPct val="125000"/>
              </a:lnSpc>
            </a:pPr>
            <a:r>
              <a:rPr lang="fr-FR" sz="1600" b="1"/>
              <a:t>Pour des convertisseurs de même famille, cela donne des résultats très différents</a:t>
            </a:r>
            <a:r>
              <a:rPr lang="fr-FR" sz="1400" b="1"/>
              <a:t>.</a:t>
            </a:r>
          </a:p>
        </p:txBody>
      </p:sp>
      <p:pic>
        <p:nvPicPr>
          <p:cNvPr id="25604" name="Picture 10" descr="Tracteur"/>
          <p:cNvPicPr>
            <a:picLocks noChangeAspect="1" noChangeArrowheads="1"/>
          </p:cNvPicPr>
          <p:nvPr/>
        </p:nvPicPr>
        <p:blipFill>
          <a:blip r:embed="rId3"/>
          <a:srcRect l="18756" t="13486" b="13968"/>
          <a:stretch>
            <a:fillRect/>
          </a:stretch>
        </p:blipFill>
        <p:spPr bwMode="auto">
          <a:xfrm>
            <a:off x="1179513" y="3446463"/>
            <a:ext cx="2098675" cy="1403350"/>
          </a:xfrm>
          <a:prstGeom prst="rect">
            <a:avLst/>
          </a:prstGeom>
          <a:noFill/>
          <a:ln w="9525">
            <a:noFill/>
            <a:miter lim="800000"/>
            <a:headEnd/>
            <a:tailEnd/>
          </a:ln>
        </p:spPr>
      </p:pic>
      <p:pic>
        <p:nvPicPr>
          <p:cNvPr id="25605" name="Picture 11" descr="moto"/>
          <p:cNvPicPr>
            <a:picLocks noChangeAspect="1" noChangeArrowheads="1"/>
          </p:cNvPicPr>
          <p:nvPr/>
        </p:nvPicPr>
        <p:blipFill>
          <a:blip r:embed="rId4"/>
          <a:srcRect/>
          <a:stretch>
            <a:fillRect/>
          </a:stretch>
        </p:blipFill>
        <p:spPr bwMode="auto">
          <a:xfrm>
            <a:off x="5688013" y="3422650"/>
            <a:ext cx="1870075" cy="1400175"/>
          </a:xfrm>
          <a:prstGeom prst="rect">
            <a:avLst/>
          </a:prstGeom>
          <a:noFill/>
          <a:ln w="9525">
            <a:noFill/>
            <a:miter lim="800000"/>
            <a:headEnd/>
            <a:tailEnd/>
          </a:ln>
        </p:spPr>
      </p:pic>
      <p:sp>
        <p:nvSpPr>
          <p:cNvPr id="25606" name="Text Box 12"/>
          <p:cNvSpPr txBox="1">
            <a:spLocks noChangeArrowheads="1"/>
          </p:cNvSpPr>
          <p:nvPr/>
        </p:nvSpPr>
        <p:spPr bwMode="auto">
          <a:xfrm>
            <a:off x="3581400" y="3365500"/>
            <a:ext cx="1854200" cy="517525"/>
          </a:xfrm>
          <a:prstGeom prst="rect">
            <a:avLst/>
          </a:prstGeom>
          <a:noFill/>
          <a:ln w="9525">
            <a:noFill/>
            <a:miter lim="800000"/>
            <a:headEnd/>
            <a:tailEnd/>
          </a:ln>
        </p:spPr>
        <p:txBody>
          <a:bodyPr>
            <a:spAutoFit/>
          </a:bodyPr>
          <a:lstStyle/>
          <a:p>
            <a:pPr algn="ctr">
              <a:spcBef>
                <a:spcPct val="50000"/>
              </a:spcBef>
            </a:pPr>
            <a:r>
              <a:rPr lang="fr-FR" sz="1400" b="1"/>
              <a:t>Même puissance instantanée </a:t>
            </a:r>
          </a:p>
        </p:txBody>
      </p:sp>
      <p:sp>
        <p:nvSpPr>
          <p:cNvPr id="25607" name="AutoShape 14"/>
          <p:cNvSpPr>
            <a:spLocks noChangeArrowheads="1"/>
          </p:cNvSpPr>
          <p:nvPr/>
        </p:nvSpPr>
        <p:spPr bwMode="auto">
          <a:xfrm>
            <a:off x="4013200" y="4127500"/>
            <a:ext cx="1054100" cy="254000"/>
          </a:xfrm>
          <a:prstGeom prst="leftRightArrow">
            <a:avLst>
              <a:gd name="adj1" fmla="val 50000"/>
              <a:gd name="adj2" fmla="val 83000"/>
            </a:avLst>
          </a:prstGeom>
          <a:solidFill>
            <a:schemeClr val="accent1"/>
          </a:solidFill>
          <a:ln w="9525">
            <a:solidFill>
              <a:schemeClr val="tx1"/>
            </a:solidFill>
            <a:miter lim="800000"/>
            <a:headEnd/>
            <a:tailEnd/>
          </a:ln>
        </p:spPr>
        <p:txBody>
          <a:bodyPr wrap="none" anchor="ctr"/>
          <a:lstStyle/>
          <a:p>
            <a:endParaRPr lang="fr-FR"/>
          </a:p>
        </p:txBody>
      </p:sp>
      <p:sp>
        <p:nvSpPr>
          <p:cNvPr id="25608" name="Text Box 15"/>
          <p:cNvSpPr txBox="1">
            <a:spLocks noChangeArrowheads="1"/>
          </p:cNvSpPr>
          <p:nvPr/>
        </p:nvSpPr>
        <p:spPr bwMode="auto">
          <a:xfrm>
            <a:off x="927100" y="2959100"/>
            <a:ext cx="2857500" cy="517525"/>
          </a:xfrm>
          <a:prstGeom prst="rect">
            <a:avLst/>
          </a:prstGeom>
          <a:noFill/>
          <a:ln w="9525">
            <a:noFill/>
            <a:miter lim="800000"/>
            <a:headEnd/>
            <a:tailEnd/>
          </a:ln>
        </p:spPr>
        <p:txBody>
          <a:bodyPr>
            <a:spAutoFit/>
          </a:bodyPr>
          <a:lstStyle/>
          <a:p>
            <a:pPr algn="ctr">
              <a:spcBef>
                <a:spcPct val="50000"/>
              </a:spcBef>
            </a:pPr>
            <a:r>
              <a:rPr lang="fr-FR" sz="1400" b="1"/>
              <a:t>Puissance instantanée maximum  200 Chevaux</a:t>
            </a:r>
          </a:p>
        </p:txBody>
      </p:sp>
      <p:sp>
        <p:nvSpPr>
          <p:cNvPr id="25609" name="Rectangle 23"/>
          <p:cNvSpPr>
            <a:spLocks noChangeArrowheads="1"/>
          </p:cNvSpPr>
          <p:nvPr/>
        </p:nvSpPr>
        <p:spPr bwMode="auto">
          <a:xfrm>
            <a:off x="5057775" y="4884738"/>
            <a:ext cx="3603625" cy="304800"/>
          </a:xfrm>
          <a:prstGeom prst="rect">
            <a:avLst/>
          </a:prstGeom>
          <a:noFill/>
          <a:ln w="9525">
            <a:noFill/>
            <a:miter lim="800000"/>
            <a:headEnd/>
            <a:tailEnd/>
          </a:ln>
        </p:spPr>
        <p:txBody>
          <a:bodyPr wrap="none">
            <a:spAutoFit/>
          </a:bodyPr>
          <a:lstStyle/>
          <a:p>
            <a:r>
              <a:rPr lang="fr-FR" sz="1400" b="1"/>
              <a:t> Procédé:</a:t>
            </a:r>
            <a:r>
              <a:rPr lang="fr-FR" sz="1400"/>
              <a:t> </a:t>
            </a:r>
            <a:r>
              <a:rPr lang="fr-FR" sz="1400" b="1"/>
              <a:t>faible couple c, forte vitesse Ω</a:t>
            </a:r>
          </a:p>
        </p:txBody>
      </p:sp>
      <p:sp>
        <p:nvSpPr>
          <p:cNvPr id="25610" name="Text Box 24"/>
          <p:cNvSpPr txBox="1">
            <a:spLocks noChangeArrowheads="1"/>
          </p:cNvSpPr>
          <p:nvPr/>
        </p:nvSpPr>
        <p:spPr bwMode="auto">
          <a:xfrm>
            <a:off x="5219700" y="2882900"/>
            <a:ext cx="2857500" cy="517525"/>
          </a:xfrm>
          <a:prstGeom prst="rect">
            <a:avLst/>
          </a:prstGeom>
          <a:noFill/>
          <a:ln w="9525">
            <a:noFill/>
            <a:miter lim="800000"/>
            <a:headEnd/>
            <a:tailEnd/>
          </a:ln>
        </p:spPr>
        <p:txBody>
          <a:bodyPr>
            <a:spAutoFit/>
          </a:bodyPr>
          <a:lstStyle/>
          <a:p>
            <a:pPr algn="ctr">
              <a:spcBef>
                <a:spcPct val="50000"/>
              </a:spcBef>
            </a:pPr>
            <a:r>
              <a:rPr lang="fr-FR" sz="1400" b="1"/>
              <a:t>Puissance instantanée maximum  200 Chevaux</a:t>
            </a:r>
          </a:p>
        </p:txBody>
      </p:sp>
      <p:sp>
        <p:nvSpPr>
          <p:cNvPr id="25611" name="Rectangle 25"/>
          <p:cNvSpPr>
            <a:spLocks noChangeArrowheads="1"/>
          </p:cNvSpPr>
          <p:nvPr/>
        </p:nvSpPr>
        <p:spPr bwMode="auto">
          <a:xfrm>
            <a:off x="1044575" y="5214938"/>
            <a:ext cx="2181225" cy="304800"/>
          </a:xfrm>
          <a:prstGeom prst="rect">
            <a:avLst/>
          </a:prstGeom>
          <a:noFill/>
          <a:ln w="9525">
            <a:noFill/>
            <a:miter lim="800000"/>
            <a:headEnd/>
            <a:tailEnd/>
          </a:ln>
        </p:spPr>
        <p:txBody>
          <a:bodyPr wrap="none">
            <a:spAutoFit/>
          </a:bodyPr>
          <a:lstStyle/>
          <a:p>
            <a:r>
              <a:rPr lang="fr-FR" sz="1400" b="1"/>
              <a:t>Masse: environ 45kg/ch</a:t>
            </a:r>
          </a:p>
        </p:txBody>
      </p:sp>
      <p:sp>
        <p:nvSpPr>
          <p:cNvPr id="25612" name="Rectangle 26"/>
          <p:cNvSpPr>
            <a:spLocks noChangeArrowheads="1"/>
          </p:cNvSpPr>
          <p:nvPr/>
        </p:nvSpPr>
        <p:spPr bwMode="auto">
          <a:xfrm>
            <a:off x="5641975" y="5164138"/>
            <a:ext cx="2220913" cy="304800"/>
          </a:xfrm>
          <a:prstGeom prst="rect">
            <a:avLst/>
          </a:prstGeom>
          <a:noFill/>
          <a:ln w="9525">
            <a:noFill/>
            <a:miter lim="800000"/>
            <a:headEnd/>
            <a:tailEnd/>
          </a:ln>
        </p:spPr>
        <p:txBody>
          <a:bodyPr wrap="none">
            <a:spAutoFit/>
          </a:bodyPr>
          <a:lstStyle/>
          <a:p>
            <a:r>
              <a:rPr lang="fr-FR" sz="1400" b="1"/>
              <a:t>Masse: moins de 1kg/ch</a:t>
            </a:r>
          </a:p>
        </p:txBody>
      </p:sp>
      <p:sp>
        <p:nvSpPr>
          <p:cNvPr id="25613" name="Rectangle 19"/>
          <p:cNvSpPr>
            <a:spLocks noChangeArrowheads="1"/>
          </p:cNvSpPr>
          <p:nvPr/>
        </p:nvSpPr>
        <p:spPr bwMode="auto">
          <a:xfrm>
            <a:off x="460375" y="4973638"/>
            <a:ext cx="3505200" cy="304800"/>
          </a:xfrm>
          <a:prstGeom prst="rect">
            <a:avLst/>
          </a:prstGeom>
          <a:noFill/>
          <a:ln w="9525">
            <a:noFill/>
            <a:miter lim="800000"/>
            <a:headEnd/>
            <a:tailEnd/>
          </a:ln>
        </p:spPr>
        <p:txBody>
          <a:bodyPr wrap="none">
            <a:spAutoFit/>
          </a:bodyPr>
          <a:lstStyle/>
          <a:p>
            <a:r>
              <a:rPr lang="fr-FR" sz="1400" b="1"/>
              <a:t>Procédé : fort couple c, faible vitesse Ω</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Rectangle 4"/>
          <p:cNvSpPr>
            <a:spLocks noChangeArrowheads="1"/>
          </p:cNvSpPr>
          <p:nvPr/>
        </p:nvSpPr>
        <p:spPr bwMode="auto">
          <a:xfrm>
            <a:off x="-20312063" y="2243138"/>
            <a:ext cx="4216400" cy="595312"/>
          </a:xfrm>
          <a:prstGeom prst="rect">
            <a:avLst/>
          </a:prstGeom>
          <a:noFill/>
          <a:ln w="25400">
            <a:noFill/>
            <a:miter lim="800000"/>
            <a:headEnd/>
            <a:tailEnd/>
          </a:ln>
          <a:effectLst>
            <a:prstShdw prst="shdw17" dist="17961" dir="2700000">
              <a:schemeClr val="bg1">
                <a:gamma/>
                <a:shade val="60000"/>
                <a:invGamma/>
              </a:schemeClr>
            </a:prstShdw>
          </a:effectLst>
        </p:spPr>
        <p:txBody>
          <a:bodyPr wrap="none" lIns="90000" tIns="46800" rIns="90000" bIns="46800" anchor="ctr">
            <a:spAutoFit/>
          </a:bodyPr>
          <a:lstStyle/>
          <a:p>
            <a:pPr>
              <a:defRPr/>
            </a:pPr>
            <a:r>
              <a:rPr lang="fr-FR" sz="1500">
                <a:latin typeface="Times New Roman" pitchFamily="18" charset="0"/>
                <a:cs typeface="Times New Roman" pitchFamily="18" charset="0"/>
              </a:rPr>
              <a:t>DANS TOUS LES CAS, C'EST LA CHARGE QUI </a:t>
            </a:r>
            <a:endParaRPr lang="fr-FR" sz="800"/>
          </a:p>
          <a:p>
            <a:pPr eaLnBrk="0" hangingPunct="0">
              <a:defRPr/>
            </a:pPr>
            <a:endParaRPr lang="fr-FR"/>
          </a:p>
        </p:txBody>
      </p:sp>
      <p:sp>
        <p:nvSpPr>
          <p:cNvPr id="79877" name="Rectangle 5"/>
          <p:cNvSpPr>
            <a:spLocks noChangeArrowheads="1"/>
          </p:cNvSpPr>
          <p:nvPr/>
        </p:nvSpPr>
        <p:spPr bwMode="auto">
          <a:xfrm>
            <a:off x="21899563" y="2243138"/>
            <a:ext cx="928687" cy="595312"/>
          </a:xfrm>
          <a:prstGeom prst="rect">
            <a:avLst/>
          </a:prstGeom>
          <a:noFill/>
          <a:ln w="25400">
            <a:noFill/>
            <a:miter lim="800000"/>
            <a:headEnd/>
            <a:tailEnd/>
          </a:ln>
          <a:effectLst>
            <a:prstShdw prst="shdw17" dist="17961" dir="2700000">
              <a:schemeClr val="bg1">
                <a:gamma/>
                <a:shade val="60000"/>
                <a:invGamma/>
              </a:schemeClr>
            </a:prstShdw>
          </a:effectLst>
        </p:spPr>
        <p:txBody>
          <a:bodyPr wrap="none" lIns="90000" tIns="46800" rIns="90000" bIns="46800" anchor="ctr">
            <a:spAutoFit/>
          </a:bodyPr>
          <a:lstStyle/>
          <a:p>
            <a:pPr>
              <a:defRPr/>
            </a:pPr>
            <a:r>
              <a:rPr lang="fr-FR" sz="1500">
                <a:latin typeface="Times New Roman" pitchFamily="18" charset="0"/>
                <a:cs typeface="Times New Roman" pitchFamily="18" charset="0"/>
              </a:rPr>
              <a:t>IMPOSE </a:t>
            </a:r>
            <a:endParaRPr lang="fr-FR" sz="800"/>
          </a:p>
          <a:p>
            <a:pPr eaLnBrk="0" hangingPunct="0">
              <a:defRPr/>
            </a:pPr>
            <a:endParaRPr lang="fr-FR"/>
          </a:p>
        </p:txBody>
      </p:sp>
      <p:sp>
        <p:nvSpPr>
          <p:cNvPr id="79878" name="Rectangle 6"/>
          <p:cNvSpPr>
            <a:spLocks noChangeArrowheads="1"/>
          </p:cNvSpPr>
          <p:nvPr/>
        </p:nvSpPr>
        <p:spPr bwMode="auto">
          <a:xfrm>
            <a:off x="28084463" y="2243138"/>
            <a:ext cx="1371600" cy="595312"/>
          </a:xfrm>
          <a:prstGeom prst="rect">
            <a:avLst/>
          </a:prstGeom>
          <a:noFill/>
          <a:ln w="25400">
            <a:noFill/>
            <a:miter lim="800000"/>
            <a:headEnd/>
            <a:tailEnd/>
          </a:ln>
          <a:effectLst>
            <a:prstShdw prst="shdw17" dist="17961" dir="2700000">
              <a:schemeClr val="bg1">
                <a:gamma/>
                <a:shade val="60000"/>
                <a:invGamma/>
              </a:schemeClr>
            </a:prstShdw>
          </a:effectLst>
        </p:spPr>
        <p:txBody>
          <a:bodyPr wrap="none" lIns="90000" tIns="46800" rIns="90000" bIns="46800" anchor="ctr">
            <a:spAutoFit/>
          </a:bodyPr>
          <a:lstStyle/>
          <a:p>
            <a:pPr>
              <a:defRPr/>
            </a:pPr>
            <a:r>
              <a:rPr lang="fr-FR" sz="1500">
                <a:latin typeface="Times New Roman" pitchFamily="18" charset="0"/>
                <a:cs typeface="Times New Roman" pitchFamily="18" charset="0"/>
              </a:rPr>
              <a:t>LE POINT DE </a:t>
            </a:r>
            <a:endParaRPr lang="fr-FR" sz="800"/>
          </a:p>
          <a:p>
            <a:pPr eaLnBrk="0" hangingPunct="0">
              <a:defRPr/>
            </a:pPr>
            <a:endParaRPr lang="fr-FR"/>
          </a:p>
        </p:txBody>
      </p:sp>
      <p:sp>
        <p:nvSpPr>
          <p:cNvPr id="79879" name="Rectangle 7"/>
          <p:cNvSpPr>
            <a:spLocks noChangeArrowheads="1"/>
          </p:cNvSpPr>
          <p:nvPr/>
        </p:nvSpPr>
        <p:spPr bwMode="auto">
          <a:xfrm>
            <a:off x="-20312063" y="4295775"/>
            <a:ext cx="5708650" cy="320675"/>
          </a:xfrm>
          <a:prstGeom prst="rect">
            <a:avLst/>
          </a:prstGeom>
          <a:noFill/>
          <a:ln w="25400">
            <a:noFill/>
            <a:miter lim="800000"/>
            <a:headEnd/>
            <a:tailEnd/>
          </a:ln>
          <a:effectLst>
            <a:prstShdw prst="shdw17" dist="17961" dir="2700000">
              <a:schemeClr val="bg1">
                <a:gamma/>
                <a:shade val="60000"/>
                <a:invGamma/>
              </a:schemeClr>
            </a:prstShdw>
          </a:effectLst>
        </p:spPr>
        <p:txBody>
          <a:bodyPr wrap="none" lIns="90000" tIns="46800" rIns="90000" bIns="46800" anchor="ctr">
            <a:spAutoFit/>
          </a:bodyPr>
          <a:lstStyle/>
          <a:p>
            <a:pPr>
              <a:defRPr/>
            </a:pPr>
            <a:r>
              <a:rPr lang="fr-FR" sz="1500">
                <a:latin typeface="Times New Roman" pitchFamily="18" charset="0"/>
                <a:cs typeface="Times New Roman" pitchFamily="18" charset="0"/>
              </a:rPr>
              <a:t>FONCTIONNEMENT NOMINAL D'UNE MACHINE ELECTRIQUE.</a:t>
            </a:r>
            <a:endParaRPr lang="fr-FR"/>
          </a:p>
        </p:txBody>
      </p:sp>
      <p:sp>
        <p:nvSpPr>
          <p:cNvPr id="79880" name="Rectangle 8"/>
          <p:cNvSpPr>
            <a:spLocks noChangeArrowheads="1"/>
          </p:cNvSpPr>
          <p:nvPr/>
        </p:nvSpPr>
        <p:spPr bwMode="auto">
          <a:xfrm>
            <a:off x="-20312063" y="2243138"/>
            <a:ext cx="4216400" cy="595312"/>
          </a:xfrm>
          <a:prstGeom prst="rect">
            <a:avLst/>
          </a:prstGeom>
          <a:noFill/>
          <a:ln w="25400">
            <a:noFill/>
            <a:miter lim="800000"/>
            <a:headEnd/>
            <a:tailEnd/>
          </a:ln>
          <a:effectLst>
            <a:prstShdw prst="shdw17" dist="17961" dir="2700000">
              <a:schemeClr val="bg1">
                <a:gamma/>
                <a:shade val="60000"/>
                <a:invGamma/>
              </a:schemeClr>
            </a:prstShdw>
          </a:effectLst>
        </p:spPr>
        <p:txBody>
          <a:bodyPr wrap="none" lIns="90000" tIns="46800" rIns="90000" bIns="46800" anchor="ctr">
            <a:spAutoFit/>
          </a:bodyPr>
          <a:lstStyle/>
          <a:p>
            <a:pPr>
              <a:defRPr/>
            </a:pPr>
            <a:r>
              <a:rPr lang="fr-FR" sz="1500">
                <a:latin typeface="Times New Roman" pitchFamily="18" charset="0"/>
                <a:cs typeface="Times New Roman" pitchFamily="18" charset="0"/>
              </a:rPr>
              <a:t>DANS TOUS LES CAS, C'EST LA CHARGE QUI </a:t>
            </a:r>
            <a:endParaRPr lang="fr-FR" sz="800"/>
          </a:p>
          <a:p>
            <a:pPr eaLnBrk="0" hangingPunct="0">
              <a:defRPr/>
            </a:pPr>
            <a:endParaRPr lang="fr-FR"/>
          </a:p>
        </p:txBody>
      </p:sp>
      <p:sp>
        <p:nvSpPr>
          <p:cNvPr id="79881" name="Rectangle 9"/>
          <p:cNvSpPr>
            <a:spLocks noChangeArrowheads="1"/>
          </p:cNvSpPr>
          <p:nvPr/>
        </p:nvSpPr>
        <p:spPr bwMode="auto">
          <a:xfrm>
            <a:off x="21899563" y="2243138"/>
            <a:ext cx="928687" cy="595312"/>
          </a:xfrm>
          <a:prstGeom prst="rect">
            <a:avLst/>
          </a:prstGeom>
          <a:noFill/>
          <a:ln w="25400">
            <a:noFill/>
            <a:miter lim="800000"/>
            <a:headEnd/>
            <a:tailEnd/>
          </a:ln>
          <a:effectLst>
            <a:prstShdw prst="shdw17" dist="17961" dir="2700000">
              <a:schemeClr val="bg1">
                <a:gamma/>
                <a:shade val="60000"/>
                <a:invGamma/>
              </a:schemeClr>
            </a:prstShdw>
          </a:effectLst>
        </p:spPr>
        <p:txBody>
          <a:bodyPr wrap="none" lIns="90000" tIns="46800" rIns="90000" bIns="46800" anchor="ctr">
            <a:spAutoFit/>
          </a:bodyPr>
          <a:lstStyle/>
          <a:p>
            <a:pPr>
              <a:defRPr/>
            </a:pPr>
            <a:r>
              <a:rPr lang="fr-FR" sz="1500">
                <a:latin typeface="Times New Roman" pitchFamily="18" charset="0"/>
                <a:cs typeface="Times New Roman" pitchFamily="18" charset="0"/>
              </a:rPr>
              <a:t>IMPOSE </a:t>
            </a:r>
            <a:endParaRPr lang="fr-FR" sz="800"/>
          </a:p>
          <a:p>
            <a:pPr eaLnBrk="0" hangingPunct="0">
              <a:defRPr/>
            </a:pPr>
            <a:endParaRPr lang="fr-FR"/>
          </a:p>
        </p:txBody>
      </p:sp>
      <p:sp>
        <p:nvSpPr>
          <p:cNvPr id="79882" name="Rectangle 10"/>
          <p:cNvSpPr>
            <a:spLocks noChangeArrowheads="1"/>
          </p:cNvSpPr>
          <p:nvPr/>
        </p:nvSpPr>
        <p:spPr bwMode="auto">
          <a:xfrm>
            <a:off x="28084463" y="2243138"/>
            <a:ext cx="1371600" cy="595312"/>
          </a:xfrm>
          <a:prstGeom prst="rect">
            <a:avLst/>
          </a:prstGeom>
          <a:noFill/>
          <a:ln w="25400">
            <a:noFill/>
            <a:miter lim="800000"/>
            <a:headEnd/>
            <a:tailEnd/>
          </a:ln>
          <a:effectLst>
            <a:prstShdw prst="shdw17" dist="17961" dir="2700000">
              <a:schemeClr val="bg1">
                <a:gamma/>
                <a:shade val="60000"/>
                <a:invGamma/>
              </a:schemeClr>
            </a:prstShdw>
          </a:effectLst>
        </p:spPr>
        <p:txBody>
          <a:bodyPr wrap="none" lIns="90000" tIns="46800" rIns="90000" bIns="46800" anchor="ctr">
            <a:spAutoFit/>
          </a:bodyPr>
          <a:lstStyle/>
          <a:p>
            <a:pPr>
              <a:defRPr/>
            </a:pPr>
            <a:r>
              <a:rPr lang="fr-FR" sz="1500">
                <a:latin typeface="Times New Roman" pitchFamily="18" charset="0"/>
                <a:cs typeface="Times New Roman" pitchFamily="18" charset="0"/>
              </a:rPr>
              <a:t>LE POINT DE </a:t>
            </a:r>
            <a:endParaRPr lang="fr-FR" sz="800"/>
          </a:p>
          <a:p>
            <a:pPr eaLnBrk="0" hangingPunct="0">
              <a:defRPr/>
            </a:pPr>
            <a:endParaRPr lang="fr-FR"/>
          </a:p>
        </p:txBody>
      </p:sp>
      <p:sp>
        <p:nvSpPr>
          <p:cNvPr id="79883" name="Rectangle 11"/>
          <p:cNvSpPr>
            <a:spLocks noChangeArrowheads="1"/>
          </p:cNvSpPr>
          <p:nvPr/>
        </p:nvSpPr>
        <p:spPr bwMode="auto">
          <a:xfrm>
            <a:off x="-20312063" y="4295775"/>
            <a:ext cx="5708650" cy="320675"/>
          </a:xfrm>
          <a:prstGeom prst="rect">
            <a:avLst/>
          </a:prstGeom>
          <a:noFill/>
          <a:ln w="25400">
            <a:noFill/>
            <a:miter lim="800000"/>
            <a:headEnd/>
            <a:tailEnd/>
          </a:ln>
          <a:effectLst>
            <a:prstShdw prst="shdw17" dist="17961" dir="2700000">
              <a:schemeClr val="bg1">
                <a:gamma/>
                <a:shade val="60000"/>
                <a:invGamma/>
              </a:schemeClr>
            </a:prstShdw>
          </a:effectLst>
        </p:spPr>
        <p:txBody>
          <a:bodyPr wrap="none" lIns="90000" tIns="46800" rIns="90000" bIns="46800" anchor="ctr">
            <a:spAutoFit/>
          </a:bodyPr>
          <a:lstStyle/>
          <a:p>
            <a:pPr>
              <a:defRPr/>
            </a:pPr>
            <a:r>
              <a:rPr lang="fr-FR" sz="1500">
                <a:latin typeface="Times New Roman" pitchFamily="18" charset="0"/>
                <a:cs typeface="Times New Roman" pitchFamily="18" charset="0"/>
              </a:rPr>
              <a:t>FONCTIONNEMENT NOMINAL D'UNE MACHINE ELECTRIQUE.</a:t>
            </a:r>
            <a:endParaRPr lang="fr-FR"/>
          </a:p>
        </p:txBody>
      </p:sp>
      <p:sp>
        <p:nvSpPr>
          <p:cNvPr id="79884" name="Text Box 12"/>
          <p:cNvSpPr txBox="1">
            <a:spLocks noChangeArrowheads="1"/>
          </p:cNvSpPr>
          <p:nvPr/>
        </p:nvSpPr>
        <p:spPr bwMode="auto">
          <a:xfrm>
            <a:off x="558800" y="812800"/>
            <a:ext cx="7962900" cy="1465263"/>
          </a:xfrm>
          <a:prstGeom prst="rect">
            <a:avLst/>
          </a:prstGeom>
          <a:noFill/>
          <a:ln w="25400">
            <a:noFill/>
            <a:miter lim="800000"/>
            <a:headEnd/>
            <a:tailEnd/>
          </a:ln>
          <a:effectLst>
            <a:prstShdw prst="shdw17" dist="17961" dir="2700000">
              <a:schemeClr val="bg1">
                <a:gamma/>
                <a:shade val="60000"/>
                <a:invGamma/>
              </a:schemeClr>
            </a:prstShdw>
          </a:effectLst>
        </p:spPr>
        <p:txBody>
          <a:bodyPr lIns="90000" tIns="46800" rIns="90000" bIns="46800">
            <a:spAutoFit/>
          </a:bodyPr>
          <a:lstStyle/>
          <a:p>
            <a:pPr algn="just">
              <a:spcBef>
                <a:spcPct val="50000"/>
              </a:spcBef>
              <a:defRPr/>
            </a:pPr>
            <a:r>
              <a:rPr lang="fr-FR"/>
              <a:t>Dans tous les cas la commande de la machine nécessite d’en contrôler le courant par une boucle interne, en installant le plus rapidement  possible la valeur de couple qui offrira la meilleur dynamique possible pour les commandes en vitesse, ou pour contrôler la valeur du courant dans les commande en couple.</a:t>
            </a:r>
          </a:p>
        </p:txBody>
      </p:sp>
      <p:sp>
        <p:nvSpPr>
          <p:cNvPr id="79885" name="Rectangle 13"/>
          <p:cNvSpPr>
            <a:spLocks noChangeArrowheads="1"/>
          </p:cNvSpPr>
          <p:nvPr/>
        </p:nvSpPr>
        <p:spPr bwMode="auto">
          <a:xfrm>
            <a:off x="2514600" y="5318125"/>
            <a:ext cx="6096000" cy="244475"/>
          </a:xfrm>
          <a:prstGeom prst="rect">
            <a:avLst/>
          </a:prstGeom>
          <a:noFill/>
          <a:ln w="25400">
            <a:noFill/>
            <a:miter lim="800000"/>
            <a:headEnd/>
            <a:tailEnd/>
          </a:ln>
          <a:effectLst>
            <a:prstShdw prst="shdw17" dist="17961" dir="2700000">
              <a:schemeClr val="bg1">
                <a:gamma/>
                <a:shade val="60000"/>
                <a:invGamma/>
              </a:schemeClr>
            </a:prstShdw>
          </a:effectLst>
        </p:spPr>
        <p:txBody>
          <a:bodyPr lIns="90000" tIns="46800" rIns="90000" bIns="46800">
            <a:spAutoFit/>
          </a:bodyPr>
          <a:lstStyle/>
          <a:p>
            <a:pPr>
              <a:defRPr/>
            </a:pPr>
            <a:r>
              <a:rPr lang="fr-FR" sz="1000" b="1"/>
              <a:t>Commande numérique des machines -Évolution des commandes JP-Louis  C.Bergmann</a:t>
            </a:r>
          </a:p>
        </p:txBody>
      </p:sp>
      <p:sp>
        <p:nvSpPr>
          <p:cNvPr id="79886" name="Rectangle 14"/>
          <p:cNvSpPr>
            <a:spLocks noChangeArrowheads="1"/>
          </p:cNvSpPr>
          <p:nvPr/>
        </p:nvSpPr>
        <p:spPr bwMode="auto">
          <a:xfrm>
            <a:off x="614363" y="290513"/>
            <a:ext cx="8004175" cy="434975"/>
          </a:xfrm>
          <a:prstGeom prst="rect">
            <a:avLst/>
          </a:prstGeom>
          <a:noFill/>
          <a:ln w="25400">
            <a:noFill/>
            <a:miter lim="800000"/>
            <a:headEnd/>
            <a:tailEnd/>
          </a:ln>
          <a:effectLst>
            <a:prstShdw prst="shdw17" dist="17961" dir="2700000">
              <a:schemeClr val="bg1">
                <a:gamma/>
                <a:shade val="60000"/>
                <a:invGamma/>
              </a:schemeClr>
            </a:prstShdw>
          </a:effectLst>
        </p:spPr>
        <p:txBody>
          <a:bodyPr wrap="none" lIns="90000" tIns="46800" rIns="90000" bIns="46800">
            <a:spAutoFit/>
          </a:bodyPr>
          <a:lstStyle/>
          <a:p>
            <a:pPr>
              <a:lnSpc>
                <a:spcPct val="125000"/>
              </a:lnSpc>
              <a:defRPr/>
            </a:pPr>
            <a:r>
              <a:rPr lang="fr-FR" b="1">
                <a:solidFill>
                  <a:srgbClr val="0000FF"/>
                </a:solidFill>
              </a:rPr>
              <a:t>Modélisation de l’association convertisseur-machine-charge semestre 3</a:t>
            </a:r>
          </a:p>
        </p:txBody>
      </p:sp>
      <p:pic>
        <p:nvPicPr>
          <p:cNvPr id="80908" name="Picture 15" descr="machine010"/>
          <p:cNvPicPr>
            <a:picLocks noChangeAspect="1" noChangeArrowheads="1"/>
          </p:cNvPicPr>
          <p:nvPr/>
        </p:nvPicPr>
        <p:blipFill>
          <a:blip r:embed="rId3"/>
          <a:srcRect l="6546" t="5624" r="5838" b="6326"/>
          <a:stretch>
            <a:fillRect/>
          </a:stretch>
        </p:blipFill>
        <p:spPr bwMode="auto">
          <a:xfrm>
            <a:off x="514350" y="3071813"/>
            <a:ext cx="6989763" cy="1997075"/>
          </a:xfrm>
          <a:prstGeom prst="rect">
            <a:avLst/>
          </a:prstGeom>
          <a:noFill/>
          <a:ln w="9525">
            <a:noFill/>
            <a:miter lim="800000"/>
            <a:headEnd/>
            <a:tailEnd/>
          </a:ln>
        </p:spPr>
      </p:pic>
      <p:sp>
        <p:nvSpPr>
          <p:cNvPr id="79915" name="Text Box 43"/>
          <p:cNvSpPr txBox="1">
            <a:spLocks noChangeArrowheads="1"/>
          </p:cNvSpPr>
          <p:nvPr/>
        </p:nvSpPr>
        <p:spPr bwMode="auto">
          <a:xfrm>
            <a:off x="317500" y="2527300"/>
            <a:ext cx="7962900" cy="371475"/>
          </a:xfrm>
          <a:prstGeom prst="rect">
            <a:avLst/>
          </a:prstGeom>
          <a:noFill/>
          <a:ln w="25400">
            <a:noFill/>
            <a:miter lim="800000"/>
            <a:headEnd/>
            <a:tailEnd/>
          </a:ln>
          <a:effectLst>
            <a:prstShdw prst="shdw17" dist="17961" dir="2700000">
              <a:schemeClr val="bg1">
                <a:gamma/>
                <a:shade val="60000"/>
                <a:invGamma/>
              </a:schemeClr>
            </a:prstShdw>
          </a:effectLst>
        </p:spPr>
        <p:txBody>
          <a:bodyPr lIns="90000" tIns="46800" rIns="90000" bIns="46800">
            <a:spAutoFit/>
          </a:bodyPr>
          <a:lstStyle/>
          <a:p>
            <a:pPr algn="just">
              <a:spcBef>
                <a:spcPct val="50000"/>
              </a:spcBef>
              <a:defRPr/>
            </a:pPr>
            <a:r>
              <a:rPr lang="fr-FR" dirty="0"/>
              <a:t>Exemple d’asservissement de vitesse par une machine électrique ;</a:t>
            </a:r>
          </a:p>
        </p:txBody>
      </p:sp>
      <p:sp>
        <p:nvSpPr>
          <p:cNvPr id="80910" name="Oval 44"/>
          <p:cNvSpPr>
            <a:spLocks noChangeArrowheads="1"/>
          </p:cNvSpPr>
          <p:nvPr/>
        </p:nvSpPr>
        <p:spPr bwMode="auto">
          <a:xfrm>
            <a:off x="7480300" y="3302000"/>
            <a:ext cx="1079500" cy="622300"/>
          </a:xfrm>
          <a:prstGeom prst="ellipse">
            <a:avLst/>
          </a:prstGeom>
          <a:noFill/>
          <a:ln w="25400">
            <a:solidFill>
              <a:schemeClr val="tx1"/>
            </a:solidFill>
            <a:round/>
            <a:headEnd/>
            <a:tailEnd/>
          </a:ln>
        </p:spPr>
        <p:txBody>
          <a:bodyPr wrap="none" lIns="90000" tIns="46800" rIns="90000" bIns="46800" anchor="ctr"/>
          <a:lstStyle/>
          <a:p>
            <a:endParaRPr lang="fr-FR"/>
          </a:p>
        </p:txBody>
      </p:sp>
      <p:sp>
        <p:nvSpPr>
          <p:cNvPr id="79917" name="Text Box 45"/>
          <p:cNvSpPr txBox="1">
            <a:spLocks noChangeArrowheads="1"/>
          </p:cNvSpPr>
          <p:nvPr/>
        </p:nvSpPr>
        <p:spPr bwMode="auto">
          <a:xfrm>
            <a:off x="7594600" y="3403600"/>
            <a:ext cx="965200" cy="457200"/>
          </a:xfrm>
          <a:prstGeom prst="rect">
            <a:avLst/>
          </a:prstGeom>
          <a:noFill/>
          <a:ln w="25400">
            <a:noFill/>
            <a:miter lim="800000"/>
            <a:headEnd/>
            <a:tailEnd/>
          </a:ln>
          <a:effectLst>
            <a:prstShdw prst="shdw17" dist="17961" dir="2700000">
              <a:schemeClr val="bg1">
                <a:gamma/>
                <a:shade val="60000"/>
                <a:invGamma/>
              </a:schemeClr>
            </a:prstShdw>
          </a:effectLst>
        </p:spPr>
        <p:txBody>
          <a:bodyPr lIns="90000" tIns="46800" rIns="90000" bIns="46800">
            <a:spAutoFit/>
          </a:bodyPr>
          <a:lstStyle/>
          <a:p>
            <a:pPr>
              <a:spcBef>
                <a:spcPct val="50000"/>
              </a:spcBef>
              <a:defRPr/>
            </a:pPr>
            <a:r>
              <a:rPr lang="fr-FR" sz="1200"/>
              <a:t>Charge mécanique</a:t>
            </a:r>
          </a:p>
        </p:txBody>
      </p:sp>
      <p:sp>
        <p:nvSpPr>
          <p:cNvPr id="80912" name="Line 46"/>
          <p:cNvSpPr>
            <a:spLocks noChangeShapeType="1"/>
          </p:cNvSpPr>
          <p:nvPr/>
        </p:nvSpPr>
        <p:spPr bwMode="auto">
          <a:xfrm flipV="1">
            <a:off x="6946900" y="3619500"/>
            <a:ext cx="469900" cy="0"/>
          </a:xfrm>
          <a:prstGeom prst="line">
            <a:avLst/>
          </a:prstGeom>
          <a:noFill/>
          <a:ln w="25400">
            <a:solidFill>
              <a:schemeClr val="tx1"/>
            </a:solidFill>
            <a:prstDash val="sysDot"/>
            <a:round/>
            <a:headEnd/>
            <a:tailEnd/>
          </a:ln>
        </p:spPr>
        <p:txBody>
          <a:bodyPr lIns="90000" tIns="46800" rIns="90000" bIns="46800"/>
          <a:lstStyle/>
          <a:p>
            <a:endParaRPr lang="fr-FR"/>
          </a:p>
        </p:txBody>
      </p:sp>
      <p:sp>
        <p:nvSpPr>
          <p:cNvPr id="80913" name="AutoShape 47"/>
          <p:cNvSpPr>
            <a:spLocks noChangeArrowheads="1"/>
          </p:cNvSpPr>
          <p:nvPr/>
        </p:nvSpPr>
        <p:spPr bwMode="auto">
          <a:xfrm>
            <a:off x="7061200" y="3441700"/>
            <a:ext cx="304800" cy="88900"/>
          </a:xfrm>
          <a:prstGeom prst="curvedDownArrow">
            <a:avLst>
              <a:gd name="adj1" fmla="val 68571"/>
              <a:gd name="adj2" fmla="val 137143"/>
              <a:gd name="adj3" fmla="val 33333"/>
            </a:avLst>
          </a:prstGeom>
          <a:noFill/>
          <a:ln w="12700">
            <a:solidFill>
              <a:schemeClr val="tx1"/>
            </a:solidFill>
            <a:miter lim="800000"/>
            <a:headEnd/>
            <a:tailEnd/>
          </a:ln>
        </p:spPr>
        <p:txBody>
          <a:bodyPr wrap="none" lIns="90000" tIns="46800" rIns="90000" bIns="46800" anchor="ctr"/>
          <a:lstStyle/>
          <a:p>
            <a:endParaRPr lang="fr-FR"/>
          </a:p>
        </p:txBody>
      </p:sp>
      <p:sp>
        <p:nvSpPr>
          <p:cNvPr id="79920" name="Text Box 48"/>
          <p:cNvSpPr txBox="1">
            <a:spLocks noChangeArrowheads="1"/>
          </p:cNvSpPr>
          <p:nvPr/>
        </p:nvSpPr>
        <p:spPr bwMode="auto">
          <a:xfrm>
            <a:off x="152400" y="3213100"/>
            <a:ext cx="965200" cy="457200"/>
          </a:xfrm>
          <a:prstGeom prst="rect">
            <a:avLst/>
          </a:prstGeom>
          <a:noFill/>
          <a:ln w="25400">
            <a:noFill/>
            <a:miter lim="800000"/>
            <a:headEnd/>
            <a:tailEnd/>
          </a:ln>
          <a:effectLst>
            <a:prstShdw prst="shdw17" dist="17961" dir="2700000">
              <a:schemeClr val="bg1">
                <a:gamma/>
                <a:shade val="60000"/>
                <a:invGamma/>
              </a:schemeClr>
            </a:prstShdw>
          </a:effectLst>
        </p:spPr>
        <p:txBody>
          <a:bodyPr lIns="90000" tIns="46800" rIns="90000" bIns="46800">
            <a:spAutoFit/>
          </a:bodyPr>
          <a:lstStyle/>
          <a:p>
            <a:pPr>
              <a:spcBef>
                <a:spcPct val="50000"/>
              </a:spcBef>
              <a:defRPr/>
            </a:pPr>
            <a:r>
              <a:rPr lang="fr-FR" sz="1200"/>
              <a:t>Consigne de vitesse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Rectangle 4"/>
          <p:cNvSpPr>
            <a:spLocks noChangeArrowheads="1"/>
          </p:cNvSpPr>
          <p:nvPr/>
        </p:nvSpPr>
        <p:spPr bwMode="auto">
          <a:xfrm>
            <a:off x="614363" y="290513"/>
            <a:ext cx="8004175" cy="434975"/>
          </a:xfrm>
          <a:prstGeom prst="rect">
            <a:avLst/>
          </a:prstGeom>
          <a:noFill/>
          <a:ln w="25400">
            <a:noFill/>
            <a:miter lim="800000"/>
            <a:headEnd/>
            <a:tailEnd/>
          </a:ln>
          <a:effectLst>
            <a:prstShdw prst="shdw17" dist="17961" dir="2700000">
              <a:schemeClr val="bg1">
                <a:gamma/>
                <a:shade val="60000"/>
                <a:invGamma/>
              </a:schemeClr>
            </a:prstShdw>
          </a:effectLst>
        </p:spPr>
        <p:txBody>
          <a:bodyPr wrap="none" lIns="90000" tIns="46800" rIns="90000" bIns="46800">
            <a:spAutoFit/>
          </a:bodyPr>
          <a:lstStyle/>
          <a:p>
            <a:pPr>
              <a:lnSpc>
                <a:spcPct val="125000"/>
              </a:lnSpc>
              <a:defRPr/>
            </a:pPr>
            <a:r>
              <a:rPr lang="fr-FR" b="1">
                <a:solidFill>
                  <a:srgbClr val="0000FF"/>
                </a:solidFill>
              </a:rPr>
              <a:t>Modélisation de l’association convertisseur-machine-charge semestre 3</a:t>
            </a:r>
          </a:p>
        </p:txBody>
      </p:sp>
      <p:sp>
        <p:nvSpPr>
          <p:cNvPr id="83973" name="Text Box 5"/>
          <p:cNvSpPr txBox="1">
            <a:spLocks noChangeArrowheads="1"/>
          </p:cNvSpPr>
          <p:nvPr/>
        </p:nvSpPr>
        <p:spPr bwMode="auto">
          <a:xfrm>
            <a:off x="431800" y="812800"/>
            <a:ext cx="8323263" cy="1755775"/>
          </a:xfrm>
          <a:prstGeom prst="rect">
            <a:avLst/>
          </a:prstGeom>
          <a:noFill/>
          <a:ln w="25400">
            <a:noFill/>
            <a:miter lim="800000"/>
            <a:headEnd/>
            <a:tailEnd/>
          </a:ln>
          <a:effectLst>
            <a:prstShdw prst="shdw17" dist="17961" dir="2700000">
              <a:schemeClr val="bg1">
                <a:gamma/>
                <a:shade val="60000"/>
                <a:invGamma/>
              </a:schemeClr>
            </a:prstShdw>
          </a:effectLst>
        </p:spPr>
        <p:txBody>
          <a:bodyPr lIns="90000" tIns="46800" rIns="90000" bIns="46800">
            <a:spAutoFit/>
          </a:bodyPr>
          <a:lstStyle/>
          <a:p>
            <a:pPr algn="just">
              <a:spcBef>
                <a:spcPct val="50000"/>
              </a:spcBef>
              <a:defRPr/>
            </a:pPr>
            <a:r>
              <a:rPr lang="fr-FR" dirty="0"/>
              <a:t>Pour modéliser l’association de la machine avec sa charge, il est indispensable de connaître :</a:t>
            </a:r>
          </a:p>
          <a:p>
            <a:pPr marL="285750" indent="-285750" algn="just">
              <a:spcBef>
                <a:spcPct val="50000"/>
              </a:spcBef>
              <a:buFont typeface="Arial" panose="020B0604020202020204" pitchFamily="34" charset="0"/>
              <a:buChar char="•"/>
              <a:defRPr/>
            </a:pPr>
            <a:r>
              <a:rPr lang="fr-FR" dirty="0"/>
              <a:t>la relation entre le couple et la vitesse, imposée par la nature de la charge ;</a:t>
            </a:r>
          </a:p>
          <a:p>
            <a:pPr marL="285750" indent="-285750" algn="just">
              <a:spcBef>
                <a:spcPct val="50000"/>
              </a:spcBef>
              <a:buFont typeface="Arial" panose="020B0604020202020204" pitchFamily="34" charset="0"/>
              <a:buChar char="•"/>
              <a:defRPr/>
            </a:pPr>
            <a:r>
              <a:rPr lang="fr-FR" dirty="0"/>
              <a:t>la relation entre l’alimentation électrique tension, courant de la machine et les grandeurs de vitesse et couple.</a:t>
            </a:r>
          </a:p>
        </p:txBody>
      </p:sp>
      <p:sp>
        <p:nvSpPr>
          <p:cNvPr id="83974" name="Text Box 6"/>
          <p:cNvSpPr txBox="1">
            <a:spLocks noChangeArrowheads="1"/>
          </p:cNvSpPr>
          <p:nvPr/>
        </p:nvSpPr>
        <p:spPr bwMode="auto">
          <a:xfrm>
            <a:off x="508000" y="2806700"/>
            <a:ext cx="7962900" cy="641350"/>
          </a:xfrm>
          <a:prstGeom prst="rect">
            <a:avLst/>
          </a:prstGeom>
          <a:noFill/>
          <a:ln w="25400">
            <a:noFill/>
            <a:miter lim="800000"/>
            <a:headEnd/>
            <a:tailEnd/>
          </a:ln>
          <a:effectLst>
            <a:prstShdw prst="shdw17" dist="17961" dir="2700000">
              <a:schemeClr val="bg1">
                <a:gamma/>
                <a:shade val="60000"/>
                <a:invGamma/>
              </a:schemeClr>
            </a:prstShdw>
          </a:effectLst>
        </p:spPr>
        <p:txBody>
          <a:bodyPr lIns="90000" tIns="46800" rIns="90000" bIns="46800">
            <a:spAutoFit/>
          </a:bodyPr>
          <a:lstStyle/>
          <a:p>
            <a:pPr algn="just">
              <a:spcBef>
                <a:spcPct val="50000"/>
              </a:spcBef>
              <a:defRPr/>
            </a:pPr>
            <a:r>
              <a:rPr lang="fr-FR"/>
              <a:t>Pour la dynamique de l’entrainement, c’est le principe fondamental de la dynamique qui s’applique</a:t>
            </a:r>
          </a:p>
        </p:txBody>
      </p:sp>
      <p:grpSp>
        <p:nvGrpSpPr>
          <p:cNvPr id="82948" name="Group 13"/>
          <p:cNvGrpSpPr>
            <a:grpSpLocks/>
          </p:cNvGrpSpPr>
          <p:nvPr/>
        </p:nvGrpSpPr>
        <p:grpSpPr bwMode="auto">
          <a:xfrm>
            <a:off x="2892425" y="3487738"/>
            <a:ext cx="3228975" cy="650875"/>
            <a:chOff x="934" y="2133"/>
            <a:chExt cx="1874" cy="410"/>
          </a:xfrm>
        </p:grpSpPr>
        <p:sp>
          <p:nvSpPr>
            <p:cNvPr id="83975" name="Text Box 7"/>
            <p:cNvSpPr txBox="1">
              <a:spLocks noChangeArrowheads="1"/>
            </p:cNvSpPr>
            <p:nvPr/>
          </p:nvSpPr>
          <p:spPr bwMode="auto">
            <a:xfrm>
              <a:off x="934" y="2240"/>
              <a:ext cx="1578" cy="173"/>
            </a:xfrm>
            <a:prstGeom prst="rect">
              <a:avLst/>
            </a:prstGeom>
            <a:noFill/>
            <a:ln w="25400">
              <a:noFill/>
              <a:miter lim="800000"/>
              <a:headEnd/>
              <a:tailEnd/>
            </a:ln>
            <a:effectLst>
              <a:prstShdw prst="shdw17" dist="17961" dir="2700000">
                <a:schemeClr val="bg1">
                  <a:gamma/>
                  <a:shade val="60000"/>
                  <a:invGamma/>
                </a:schemeClr>
              </a:prstShdw>
            </a:effectLst>
          </p:spPr>
          <p:txBody>
            <a:bodyPr lIns="0" tIns="0" rIns="0" bIns="0">
              <a:spAutoFit/>
            </a:bodyPr>
            <a:lstStyle/>
            <a:p>
              <a:pPr>
                <a:spcBef>
                  <a:spcPct val="50000"/>
                </a:spcBef>
                <a:defRPr/>
              </a:pPr>
              <a:r>
                <a:rPr lang="el-GR" b="1">
                  <a:cs typeface="Arial" charset="0"/>
                  <a:sym typeface="Symbol" pitchFamily="18" charset="2"/>
                </a:rPr>
                <a:t></a:t>
              </a:r>
              <a:r>
                <a:rPr lang="fr-FR">
                  <a:cs typeface="Arial" charset="0"/>
                  <a:sym typeface="Symbol" pitchFamily="18" charset="2"/>
                </a:rPr>
                <a:t> Couples appliqués = J×</a:t>
              </a:r>
            </a:p>
          </p:txBody>
        </p:sp>
        <p:grpSp>
          <p:nvGrpSpPr>
            <p:cNvPr id="82957" name="Group 12"/>
            <p:cNvGrpSpPr>
              <a:grpSpLocks/>
            </p:cNvGrpSpPr>
            <p:nvPr/>
          </p:nvGrpSpPr>
          <p:grpSpPr bwMode="auto">
            <a:xfrm>
              <a:off x="2474" y="2133"/>
              <a:ext cx="334" cy="410"/>
              <a:chOff x="2544" y="2133"/>
              <a:chExt cx="334" cy="410"/>
            </a:xfrm>
          </p:grpSpPr>
          <p:sp>
            <p:nvSpPr>
              <p:cNvPr id="83976" name="Rectangle 8"/>
              <p:cNvSpPr>
                <a:spLocks noChangeArrowheads="1"/>
              </p:cNvSpPr>
              <p:nvPr/>
            </p:nvSpPr>
            <p:spPr bwMode="auto">
              <a:xfrm>
                <a:off x="2544" y="2133"/>
                <a:ext cx="305" cy="231"/>
              </a:xfrm>
              <a:prstGeom prst="rect">
                <a:avLst/>
              </a:prstGeom>
              <a:noFill/>
              <a:ln w="25400">
                <a:noFill/>
                <a:miter lim="800000"/>
                <a:headEnd/>
                <a:tailEnd/>
              </a:ln>
              <a:effectLst>
                <a:prstShdw prst="shdw17" dist="17961" dir="2700000">
                  <a:schemeClr val="bg1">
                    <a:gamma/>
                    <a:shade val="60000"/>
                    <a:invGamma/>
                  </a:schemeClr>
                </a:prstShdw>
              </a:effectLst>
            </p:spPr>
            <p:txBody>
              <a:bodyPr lIns="90000" tIns="46800" rIns="90000" bIns="46800">
                <a:spAutoFit/>
              </a:bodyPr>
              <a:lstStyle/>
              <a:p>
                <a:pPr>
                  <a:defRPr/>
                </a:pPr>
                <a:r>
                  <a:rPr lang="fr-FR">
                    <a:sym typeface="Symbol" pitchFamily="18" charset="2"/>
                  </a:rPr>
                  <a:t>d</a:t>
                </a:r>
              </a:p>
            </p:txBody>
          </p:sp>
          <p:sp>
            <p:nvSpPr>
              <p:cNvPr id="82959" name="Line 9"/>
              <p:cNvSpPr>
                <a:spLocks noChangeShapeType="1"/>
              </p:cNvSpPr>
              <p:nvPr/>
            </p:nvSpPr>
            <p:spPr bwMode="auto">
              <a:xfrm>
                <a:off x="2609" y="2344"/>
                <a:ext cx="191" cy="0"/>
              </a:xfrm>
              <a:prstGeom prst="line">
                <a:avLst/>
              </a:prstGeom>
              <a:noFill/>
              <a:ln w="12700">
                <a:solidFill>
                  <a:schemeClr val="tx1"/>
                </a:solidFill>
                <a:round/>
                <a:headEnd/>
                <a:tailEnd/>
              </a:ln>
            </p:spPr>
            <p:txBody>
              <a:bodyPr lIns="90000" tIns="46800" rIns="90000" bIns="46800"/>
              <a:lstStyle/>
              <a:p>
                <a:endParaRPr lang="fr-FR"/>
              </a:p>
            </p:txBody>
          </p:sp>
          <p:sp>
            <p:nvSpPr>
              <p:cNvPr id="83978" name="Rectangle 10"/>
              <p:cNvSpPr>
                <a:spLocks noChangeArrowheads="1"/>
              </p:cNvSpPr>
              <p:nvPr/>
            </p:nvSpPr>
            <p:spPr bwMode="auto">
              <a:xfrm>
                <a:off x="2573" y="2312"/>
                <a:ext cx="305" cy="231"/>
              </a:xfrm>
              <a:prstGeom prst="rect">
                <a:avLst/>
              </a:prstGeom>
              <a:noFill/>
              <a:ln w="25400">
                <a:noFill/>
                <a:miter lim="800000"/>
                <a:headEnd/>
                <a:tailEnd/>
              </a:ln>
              <a:effectLst>
                <a:prstShdw prst="shdw17" dist="17961" dir="2700000">
                  <a:schemeClr val="bg1">
                    <a:gamma/>
                    <a:shade val="60000"/>
                    <a:invGamma/>
                  </a:schemeClr>
                </a:prstShdw>
              </a:effectLst>
            </p:spPr>
            <p:txBody>
              <a:bodyPr lIns="90000" tIns="46800" rIns="90000" bIns="46800">
                <a:spAutoFit/>
              </a:bodyPr>
              <a:lstStyle/>
              <a:p>
                <a:pPr>
                  <a:defRPr/>
                </a:pPr>
                <a:r>
                  <a:rPr lang="fr-FR">
                    <a:sym typeface="Symbol" pitchFamily="18" charset="2"/>
                  </a:rPr>
                  <a:t>dt</a:t>
                </a:r>
              </a:p>
            </p:txBody>
          </p:sp>
        </p:grpSp>
      </p:grpSp>
      <p:sp>
        <p:nvSpPr>
          <p:cNvPr id="83983" name="Text Box 15"/>
          <p:cNvSpPr txBox="1">
            <a:spLocks noChangeArrowheads="1"/>
          </p:cNvSpPr>
          <p:nvPr/>
        </p:nvSpPr>
        <p:spPr bwMode="auto">
          <a:xfrm>
            <a:off x="506413" y="4230688"/>
            <a:ext cx="4867275" cy="274637"/>
          </a:xfrm>
          <a:prstGeom prst="rect">
            <a:avLst/>
          </a:prstGeom>
          <a:noFill/>
          <a:ln w="25400">
            <a:noFill/>
            <a:miter lim="800000"/>
            <a:headEnd/>
            <a:tailEnd/>
          </a:ln>
          <a:effectLst>
            <a:prstShdw prst="shdw17" dist="17961" dir="2700000">
              <a:schemeClr val="bg1">
                <a:gamma/>
                <a:shade val="60000"/>
                <a:invGamma/>
              </a:schemeClr>
            </a:prstShdw>
          </a:effectLst>
        </p:spPr>
        <p:txBody>
          <a:bodyPr lIns="0" tIns="0" rIns="0" bIns="0">
            <a:spAutoFit/>
          </a:bodyPr>
          <a:lstStyle/>
          <a:p>
            <a:pPr>
              <a:spcBef>
                <a:spcPct val="50000"/>
              </a:spcBef>
              <a:defRPr/>
            </a:pPr>
            <a:r>
              <a:rPr lang="el-GR" b="1">
                <a:cs typeface="Arial" charset="0"/>
                <a:sym typeface="Symbol" pitchFamily="18" charset="2"/>
              </a:rPr>
              <a:t></a:t>
            </a:r>
            <a:r>
              <a:rPr lang="fr-FR">
                <a:cs typeface="Arial" charset="0"/>
                <a:sym typeface="Symbol" pitchFamily="18" charset="2"/>
              </a:rPr>
              <a:t> Couples appliqués = C moteur – C résistant</a:t>
            </a:r>
          </a:p>
        </p:txBody>
      </p:sp>
      <p:sp>
        <p:nvSpPr>
          <p:cNvPr id="83989" name="Text Box 21"/>
          <p:cNvSpPr txBox="1">
            <a:spLocks noChangeArrowheads="1"/>
          </p:cNvSpPr>
          <p:nvPr/>
        </p:nvSpPr>
        <p:spPr bwMode="auto">
          <a:xfrm>
            <a:off x="481013" y="4598988"/>
            <a:ext cx="5991225" cy="274637"/>
          </a:xfrm>
          <a:prstGeom prst="rect">
            <a:avLst/>
          </a:prstGeom>
          <a:noFill/>
          <a:ln w="25400">
            <a:noFill/>
            <a:miter lim="800000"/>
            <a:headEnd/>
            <a:tailEnd/>
          </a:ln>
          <a:effectLst>
            <a:prstShdw prst="shdw17" dist="17961" dir="2700000">
              <a:schemeClr val="bg1">
                <a:gamma/>
                <a:shade val="60000"/>
                <a:invGamma/>
              </a:schemeClr>
            </a:prstShdw>
          </a:effectLst>
        </p:spPr>
        <p:txBody>
          <a:bodyPr lIns="0" tIns="0" rIns="0" bIns="0">
            <a:spAutoFit/>
          </a:bodyPr>
          <a:lstStyle/>
          <a:p>
            <a:pPr>
              <a:spcBef>
                <a:spcPct val="50000"/>
              </a:spcBef>
              <a:defRPr/>
            </a:pPr>
            <a:r>
              <a:rPr lang="fr-FR" dirty="0">
                <a:cs typeface="Arial" charset="0"/>
                <a:sym typeface="Symbol" pitchFamily="18" charset="2"/>
              </a:rPr>
              <a:t>J : moment d’inertie ramenée sur l’arbre entraîné en kg</a:t>
            </a:r>
            <a:r>
              <a:rPr lang="fr-FR" dirty="0">
                <a:cs typeface="Arial" charset="0"/>
                <a:sym typeface="Symbol"/>
              </a:rPr>
              <a:t></a:t>
            </a:r>
            <a:r>
              <a:rPr lang="fr-FR" dirty="0">
                <a:cs typeface="Arial" charset="0"/>
                <a:sym typeface="Symbol" pitchFamily="18" charset="2"/>
              </a:rPr>
              <a:t>m²</a:t>
            </a:r>
          </a:p>
        </p:txBody>
      </p:sp>
      <p:grpSp>
        <p:nvGrpSpPr>
          <p:cNvPr id="82951" name="Group 28"/>
          <p:cNvGrpSpPr>
            <a:grpSpLocks/>
          </p:cNvGrpSpPr>
          <p:nvPr/>
        </p:nvGrpSpPr>
        <p:grpSpPr bwMode="auto">
          <a:xfrm>
            <a:off x="385763" y="4860925"/>
            <a:ext cx="530225" cy="650875"/>
            <a:chOff x="2544" y="2133"/>
            <a:chExt cx="334" cy="410"/>
          </a:xfrm>
        </p:grpSpPr>
        <p:sp>
          <p:nvSpPr>
            <p:cNvPr id="83997" name="Rectangle 29"/>
            <p:cNvSpPr>
              <a:spLocks noChangeArrowheads="1"/>
            </p:cNvSpPr>
            <p:nvPr/>
          </p:nvSpPr>
          <p:spPr bwMode="auto">
            <a:xfrm>
              <a:off x="2544" y="2133"/>
              <a:ext cx="305" cy="231"/>
            </a:xfrm>
            <a:prstGeom prst="rect">
              <a:avLst/>
            </a:prstGeom>
            <a:noFill/>
            <a:ln w="25400">
              <a:noFill/>
              <a:miter lim="800000"/>
              <a:headEnd/>
              <a:tailEnd/>
            </a:ln>
            <a:effectLst>
              <a:prstShdw prst="shdw17" dist="17961" dir="2700000">
                <a:schemeClr val="bg1">
                  <a:gamma/>
                  <a:shade val="60000"/>
                  <a:invGamma/>
                </a:schemeClr>
              </a:prstShdw>
            </a:effectLst>
          </p:spPr>
          <p:txBody>
            <a:bodyPr lIns="90000" tIns="46800" rIns="90000" bIns="46800">
              <a:spAutoFit/>
            </a:bodyPr>
            <a:lstStyle/>
            <a:p>
              <a:pPr>
                <a:defRPr/>
              </a:pPr>
              <a:r>
                <a:rPr lang="fr-FR">
                  <a:sym typeface="Symbol" pitchFamily="18" charset="2"/>
                </a:rPr>
                <a:t>d</a:t>
              </a:r>
            </a:p>
          </p:txBody>
        </p:sp>
        <p:sp>
          <p:nvSpPr>
            <p:cNvPr id="82954" name="Line 30"/>
            <p:cNvSpPr>
              <a:spLocks noChangeShapeType="1"/>
            </p:cNvSpPr>
            <p:nvPr/>
          </p:nvSpPr>
          <p:spPr bwMode="auto">
            <a:xfrm>
              <a:off x="2609" y="2344"/>
              <a:ext cx="191" cy="0"/>
            </a:xfrm>
            <a:prstGeom prst="line">
              <a:avLst/>
            </a:prstGeom>
            <a:noFill/>
            <a:ln w="12700">
              <a:solidFill>
                <a:schemeClr val="tx1"/>
              </a:solidFill>
              <a:round/>
              <a:headEnd/>
              <a:tailEnd/>
            </a:ln>
          </p:spPr>
          <p:txBody>
            <a:bodyPr lIns="90000" tIns="46800" rIns="90000" bIns="46800"/>
            <a:lstStyle/>
            <a:p>
              <a:endParaRPr lang="fr-FR"/>
            </a:p>
          </p:txBody>
        </p:sp>
        <p:sp>
          <p:nvSpPr>
            <p:cNvPr id="83999" name="Rectangle 31"/>
            <p:cNvSpPr>
              <a:spLocks noChangeArrowheads="1"/>
            </p:cNvSpPr>
            <p:nvPr/>
          </p:nvSpPr>
          <p:spPr bwMode="auto">
            <a:xfrm>
              <a:off x="2573" y="2312"/>
              <a:ext cx="305" cy="231"/>
            </a:xfrm>
            <a:prstGeom prst="rect">
              <a:avLst/>
            </a:prstGeom>
            <a:noFill/>
            <a:ln w="25400">
              <a:noFill/>
              <a:miter lim="800000"/>
              <a:headEnd/>
              <a:tailEnd/>
            </a:ln>
            <a:effectLst>
              <a:prstShdw prst="shdw17" dist="17961" dir="2700000">
                <a:schemeClr val="bg1">
                  <a:gamma/>
                  <a:shade val="60000"/>
                  <a:invGamma/>
                </a:schemeClr>
              </a:prstShdw>
            </a:effectLst>
          </p:spPr>
          <p:txBody>
            <a:bodyPr lIns="90000" tIns="46800" rIns="90000" bIns="46800">
              <a:spAutoFit/>
            </a:bodyPr>
            <a:lstStyle/>
            <a:p>
              <a:pPr>
                <a:defRPr/>
              </a:pPr>
              <a:r>
                <a:rPr lang="fr-FR">
                  <a:sym typeface="Symbol" pitchFamily="18" charset="2"/>
                </a:rPr>
                <a:t>dt</a:t>
              </a:r>
            </a:p>
          </p:txBody>
        </p:sp>
      </p:grpSp>
      <p:sp>
        <p:nvSpPr>
          <p:cNvPr id="84000" name="Text Box 32"/>
          <p:cNvSpPr txBox="1">
            <a:spLocks noChangeArrowheads="1"/>
          </p:cNvSpPr>
          <p:nvPr/>
        </p:nvSpPr>
        <p:spPr bwMode="auto">
          <a:xfrm>
            <a:off x="874713" y="5043488"/>
            <a:ext cx="5991225" cy="274637"/>
          </a:xfrm>
          <a:prstGeom prst="rect">
            <a:avLst/>
          </a:prstGeom>
          <a:noFill/>
          <a:ln w="25400">
            <a:noFill/>
            <a:miter lim="800000"/>
            <a:headEnd/>
            <a:tailEnd/>
          </a:ln>
          <a:effectLst>
            <a:prstShdw prst="shdw17" dist="17961" dir="2700000">
              <a:schemeClr val="bg1">
                <a:gamma/>
                <a:shade val="60000"/>
                <a:invGamma/>
              </a:schemeClr>
            </a:prstShdw>
          </a:effectLst>
        </p:spPr>
        <p:txBody>
          <a:bodyPr lIns="0" tIns="0" rIns="0" bIns="0">
            <a:spAutoFit/>
          </a:bodyPr>
          <a:lstStyle/>
          <a:p>
            <a:pPr>
              <a:spcBef>
                <a:spcPct val="50000"/>
              </a:spcBef>
              <a:defRPr/>
            </a:pPr>
            <a:r>
              <a:rPr lang="fr-FR" dirty="0">
                <a:cs typeface="Arial" charset="0"/>
                <a:sym typeface="Symbol" pitchFamily="18" charset="2"/>
              </a:rPr>
              <a:t>Accélération angulaire de l’arbre entrainé en rd</a:t>
            </a:r>
            <a:r>
              <a:rPr lang="fr-FR" dirty="0">
                <a:cs typeface="Arial" charset="0"/>
                <a:sym typeface="Symbol"/>
              </a:rPr>
              <a:t></a:t>
            </a:r>
            <a:r>
              <a:rPr lang="fr-FR" dirty="0">
                <a:cs typeface="Arial" charset="0"/>
                <a:sym typeface="Symbol" pitchFamily="18" charset="2"/>
              </a:rPr>
              <a:t>s</a:t>
            </a:r>
            <a:r>
              <a:rPr lang="fr-FR" baseline="30000" dirty="0">
                <a:cs typeface="Arial" charset="0"/>
                <a:sym typeface="Symbol" pitchFamily="18" charset="2"/>
              </a:rPr>
              <a:t>-2</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627063" y="74613"/>
            <a:ext cx="8067675" cy="434975"/>
          </a:xfrm>
          <a:prstGeom prst="rect">
            <a:avLst/>
          </a:prstGeom>
          <a:noFill/>
          <a:ln w="25400">
            <a:noFill/>
            <a:miter lim="800000"/>
            <a:headEnd/>
            <a:tailEnd/>
          </a:ln>
          <a:effectLst>
            <a:prstShdw prst="shdw17" dist="17961" dir="2700000">
              <a:schemeClr val="bg1">
                <a:gamma/>
                <a:shade val="60000"/>
                <a:invGamma/>
              </a:schemeClr>
            </a:prstShdw>
          </a:effectLst>
        </p:spPr>
        <p:txBody>
          <a:bodyPr wrap="none" lIns="90000" tIns="46800" rIns="90000" bIns="46800">
            <a:spAutoFit/>
          </a:bodyPr>
          <a:lstStyle/>
          <a:p>
            <a:pPr>
              <a:lnSpc>
                <a:spcPct val="125000"/>
              </a:lnSpc>
              <a:defRPr/>
            </a:pPr>
            <a:r>
              <a:rPr lang="fr-FR" b="1">
                <a:solidFill>
                  <a:srgbClr val="0000FF"/>
                </a:solidFill>
              </a:rPr>
              <a:t>Modélisation de l’association convertisseur- machine-charge semestre 3</a:t>
            </a:r>
          </a:p>
        </p:txBody>
      </p:sp>
      <p:sp>
        <p:nvSpPr>
          <p:cNvPr id="86019" name="Text Box 3"/>
          <p:cNvSpPr txBox="1">
            <a:spLocks noChangeArrowheads="1"/>
          </p:cNvSpPr>
          <p:nvPr/>
        </p:nvSpPr>
        <p:spPr bwMode="auto">
          <a:xfrm>
            <a:off x="635000" y="1079500"/>
            <a:ext cx="8108950" cy="587375"/>
          </a:xfrm>
          <a:prstGeom prst="rect">
            <a:avLst/>
          </a:prstGeom>
          <a:noFill/>
          <a:ln w="25400">
            <a:noFill/>
            <a:miter lim="800000"/>
            <a:headEnd/>
            <a:tailEnd/>
          </a:ln>
          <a:effectLst>
            <a:prstShdw prst="shdw17" dist="17961" dir="2700000">
              <a:schemeClr val="bg1">
                <a:gamma/>
                <a:shade val="60000"/>
                <a:invGamma/>
              </a:schemeClr>
            </a:prstShdw>
          </a:effectLst>
        </p:spPr>
        <p:txBody>
          <a:bodyPr lIns="90000" tIns="46800" rIns="90000" bIns="46800">
            <a:spAutoFit/>
          </a:bodyPr>
          <a:lstStyle/>
          <a:p>
            <a:pPr algn="just">
              <a:spcBef>
                <a:spcPct val="50000"/>
              </a:spcBef>
              <a:defRPr/>
            </a:pPr>
            <a:r>
              <a:rPr lang="fr-FR" sz="1600" dirty="0"/>
              <a:t>La physique des machines est hors programme de SII pour toutes les classes. Ces principes sont étudiés en physique, pour la PT en S3 et en S2 pour la TSI.</a:t>
            </a:r>
          </a:p>
        </p:txBody>
      </p:sp>
      <p:sp>
        <p:nvSpPr>
          <p:cNvPr id="86020" name="Text Box 4"/>
          <p:cNvSpPr txBox="1">
            <a:spLocks noChangeArrowheads="1"/>
          </p:cNvSpPr>
          <p:nvPr/>
        </p:nvSpPr>
        <p:spPr bwMode="auto">
          <a:xfrm>
            <a:off x="635000" y="1600200"/>
            <a:ext cx="7861300" cy="581025"/>
          </a:xfrm>
          <a:prstGeom prst="rect">
            <a:avLst/>
          </a:prstGeom>
          <a:noFill/>
          <a:ln w="25400">
            <a:noFill/>
            <a:miter lim="800000"/>
            <a:headEnd/>
            <a:tailEnd/>
          </a:ln>
          <a:effectLst>
            <a:prstShdw prst="shdw17" dist="17961" dir="2700000">
              <a:schemeClr val="bg1">
                <a:gamma/>
                <a:shade val="60000"/>
                <a:invGamma/>
              </a:schemeClr>
            </a:prstShdw>
          </a:effectLst>
        </p:spPr>
        <p:txBody>
          <a:bodyPr lIns="90000" tIns="46800" rIns="90000" bIns="46800">
            <a:spAutoFit/>
          </a:bodyPr>
          <a:lstStyle/>
          <a:p>
            <a:pPr algn="just">
              <a:spcBef>
                <a:spcPct val="50000"/>
              </a:spcBef>
              <a:defRPr/>
            </a:pPr>
            <a:r>
              <a:rPr lang="fr-FR" sz="1600">
                <a:hlinkClick r:id="rId3" action="ppaction://hlinkfile"/>
              </a:rPr>
              <a:t>Il est toutefois possible de rappeler le principe de création d’un champ tournant grâce à l’alimentation triphasée</a:t>
            </a:r>
            <a:endParaRPr lang="fr-FR" sz="1600"/>
          </a:p>
        </p:txBody>
      </p:sp>
      <p:sp>
        <p:nvSpPr>
          <p:cNvPr id="84996" name="Rectangle 19"/>
          <p:cNvSpPr>
            <a:spLocks noChangeArrowheads="1"/>
          </p:cNvSpPr>
          <p:nvPr/>
        </p:nvSpPr>
        <p:spPr bwMode="auto">
          <a:xfrm>
            <a:off x="266700" y="3192463"/>
            <a:ext cx="5610225" cy="2846387"/>
          </a:xfrm>
          <a:prstGeom prst="rect">
            <a:avLst/>
          </a:prstGeom>
          <a:solidFill>
            <a:schemeClr val="bg1"/>
          </a:solidFill>
          <a:ln w="25400">
            <a:noFill/>
            <a:miter lim="800000"/>
            <a:headEnd/>
            <a:tailEnd/>
          </a:ln>
        </p:spPr>
        <p:txBody>
          <a:bodyPr wrap="none" lIns="90000" tIns="46800" rIns="90000" bIns="46800" anchor="ctr"/>
          <a:lstStyle/>
          <a:p>
            <a:endParaRPr lang="fr-FR"/>
          </a:p>
        </p:txBody>
      </p:sp>
      <p:grpSp>
        <p:nvGrpSpPr>
          <p:cNvPr id="86034" name="Group 18"/>
          <p:cNvGrpSpPr>
            <a:grpSpLocks/>
          </p:cNvGrpSpPr>
          <p:nvPr/>
        </p:nvGrpSpPr>
        <p:grpSpPr bwMode="auto">
          <a:xfrm>
            <a:off x="3962400" y="4184650"/>
            <a:ext cx="1019175" cy="1341438"/>
            <a:chOff x="3579" y="2096"/>
            <a:chExt cx="1173" cy="1285"/>
          </a:xfrm>
        </p:grpSpPr>
        <p:sp>
          <p:nvSpPr>
            <p:cNvPr id="85014" name="Line 14"/>
            <p:cNvSpPr>
              <a:spLocks noChangeShapeType="1"/>
            </p:cNvSpPr>
            <p:nvPr/>
          </p:nvSpPr>
          <p:spPr bwMode="auto">
            <a:xfrm flipV="1">
              <a:off x="3584" y="2096"/>
              <a:ext cx="1168" cy="1280"/>
            </a:xfrm>
            <a:prstGeom prst="line">
              <a:avLst/>
            </a:prstGeom>
            <a:noFill/>
            <a:ln w="38100">
              <a:solidFill>
                <a:srgbClr val="FF0000"/>
              </a:solidFill>
              <a:round/>
              <a:headEnd/>
              <a:tailEnd type="triangle" w="med" len="med"/>
            </a:ln>
          </p:spPr>
          <p:txBody>
            <a:bodyPr lIns="90000" tIns="46800" rIns="90000" bIns="46800"/>
            <a:lstStyle/>
            <a:p>
              <a:endParaRPr lang="fr-FR"/>
            </a:p>
          </p:txBody>
        </p:sp>
        <p:sp>
          <p:nvSpPr>
            <p:cNvPr id="85015" name="Line 15"/>
            <p:cNvSpPr>
              <a:spLocks noChangeShapeType="1"/>
            </p:cNvSpPr>
            <p:nvPr/>
          </p:nvSpPr>
          <p:spPr bwMode="auto">
            <a:xfrm flipV="1">
              <a:off x="3579" y="2727"/>
              <a:ext cx="597" cy="654"/>
            </a:xfrm>
            <a:prstGeom prst="line">
              <a:avLst/>
            </a:prstGeom>
            <a:noFill/>
            <a:ln w="57150">
              <a:solidFill>
                <a:schemeClr val="bg1"/>
              </a:solidFill>
              <a:round/>
              <a:headEnd/>
              <a:tailEnd/>
            </a:ln>
          </p:spPr>
          <p:txBody>
            <a:bodyPr lIns="90000" tIns="46800" rIns="90000" bIns="46800"/>
            <a:lstStyle/>
            <a:p>
              <a:endParaRPr lang="fr-FR"/>
            </a:p>
          </p:txBody>
        </p:sp>
      </p:grpSp>
      <p:sp>
        <p:nvSpPr>
          <p:cNvPr id="84998" name="Line 12"/>
          <p:cNvSpPr>
            <a:spLocks noChangeShapeType="1"/>
          </p:cNvSpPr>
          <p:nvPr/>
        </p:nvSpPr>
        <p:spPr bwMode="auto">
          <a:xfrm rot="7200000">
            <a:off x="3932238" y="5168900"/>
            <a:ext cx="785812" cy="1588"/>
          </a:xfrm>
          <a:prstGeom prst="line">
            <a:avLst/>
          </a:prstGeom>
          <a:noFill/>
          <a:ln w="25400">
            <a:solidFill>
              <a:schemeClr val="tx1"/>
            </a:solidFill>
            <a:round/>
            <a:headEnd/>
            <a:tailEnd type="triangle" w="lg" len="lg"/>
          </a:ln>
        </p:spPr>
        <p:txBody>
          <a:bodyPr lIns="90000" tIns="46800" rIns="90000" bIns="46800"/>
          <a:lstStyle/>
          <a:p>
            <a:endParaRPr lang="fr-FR"/>
          </a:p>
        </p:txBody>
      </p:sp>
      <p:grpSp>
        <p:nvGrpSpPr>
          <p:cNvPr id="84999" name="Group 17"/>
          <p:cNvGrpSpPr>
            <a:grpSpLocks/>
          </p:cNvGrpSpPr>
          <p:nvPr/>
        </p:nvGrpSpPr>
        <p:grpSpPr bwMode="auto">
          <a:xfrm>
            <a:off x="4327525" y="4110038"/>
            <a:ext cx="882650" cy="785812"/>
            <a:chOff x="4000" y="2024"/>
            <a:chExt cx="1015" cy="753"/>
          </a:xfrm>
        </p:grpSpPr>
        <p:sp>
          <p:nvSpPr>
            <p:cNvPr id="85012" name="Line 10"/>
            <p:cNvSpPr>
              <a:spLocks noChangeShapeType="1"/>
            </p:cNvSpPr>
            <p:nvPr/>
          </p:nvSpPr>
          <p:spPr bwMode="auto">
            <a:xfrm>
              <a:off x="4202" y="2720"/>
              <a:ext cx="813" cy="0"/>
            </a:xfrm>
            <a:prstGeom prst="line">
              <a:avLst/>
            </a:prstGeom>
            <a:noFill/>
            <a:ln w="25400">
              <a:solidFill>
                <a:schemeClr val="tx1"/>
              </a:solidFill>
              <a:round/>
              <a:headEnd/>
              <a:tailEnd type="triangle" w="lg" len="lg"/>
            </a:ln>
          </p:spPr>
          <p:txBody>
            <a:bodyPr lIns="90000" tIns="46800" rIns="90000" bIns="46800"/>
            <a:lstStyle/>
            <a:p>
              <a:endParaRPr lang="fr-FR"/>
            </a:p>
          </p:txBody>
        </p:sp>
        <p:sp>
          <p:nvSpPr>
            <p:cNvPr id="85013" name="Line 11"/>
            <p:cNvSpPr>
              <a:spLocks noChangeShapeType="1"/>
            </p:cNvSpPr>
            <p:nvPr/>
          </p:nvSpPr>
          <p:spPr bwMode="auto">
            <a:xfrm rot="14400000" flipV="1">
              <a:off x="3623" y="2401"/>
              <a:ext cx="753" cy="0"/>
            </a:xfrm>
            <a:prstGeom prst="line">
              <a:avLst/>
            </a:prstGeom>
            <a:noFill/>
            <a:ln w="25400">
              <a:solidFill>
                <a:schemeClr val="tx1"/>
              </a:solidFill>
              <a:round/>
              <a:headEnd/>
              <a:tailEnd type="triangle" w="lg" len="lg"/>
            </a:ln>
          </p:spPr>
          <p:txBody>
            <a:bodyPr lIns="90000" tIns="46800" rIns="90000" bIns="46800"/>
            <a:lstStyle/>
            <a:p>
              <a:endParaRPr lang="fr-FR"/>
            </a:p>
          </p:txBody>
        </p:sp>
      </p:grpSp>
      <p:sp>
        <p:nvSpPr>
          <p:cNvPr id="86039" name="Text Box 23"/>
          <p:cNvSpPr txBox="1">
            <a:spLocks noChangeArrowheads="1"/>
          </p:cNvSpPr>
          <p:nvPr/>
        </p:nvSpPr>
        <p:spPr bwMode="auto">
          <a:xfrm>
            <a:off x="4251325" y="4025900"/>
            <a:ext cx="323850" cy="366713"/>
          </a:xfrm>
          <a:prstGeom prst="rect">
            <a:avLst/>
          </a:prstGeom>
          <a:noFill/>
          <a:ln w="25400">
            <a:noFill/>
            <a:miter lim="800000"/>
            <a:headEnd/>
            <a:tailEnd/>
          </a:ln>
          <a:effectLst>
            <a:prstShdw prst="shdw17" dist="17961" dir="2700000">
              <a:schemeClr val="bg1">
                <a:gamma/>
                <a:shade val="60000"/>
                <a:invGamma/>
              </a:schemeClr>
            </a:prstShdw>
          </a:effectLst>
        </p:spPr>
        <p:txBody>
          <a:bodyPr lIns="90000" tIns="46800" rIns="90000" bIns="46800">
            <a:spAutoFit/>
          </a:bodyPr>
          <a:lstStyle/>
          <a:p>
            <a:pPr>
              <a:spcBef>
                <a:spcPct val="50000"/>
              </a:spcBef>
              <a:defRPr/>
            </a:pPr>
            <a:r>
              <a:rPr lang="fr-FR"/>
              <a:t>b</a:t>
            </a:r>
          </a:p>
        </p:txBody>
      </p:sp>
      <p:sp>
        <p:nvSpPr>
          <p:cNvPr id="86040" name="Text Box 24"/>
          <p:cNvSpPr txBox="1">
            <a:spLocks noChangeArrowheads="1"/>
          </p:cNvSpPr>
          <p:nvPr/>
        </p:nvSpPr>
        <p:spPr bwMode="auto">
          <a:xfrm>
            <a:off x="4262438" y="5303838"/>
            <a:ext cx="322262" cy="366712"/>
          </a:xfrm>
          <a:prstGeom prst="rect">
            <a:avLst/>
          </a:prstGeom>
          <a:noFill/>
          <a:ln w="25400">
            <a:noFill/>
            <a:miter lim="800000"/>
            <a:headEnd/>
            <a:tailEnd/>
          </a:ln>
          <a:effectLst>
            <a:prstShdw prst="shdw17" dist="17961" dir="2700000">
              <a:schemeClr val="bg1">
                <a:gamma/>
                <a:shade val="60000"/>
                <a:invGamma/>
              </a:schemeClr>
            </a:prstShdw>
          </a:effectLst>
        </p:spPr>
        <p:txBody>
          <a:bodyPr lIns="90000" tIns="46800" rIns="90000" bIns="46800">
            <a:spAutoFit/>
          </a:bodyPr>
          <a:lstStyle/>
          <a:p>
            <a:pPr>
              <a:spcBef>
                <a:spcPct val="50000"/>
              </a:spcBef>
              <a:defRPr/>
            </a:pPr>
            <a:r>
              <a:rPr lang="fr-FR"/>
              <a:t>c</a:t>
            </a:r>
          </a:p>
        </p:txBody>
      </p:sp>
      <p:sp>
        <p:nvSpPr>
          <p:cNvPr id="86038" name="Text Box 22"/>
          <p:cNvSpPr txBox="1">
            <a:spLocks noChangeArrowheads="1"/>
          </p:cNvSpPr>
          <p:nvPr/>
        </p:nvSpPr>
        <p:spPr bwMode="auto">
          <a:xfrm>
            <a:off x="4876800" y="4425950"/>
            <a:ext cx="590550" cy="366713"/>
          </a:xfrm>
          <a:prstGeom prst="rect">
            <a:avLst/>
          </a:prstGeom>
          <a:noFill/>
          <a:ln w="25400">
            <a:noFill/>
            <a:miter lim="800000"/>
            <a:headEnd/>
            <a:tailEnd/>
          </a:ln>
          <a:effectLst>
            <a:prstShdw prst="shdw17" dist="17961" dir="2700000">
              <a:schemeClr val="bg1">
                <a:gamma/>
                <a:shade val="60000"/>
                <a:invGamma/>
              </a:schemeClr>
            </a:prstShdw>
          </a:effectLst>
        </p:spPr>
        <p:txBody>
          <a:bodyPr lIns="90000" tIns="46800" rIns="90000" bIns="46800">
            <a:spAutoFit/>
          </a:bodyPr>
          <a:lstStyle/>
          <a:p>
            <a:pPr>
              <a:spcBef>
                <a:spcPct val="50000"/>
              </a:spcBef>
              <a:defRPr/>
            </a:pPr>
            <a:r>
              <a:rPr lang="fr-FR"/>
              <a:t>a</a:t>
            </a:r>
          </a:p>
        </p:txBody>
      </p:sp>
      <p:sp>
        <p:nvSpPr>
          <p:cNvPr id="85003" name="Rectangle 27"/>
          <p:cNvSpPr>
            <a:spLocks noChangeArrowheads="1"/>
          </p:cNvSpPr>
          <p:nvPr/>
        </p:nvSpPr>
        <p:spPr bwMode="auto">
          <a:xfrm>
            <a:off x="5800725" y="3192463"/>
            <a:ext cx="3343275" cy="2865437"/>
          </a:xfrm>
          <a:prstGeom prst="rect">
            <a:avLst/>
          </a:prstGeom>
          <a:solidFill>
            <a:schemeClr val="bg1"/>
          </a:solidFill>
          <a:ln w="25400">
            <a:noFill/>
            <a:miter lim="800000"/>
            <a:headEnd/>
            <a:tailEnd/>
          </a:ln>
        </p:spPr>
        <p:txBody>
          <a:bodyPr wrap="none" lIns="90000" tIns="46800" rIns="90000" bIns="46800" anchor="ctr"/>
          <a:lstStyle/>
          <a:p>
            <a:endParaRPr lang="fr-FR"/>
          </a:p>
        </p:txBody>
      </p:sp>
      <p:pic>
        <p:nvPicPr>
          <p:cNvPr id="85004" name="Picture 26" descr="3phase-rmf-noadd-60f-airopt"/>
          <p:cNvPicPr>
            <a:picLocks noChangeAspect="1" noChangeArrowheads="1" noCrop="1"/>
          </p:cNvPicPr>
          <p:nvPr/>
        </p:nvPicPr>
        <p:blipFill>
          <a:blip r:embed="rId4"/>
          <a:srcRect/>
          <a:stretch>
            <a:fillRect/>
          </a:stretch>
        </p:blipFill>
        <p:spPr bwMode="auto">
          <a:xfrm rot="-1678097">
            <a:off x="5657850" y="3771900"/>
            <a:ext cx="3048000" cy="2286000"/>
          </a:xfrm>
          <a:prstGeom prst="rect">
            <a:avLst/>
          </a:prstGeom>
          <a:noFill/>
          <a:ln w="9525">
            <a:noFill/>
            <a:miter lim="800000"/>
            <a:headEnd/>
            <a:tailEnd/>
          </a:ln>
        </p:spPr>
      </p:pic>
      <p:grpSp>
        <p:nvGrpSpPr>
          <p:cNvPr id="85005" name="Group 9"/>
          <p:cNvGrpSpPr>
            <a:grpSpLocks/>
          </p:cNvGrpSpPr>
          <p:nvPr/>
        </p:nvGrpSpPr>
        <p:grpSpPr bwMode="auto">
          <a:xfrm>
            <a:off x="752475" y="3868738"/>
            <a:ext cx="2339975" cy="2117725"/>
            <a:chOff x="474" y="1905"/>
            <a:chExt cx="1822" cy="1778"/>
          </a:xfrm>
        </p:grpSpPr>
        <p:pic>
          <p:nvPicPr>
            <p:cNvPr id="85009" name="Picture 5" descr="machine synchrone011"/>
            <p:cNvPicPr>
              <a:picLocks noChangeAspect="1" noChangeArrowheads="1"/>
            </p:cNvPicPr>
            <p:nvPr/>
          </p:nvPicPr>
          <p:blipFill>
            <a:blip r:embed="rId5"/>
            <a:srcRect t="7106" r="1302"/>
            <a:stretch>
              <a:fillRect/>
            </a:stretch>
          </p:blipFill>
          <p:spPr bwMode="auto">
            <a:xfrm>
              <a:off x="474" y="1905"/>
              <a:ext cx="1820" cy="1778"/>
            </a:xfrm>
            <a:prstGeom prst="rect">
              <a:avLst/>
            </a:prstGeom>
            <a:noFill/>
            <a:ln w="9525">
              <a:noFill/>
              <a:miter lim="800000"/>
              <a:headEnd/>
              <a:tailEnd/>
            </a:ln>
          </p:spPr>
        </p:pic>
        <p:sp>
          <p:nvSpPr>
            <p:cNvPr id="85010" name="Rectangle 6"/>
            <p:cNvSpPr>
              <a:spLocks noChangeArrowheads="1"/>
            </p:cNvSpPr>
            <p:nvPr/>
          </p:nvSpPr>
          <p:spPr bwMode="auto">
            <a:xfrm>
              <a:off x="1184" y="1912"/>
              <a:ext cx="1112" cy="288"/>
            </a:xfrm>
            <a:prstGeom prst="rect">
              <a:avLst/>
            </a:prstGeom>
            <a:solidFill>
              <a:srgbClr val="BEBEBE"/>
            </a:solidFill>
            <a:ln w="25400">
              <a:noFill/>
              <a:miter lim="800000"/>
              <a:headEnd/>
              <a:tailEnd/>
            </a:ln>
          </p:spPr>
          <p:txBody>
            <a:bodyPr wrap="none" lIns="90000" tIns="46800" rIns="90000" bIns="46800" anchor="ctr"/>
            <a:lstStyle/>
            <a:p>
              <a:endParaRPr lang="fr-FR"/>
            </a:p>
          </p:txBody>
        </p:sp>
        <p:sp>
          <p:nvSpPr>
            <p:cNvPr id="85011" name="Rectangle 7"/>
            <p:cNvSpPr>
              <a:spLocks noChangeArrowheads="1"/>
            </p:cNvSpPr>
            <p:nvPr/>
          </p:nvSpPr>
          <p:spPr bwMode="auto">
            <a:xfrm>
              <a:off x="1184" y="3264"/>
              <a:ext cx="1112" cy="416"/>
            </a:xfrm>
            <a:prstGeom prst="rect">
              <a:avLst/>
            </a:prstGeom>
            <a:solidFill>
              <a:srgbClr val="BEBEBE"/>
            </a:solidFill>
            <a:ln w="25400">
              <a:noFill/>
              <a:miter lim="800000"/>
              <a:headEnd/>
              <a:tailEnd/>
            </a:ln>
          </p:spPr>
          <p:txBody>
            <a:bodyPr wrap="none" lIns="90000" tIns="46800" rIns="90000" bIns="46800" anchor="ctr"/>
            <a:lstStyle/>
            <a:p>
              <a:endParaRPr lang="fr-FR"/>
            </a:p>
          </p:txBody>
        </p:sp>
      </p:grpSp>
      <p:sp>
        <p:nvSpPr>
          <p:cNvPr id="86044" name="Rectangle 28"/>
          <p:cNvSpPr>
            <a:spLocks noChangeArrowheads="1"/>
          </p:cNvSpPr>
          <p:nvPr/>
        </p:nvSpPr>
        <p:spPr bwMode="auto">
          <a:xfrm>
            <a:off x="5753100" y="3816350"/>
            <a:ext cx="2819400" cy="2590800"/>
          </a:xfrm>
          <a:prstGeom prst="rect">
            <a:avLst/>
          </a:prstGeom>
          <a:solidFill>
            <a:schemeClr val="bg1"/>
          </a:solidFill>
          <a:ln w="25400">
            <a:noFill/>
            <a:miter lim="800000"/>
            <a:headEnd/>
            <a:tailEnd/>
          </a:ln>
        </p:spPr>
        <p:txBody>
          <a:bodyPr wrap="none" lIns="90000" tIns="46800" rIns="90000" bIns="46800" anchor="ctr"/>
          <a:lstStyle/>
          <a:p>
            <a:endParaRPr lang="fr-FR"/>
          </a:p>
        </p:txBody>
      </p:sp>
      <p:sp>
        <p:nvSpPr>
          <p:cNvPr id="86045" name="Text Box 29"/>
          <p:cNvSpPr txBox="1">
            <a:spLocks noChangeArrowheads="1"/>
          </p:cNvSpPr>
          <p:nvPr/>
        </p:nvSpPr>
        <p:spPr bwMode="auto">
          <a:xfrm>
            <a:off x="577850" y="2184400"/>
            <a:ext cx="8108950" cy="1681163"/>
          </a:xfrm>
          <a:prstGeom prst="rect">
            <a:avLst/>
          </a:prstGeom>
          <a:noFill/>
          <a:ln w="25400">
            <a:noFill/>
            <a:miter lim="800000"/>
            <a:headEnd/>
            <a:tailEnd/>
          </a:ln>
          <a:effectLst>
            <a:prstShdw prst="shdw17" dist="17961" dir="2700000">
              <a:schemeClr val="bg1">
                <a:gamma/>
                <a:shade val="60000"/>
                <a:invGamma/>
              </a:schemeClr>
            </a:prstShdw>
          </a:effectLst>
        </p:spPr>
        <p:txBody>
          <a:bodyPr lIns="90000" tIns="46800" rIns="90000" bIns="46800">
            <a:spAutoFit/>
          </a:bodyPr>
          <a:lstStyle/>
          <a:p>
            <a:pPr algn="just">
              <a:spcBef>
                <a:spcPct val="50000"/>
              </a:spcBef>
              <a:defRPr/>
            </a:pPr>
            <a:r>
              <a:rPr lang="fr-FR" sz="1600" dirty="0"/>
              <a:t>Grâce au déphasage spatial des bobines de création du champ et au déphasage temporel de leur alimentation en courant, on crée au stator un champ d’amplitude fixe tournant à vitesse uniforme </a:t>
            </a:r>
            <a:r>
              <a:rPr lang="fr-FR" sz="1600" dirty="0">
                <a:sym typeface="Symbol" pitchFamily="18" charset="2"/>
              </a:rPr>
              <a:t>s/p, s étant la pulsation des courants dans les phases </a:t>
            </a:r>
            <a:r>
              <a:rPr lang="fr-FR" sz="1600" dirty="0" err="1">
                <a:sym typeface="Symbol" pitchFamily="18" charset="2"/>
              </a:rPr>
              <a:t>statoriques</a:t>
            </a:r>
            <a:r>
              <a:rPr lang="fr-FR" sz="1600" dirty="0">
                <a:sym typeface="Symbol" pitchFamily="18" charset="2"/>
              </a:rPr>
              <a:t>, p le nombre de paires de pôles par phase.</a:t>
            </a:r>
          </a:p>
          <a:p>
            <a:pPr algn="just">
              <a:spcBef>
                <a:spcPct val="50000"/>
              </a:spcBef>
              <a:defRPr/>
            </a:pPr>
            <a:r>
              <a:rPr lang="fr-FR" sz="1600" dirty="0">
                <a:sym typeface="Symbol" pitchFamily="18" charset="2"/>
              </a:rPr>
              <a:t>Si on place dans le stator un aimant, il tourne à la même vitesse que le champ, c’est la machine synchrone.</a:t>
            </a:r>
          </a:p>
        </p:txBody>
      </p:sp>
      <p:sp>
        <p:nvSpPr>
          <p:cNvPr id="86046" name="Rectangle 30"/>
          <p:cNvSpPr>
            <a:spLocks noChangeArrowheads="1"/>
          </p:cNvSpPr>
          <p:nvPr/>
        </p:nvSpPr>
        <p:spPr bwMode="auto">
          <a:xfrm>
            <a:off x="2557463" y="544513"/>
            <a:ext cx="3762375" cy="434975"/>
          </a:xfrm>
          <a:prstGeom prst="rect">
            <a:avLst/>
          </a:prstGeom>
          <a:noFill/>
          <a:ln w="25400">
            <a:noFill/>
            <a:miter lim="800000"/>
            <a:headEnd/>
            <a:tailEnd/>
          </a:ln>
          <a:effectLst>
            <a:prstShdw prst="shdw17" dist="17961" dir="2700000">
              <a:schemeClr val="bg1">
                <a:gamma/>
                <a:shade val="60000"/>
                <a:invGamma/>
              </a:schemeClr>
            </a:prstShdw>
          </a:effectLst>
        </p:spPr>
        <p:txBody>
          <a:bodyPr wrap="none" lIns="90000" tIns="46800" rIns="90000" bIns="46800">
            <a:spAutoFit/>
          </a:bodyPr>
          <a:lstStyle/>
          <a:p>
            <a:pPr>
              <a:lnSpc>
                <a:spcPct val="125000"/>
              </a:lnSpc>
              <a:defRPr/>
            </a:pPr>
            <a:r>
              <a:rPr lang="fr-FR" b="1">
                <a:solidFill>
                  <a:srgbClr val="0000FF"/>
                </a:solidFill>
              </a:rPr>
              <a:t>Modèle de la machine synchrone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indefinite" fill="hold" nodeType="clickEffect">
                                  <p:stCondLst>
                                    <p:cond delay="0"/>
                                  </p:stCondLst>
                                  <p:childTnLst>
                                    <p:animRot by="-21600000">
                                      <p:cBhvr>
                                        <p:cTn id="6" dur="6200" fill="hold"/>
                                        <p:tgtEl>
                                          <p:spTgt spid="86034"/>
                                        </p:tgtEl>
                                        <p:attrNameLst>
                                          <p:attrName>r</p:attrName>
                                        </p:attrNameLst>
                                      </p:cBhvr>
                                    </p:animRot>
                                  </p:childTnLst>
                                </p:cTn>
                              </p:par>
                              <p:par>
                                <p:cTn id="7" presetID="1" presetClass="exit" presetSubtype="0" fill="hold" grpId="0" nodeType="withEffect">
                                  <p:stCondLst>
                                    <p:cond delay="0"/>
                                  </p:stCondLst>
                                  <p:childTnLst>
                                    <p:set>
                                      <p:cBhvr>
                                        <p:cTn id="8" dur="1" fill="hold">
                                          <p:stCondLst>
                                            <p:cond delay="0"/>
                                          </p:stCondLst>
                                        </p:cTn>
                                        <p:tgtEl>
                                          <p:spTgt spid="860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4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4"/>
          <p:cNvSpPr>
            <a:spLocks noChangeArrowheads="1"/>
          </p:cNvSpPr>
          <p:nvPr/>
        </p:nvSpPr>
        <p:spPr bwMode="auto">
          <a:xfrm>
            <a:off x="0" y="733425"/>
            <a:ext cx="9144000" cy="4629150"/>
          </a:xfrm>
          <a:prstGeom prst="rect">
            <a:avLst/>
          </a:prstGeom>
          <a:solidFill>
            <a:schemeClr val="bg1"/>
          </a:solidFill>
          <a:ln w="25400">
            <a:noFill/>
            <a:miter lim="800000"/>
            <a:headEnd/>
            <a:tailEnd/>
          </a:ln>
        </p:spPr>
        <p:txBody>
          <a:bodyPr wrap="none" lIns="90000" tIns="46800" rIns="90000" bIns="46800" anchor="ctr"/>
          <a:lstStyle/>
          <a:p>
            <a:endParaRPr lang="fr-FR"/>
          </a:p>
        </p:txBody>
      </p:sp>
      <p:sp>
        <p:nvSpPr>
          <p:cNvPr id="88066" name="Rectangle 2"/>
          <p:cNvSpPr>
            <a:spLocks noChangeArrowheads="1"/>
          </p:cNvSpPr>
          <p:nvPr/>
        </p:nvSpPr>
        <p:spPr bwMode="auto">
          <a:xfrm>
            <a:off x="614363" y="290513"/>
            <a:ext cx="8004175" cy="434975"/>
          </a:xfrm>
          <a:prstGeom prst="rect">
            <a:avLst/>
          </a:prstGeom>
          <a:noFill/>
          <a:ln w="25400">
            <a:noFill/>
            <a:miter lim="800000"/>
            <a:headEnd/>
            <a:tailEnd/>
          </a:ln>
          <a:effectLst>
            <a:prstShdw prst="shdw17" dist="17961" dir="2700000">
              <a:schemeClr val="bg1">
                <a:gamma/>
                <a:shade val="60000"/>
                <a:invGamma/>
              </a:schemeClr>
            </a:prstShdw>
          </a:effectLst>
        </p:spPr>
        <p:txBody>
          <a:bodyPr wrap="none" lIns="90000" tIns="46800" rIns="90000" bIns="46800">
            <a:spAutoFit/>
          </a:bodyPr>
          <a:lstStyle/>
          <a:p>
            <a:pPr>
              <a:lnSpc>
                <a:spcPct val="125000"/>
              </a:lnSpc>
              <a:defRPr/>
            </a:pPr>
            <a:r>
              <a:rPr lang="fr-FR" b="1">
                <a:solidFill>
                  <a:srgbClr val="0000FF"/>
                </a:solidFill>
              </a:rPr>
              <a:t>Modélisation de l’association convertisseur-machine-charge semestre 3</a:t>
            </a:r>
          </a:p>
        </p:txBody>
      </p:sp>
      <p:sp>
        <p:nvSpPr>
          <p:cNvPr id="88067" name="Text Box 3"/>
          <p:cNvSpPr txBox="1">
            <a:spLocks noChangeArrowheads="1"/>
          </p:cNvSpPr>
          <p:nvPr/>
        </p:nvSpPr>
        <p:spPr bwMode="auto">
          <a:xfrm>
            <a:off x="438150" y="1136650"/>
            <a:ext cx="8286750" cy="730250"/>
          </a:xfrm>
          <a:prstGeom prst="rect">
            <a:avLst/>
          </a:prstGeom>
          <a:noFill/>
          <a:ln w="25400">
            <a:noFill/>
            <a:miter lim="800000"/>
            <a:headEnd/>
            <a:tailEnd/>
          </a:ln>
          <a:effectLst>
            <a:prstShdw prst="shdw17" dist="17961" dir="2700000">
              <a:schemeClr val="bg1">
                <a:gamma/>
                <a:shade val="60000"/>
                <a:invGamma/>
              </a:schemeClr>
            </a:prstShdw>
          </a:effectLst>
        </p:spPr>
        <p:txBody>
          <a:bodyPr lIns="90000" tIns="46800" rIns="90000" bIns="46800">
            <a:spAutoFit/>
          </a:bodyPr>
          <a:lstStyle/>
          <a:p>
            <a:pPr>
              <a:spcBef>
                <a:spcPct val="50000"/>
              </a:spcBef>
              <a:defRPr/>
            </a:pPr>
            <a:r>
              <a:rPr lang="fr-FR" sz="1400"/>
              <a:t>Pour établir le modèle de la machine synchrone triphasée, on admet que la machine est non saturée, équilibrée en courant, les 3 phases a, b, c, identiques. Pour la phase « a » la somme des flux est telle que</a:t>
            </a:r>
          </a:p>
        </p:txBody>
      </p:sp>
      <p:pic>
        <p:nvPicPr>
          <p:cNvPr id="87044" name="Picture 5" descr="machine synchrone012"/>
          <p:cNvPicPr>
            <a:picLocks noChangeAspect="1" noChangeArrowheads="1"/>
          </p:cNvPicPr>
          <p:nvPr/>
        </p:nvPicPr>
        <p:blipFill>
          <a:blip r:embed="rId3"/>
          <a:srcRect/>
          <a:stretch>
            <a:fillRect/>
          </a:stretch>
        </p:blipFill>
        <p:spPr bwMode="auto">
          <a:xfrm>
            <a:off x="2816225" y="1728788"/>
            <a:ext cx="2811463" cy="882650"/>
          </a:xfrm>
          <a:prstGeom prst="rect">
            <a:avLst/>
          </a:prstGeom>
          <a:noFill/>
          <a:ln w="9525">
            <a:noFill/>
            <a:miter lim="800000"/>
            <a:headEnd/>
            <a:tailEnd/>
          </a:ln>
        </p:spPr>
      </p:pic>
      <p:pic>
        <p:nvPicPr>
          <p:cNvPr id="87045" name="Picture 8" descr="machine synchrone014"/>
          <p:cNvPicPr>
            <a:picLocks noChangeAspect="1" noChangeArrowheads="1"/>
          </p:cNvPicPr>
          <p:nvPr/>
        </p:nvPicPr>
        <p:blipFill>
          <a:blip r:embed="rId4"/>
          <a:srcRect/>
          <a:stretch>
            <a:fillRect/>
          </a:stretch>
        </p:blipFill>
        <p:spPr bwMode="auto">
          <a:xfrm>
            <a:off x="3581400" y="2776538"/>
            <a:ext cx="4267200" cy="277812"/>
          </a:xfrm>
          <a:prstGeom prst="rect">
            <a:avLst/>
          </a:prstGeom>
          <a:noFill/>
          <a:ln w="9525">
            <a:noFill/>
            <a:miter lim="800000"/>
            <a:headEnd/>
            <a:tailEnd/>
          </a:ln>
        </p:spPr>
      </p:pic>
      <p:sp>
        <p:nvSpPr>
          <p:cNvPr id="88073" name="Text Box 9"/>
          <p:cNvSpPr txBox="1">
            <a:spLocks noChangeArrowheads="1"/>
          </p:cNvSpPr>
          <p:nvPr/>
        </p:nvSpPr>
        <p:spPr bwMode="auto">
          <a:xfrm>
            <a:off x="361950" y="2736850"/>
            <a:ext cx="3495675" cy="304800"/>
          </a:xfrm>
          <a:prstGeom prst="rect">
            <a:avLst/>
          </a:prstGeom>
          <a:noFill/>
          <a:ln w="25400">
            <a:noFill/>
            <a:miter lim="800000"/>
            <a:headEnd/>
            <a:tailEnd/>
          </a:ln>
          <a:effectLst>
            <a:prstShdw prst="shdw17" dist="17961" dir="2700000">
              <a:schemeClr val="bg1">
                <a:gamma/>
                <a:shade val="60000"/>
                <a:invGamma/>
              </a:schemeClr>
            </a:prstShdw>
          </a:effectLst>
        </p:spPr>
        <p:txBody>
          <a:bodyPr lIns="90000" tIns="46800" rIns="90000" bIns="46800">
            <a:spAutoFit/>
          </a:bodyPr>
          <a:lstStyle/>
          <a:p>
            <a:pPr>
              <a:spcBef>
                <a:spcPct val="50000"/>
              </a:spcBef>
              <a:defRPr/>
            </a:pPr>
            <a:r>
              <a:rPr lang="fr-FR" sz="1400"/>
              <a:t>Le flux total pour la phase « a » est</a:t>
            </a:r>
          </a:p>
        </p:txBody>
      </p:sp>
      <p:pic>
        <p:nvPicPr>
          <p:cNvPr id="87047" name="Picture 10" descr="machine synchrone015"/>
          <p:cNvPicPr>
            <a:picLocks noChangeAspect="1" noChangeArrowheads="1"/>
          </p:cNvPicPr>
          <p:nvPr/>
        </p:nvPicPr>
        <p:blipFill>
          <a:blip r:embed="rId5"/>
          <a:srcRect l="8064" t="-11539" r="7259" b="-7692"/>
          <a:stretch>
            <a:fillRect/>
          </a:stretch>
        </p:blipFill>
        <p:spPr bwMode="auto">
          <a:xfrm>
            <a:off x="3638550" y="3063875"/>
            <a:ext cx="1000125" cy="295275"/>
          </a:xfrm>
          <a:prstGeom prst="rect">
            <a:avLst/>
          </a:prstGeom>
          <a:noFill/>
          <a:ln w="9525">
            <a:noFill/>
            <a:miter lim="800000"/>
            <a:headEnd/>
            <a:tailEnd/>
          </a:ln>
        </p:spPr>
      </p:pic>
      <p:sp>
        <p:nvSpPr>
          <p:cNvPr id="88075" name="Text Box 11"/>
          <p:cNvSpPr txBox="1">
            <a:spLocks noChangeArrowheads="1"/>
          </p:cNvSpPr>
          <p:nvPr/>
        </p:nvSpPr>
        <p:spPr bwMode="auto">
          <a:xfrm>
            <a:off x="336550" y="4311650"/>
            <a:ext cx="8121650" cy="304800"/>
          </a:xfrm>
          <a:prstGeom prst="rect">
            <a:avLst/>
          </a:prstGeom>
          <a:noFill/>
          <a:ln w="25400">
            <a:noFill/>
            <a:miter lim="800000"/>
            <a:headEnd/>
            <a:tailEnd/>
          </a:ln>
          <a:effectLst>
            <a:prstShdw prst="shdw17" dist="17961" dir="2700000">
              <a:schemeClr val="bg1">
                <a:gamma/>
                <a:shade val="60000"/>
                <a:invGamma/>
              </a:schemeClr>
            </a:prstShdw>
          </a:effectLst>
        </p:spPr>
        <p:txBody>
          <a:bodyPr lIns="90000" tIns="46800" rIns="90000" bIns="46800">
            <a:spAutoFit/>
          </a:bodyPr>
          <a:lstStyle/>
          <a:p>
            <a:pPr>
              <a:spcBef>
                <a:spcPct val="50000"/>
              </a:spcBef>
              <a:defRPr/>
            </a:pPr>
            <a:r>
              <a:rPr lang="fr-FR" sz="1400"/>
              <a:t>Va est  tension simple d’alimentation de la phase « a » . En négligeant la résistance on obtient :</a:t>
            </a:r>
          </a:p>
        </p:txBody>
      </p:sp>
      <p:sp>
        <p:nvSpPr>
          <p:cNvPr id="88076" name="Text Box 12"/>
          <p:cNvSpPr txBox="1">
            <a:spLocks noChangeArrowheads="1"/>
          </p:cNvSpPr>
          <p:nvPr/>
        </p:nvSpPr>
        <p:spPr bwMode="auto">
          <a:xfrm>
            <a:off x="371475" y="3327400"/>
            <a:ext cx="3200400" cy="304800"/>
          </a:xfrm>
          <a:prstGeom prst="rect">
            <a:avLst/>
          </a:prstGeom>
          <a:noFill/>
          <a:ln w="25400">
            <a:noFill/>
            <a:miter lim="800000"/>
            <a:headEnd/>
            <a:tailEnd/>
          </a:ln>
          <a:effectLst>
            <a:prstShdw prst="shdw17" dist="17961" dir="2700000">
              <a:schemeClr val="bg1">
                <a:gamma/>
                <a:shade val="60000"/>
                <a:invGamma/>
              </a:schemeClr>
            </a:prstShdw>
          </a:effectLst>
        </p:spPr>
        <p:txBody>
          <a:bodyPr lIns="90000" tIns="46800" rIns="90000" bIns="46800">
            <a:spAutoFit/>
          </a:bodyPr>
          <a:lstStyle/>
          <a:p>
            <a:pPr>
              <a:spcBef>
                <a:spcPct val="50000"/>
              </a:spcBef>
              <a:defRPr/>
            </a:pPr>
            <a:r>
              <a:rPr lang="fr-FR" sz="1400"/>
              <a:t>Le flux total pour la phase « a » est</a:t>
            </a:r>
          </a:p>
        </p:txBody>
      </p:sp>
      <p:pic>
        <p:nvPicPr>
          <p:cNvPr id="87050" name="Picture 13" descr="machine synchrone016"/>
          <p:cNvPicPr>
            <a:picLocks noChangeAspect="1" noChangeArrowheads="1"/>
          </p:cNvPicPr>
          <p:nvPr/>
        </p:nvPicPr>
        <p:blipFill>
          <a:blip r:embed="rId6"/>
          <a:srcRect/>
          <a:stretch>
            <a:fillRect/>
          </a:stretch>
        </p:blipFill>
        <p:spPr bwMode="auto">
          <a:xfrm>
            <a:off x="3605213" y="3371850"/>
            <a:ext cx="2714625" cy="246063"/>
          </a:xfrm>
          <a:prstGeom prst="rect">
            <a:avLst/>
          </a:prstGeom>
          <a:noFill/>
          <a:ln w="9525">
            <a:noFill/>
            <a:miter lim="800000"/>
            <a:headEnd/>
            <a:tailEnd/>
          </a:ln>
        </p:spPr>
      </p:pic>
      <p:sp>
        <p:nvSpPr>
          <p:cNvPr id="88078" name="Text Box 14"/>
          <p:cNvSpPr txBox="1">
            <a:spLocks noChangeArrowheads="1"/>
          </p:cNvSpPr>
          <p:nvPr/>
        </p:nvSpPr>
        <p:spPr bwMode="auto">
          <a:xfrm>
            <a:off x="352425" y="3606800"/>
            <a:ext cx="8353425" cy="730250"/>
          </a:xfrm>
          <a:prstGeom prst="rect">
            <a:avLst/>
          </a:prstGeom>
          <a:noFill/>
          <a:ln w="25400">
            <a:noFill/>
            <a:miter lim="800000"/>
            <a:headEnd/>
            <a:tailEnd/>
          </a:ln>
          <a:effectLst>
            <a:prstShdw prst="shdw17" dist="17961" dir="2700000">
              <a:schemeClr val="bg1">
                <a:gamma/>
                <a:shade val="60000"/>
                <a:invGamma/>
              </a:schemeClr>
            </a:prstShdw>
          </a:effectLst>
        </p:spPr>
        <p:txBody>
          <a:bodyPr lIns="90000" tIns="46800" rIns="90000" bIns="46800">
            <a:spAutoFit/>
          </a:bodyPr>
          <a:lstStyle/>
          <a:p>
            <a:pPr>
              <a:spcBef>
                <a:spcPct val="50000"/>
              </a:spcBef>
              <a:defRPr/>
            </a:pPr>
            <a:r>
              <a:rPr lang="fr-FR" sz="1400"/>
              <a:t>Dans cette dernière expression, l’inductance cyclique Ls traduit la contribution de toutes les phases au flux coupé par la phase « a ». Elle permet de donner un modèle identique de chaque phase, à condition de remplir la condition de nullité de la somme des courants instantanée.</a:t>
            </a:r>
          </a:p>
        </p:txBody>
      </p:sp>
      <p:pic>
        <p:nvPicPr>
          <p:cNvPr id="87052" name="Picture 16" descr="machine synchrone018"/>
          <p:cNvPicPr>
            <a:picLocks noChangeAspect="1" noChangeArrowheads="1"/>
          </p:cNvPicPr>
          <p:nvPr/>
        </p:nvPicPr>
        <p:blipFill>
          <a:blip r:embed="rId7"/>
          <a:srcRect/>
          <a:stretch>
            <a:fillRect/>
          </a:stretch>
        </p:blipFill>
        <p:spPr bwMode="auto">
          <a:xfrm>
            <a:off x="974725" y="4691063"/>
            <a:ext cx="1952625" cy="446087"/>
          </a:xfrm>
          <a:prstGeom prst="rect">
            <a:avLst/>
          </a:prstGeom>
          <a:noFill/>
          <a:ln w="9525">
            <a:noFill/>
            <a:miter lim="800000"/>
            <a:headEnd/>
            <a:tailEnd/>
          </a:ln>
        </p:spPr>
      </p:pic>
      <p:sp>
        <p:nvSpPr>
          <p:cNvPr id="88081" name="Text Box 17"/>
          <p:cNvSpPr txBox="1">
            <a:spLocks noChangeArrowheads="1"/>
          </p:cNvSpPr>
          <p:nvPr/>
        </p:nvSpPr>
        <p:spPr bwMode="auto">
          <a:xfrm>
            <a:off x="371475" y="3032125"/>
            <a:ext cx="3495675" cy="304800"/>
          </a:xfrm>
          <a:prstGeom prst="rect">
            <a:avLst/>
          </a:prstGeom>
          <a:noFill/>
          <a:ln w="25400">
            <a:noFill/>
            <a:miter lim="800000"/>
            <a:headEnd/>
            <a:tailEnd/>
          </a:ln>
          <a:effectLst>
            <a:prstShdw prst="shdw17" dist="17961" dir="2700000">
              <a:schemeClr val="bg1">
                <a:gamma/>
                <a:shade val="60000"/>
                <a:invGamma/>
              </a:schemeClr>
            </a:prstShdw>
          </a:effectLst>
        </p:spPr>
        <p:txBody>
          <a:bodyPr lIns="90000" tIns="46800" rIns="90000" bIns="46800">
            <a:spAutoFit/>
          </a:bodyPr>
          <a:lstStyle/>
          <a:p>
            <a:pPr>
              <a:spcBef>
                <a:spcPct val="50000"/>
              </a:spcBef>
              <a:defRPr/>
            </a:pPr>
            <a:r>
              <a:rPr lang="fr-FR" sz="1400"/>
              <a:t>La somme des courant est nulle</a:t>
            </a:r>
          </a:p>
        </p:txBody>
      </p:sp>
      <p:sp>
        <p:nvSpPr>
          <p:cNvPr id="87054" name="Line 21"/>
          <p:cNvSpPr>
            <a:spLocks noChangeShapeType="1"/>
          </p:cNvSpPr>
          <p:nvPr/>
        </p:nvSpPr>
        <p:spPr bwMode="auto">
          <a:xfrm>
            <a:off x="5435600" y="5865813"/>
            <a:ext cx="2124075" cy="0"/>
          </a:xfrm>
          <a:prstGeom prst="line">
            <a:avLst/>
          </a:prstGeom>
          <a:noFill/>
          <a:ln w="19050">
            <a:solidFill>
              <a:schemeClr val="tx1"/>
            </a:solidFill>
            <a:round/>
            <a:headEnd/>
            <a:tailEnd/>
          </a:ln>
        </p:spPr>
        <p:txBody>
          <a:bodyPr lIns="90000" tIns="46800" rIns="90000" bIns="46800"/>
          <a:lstStyle/>
          <a:p>
            <a:endParaRPr lang="fr-FR"/>
          </a:p>
        </p:txBody>
      </p:sp>
      <p:sp>
        <p:nvSpPr>
          <p:cNvPr id="87055" name="Line 22"/>
          <p:cNvSpPr>
            <a:spLocks noChangeShapeType="1"/>
          </p:cNvSpPr>
          <p:nvPr/>
        </p:nvSpPr>
        <p:spPr bwMode="auto">
          <a:xfrm>
            <a:off x="7559675" y="5865813"/>
            <a:ext cx="0" cy="592137"/>
          </a:xfrm>
          <a:prstGeom prst="line">
            <a:avLst/>
          </a:prstGeom>
          <a:noFill/>
          <a:ln w="19050">
            <a:solidFill>
              <a:schemeClr val="tx1"/>
            </a:solidFill>
            <a:round/>
            <a:headEnd/>
            <a:tailEnd/>
          </a:ln>
        </p:spPr>
        <p:txBody>
          <a:bodyPr lIns="90000" tIns="46800" rIns="90000" bIns="46800"/>
          <a:lstStyle/>
          <a:p>
            <a:endParaRPr lang="fr-FR"/>
          </a:p>
        </p:txBody>
      </p:sp>
      <p:sp>
        <p:nvSpPr>
          <p:cNvPr id="87056" name="Line 23"/>
          <p:cNvSpPr>
            <a:spLocks noChangeShapeType="1"/>
          </p:cNvSpPr>
          <p:nvPr/>
        </p:nvSpPr>
        <p:spPr bwMode="auto">
          <a:xfrm flipH="1">
            <a:off x="5435600" y="6470650"/>
            <a:ext cx="2124075" cy="0"/>
          </a:xfrm>
          <a:prstGeom prst="line">
            <a:avLst/>
          </a:prstGeom>
          <a:noFill/>
          <a:ln w="19050">
            <a:solidFill>
              <a:schemeClr val="tx1"/>
            </a:solidFill>
            <a:round/>
            <a:headEnd/>
            <a:tailEnd/>
          </a:ln>
        </p:spPr>
        <p:txBody>
          <a:bodyPr lIns="90000" tIns="46800" rIns="90000" bIns="46800"/>
          <a:lstStyle/>
          <a:p>
            <a:endParaRPr lang="fr-FR"/>
          </a:p>
        </p:txBody>
      </p:sp>
      <p:sp>
        <p:nvSpPr>
          <p:cNvPr id="87057" name="Oval 24"/>
          <p:cNvSpPr>
            <a:spLocks noChangeArrowheads="1"/>
          </p:cNvSpPr>
          <p:nvPr/>
        </p:nvSpPr>
        <p:spPr bwMode="auto">
          <a:xfrm>
            <a:off x="7327900" y="5946775"/>
            <a:ext cx="439738" cy="377825"/>
          </a:xfrm>
          <a:prstGeom prst="ellipse">
            <a:avLst/>
          </a:prstGeom>
          <a:noFill/>
          <a:ln w="19050">
            <a:solidFill>
              <a:schemeClr val="tx1"/>
            </a:solidFill>
            <a:round/>
            <a:headEnd/>
            <a:tailEnd/>
          </a:ln>
        </p:spPr>
        <p:txBody>
          <a:bodyPr wrap="none" lIns="90000" tIns="46800" rIns="90000" bIns="46800" anchor="ctr"/>
          <a:lstStyle/>
          <a:p>
            <a:endParaRPr lang="fr-FR"/>
          </a:p>
        </p:txBody>
      </p:sp>
      <p:sp>
        <p:nvSpPr>
          <p:cNvPr id="87058" name="Oval 35"/>
          <p:cNvSpPr>
            <a:spLocks noChangeArrowheads="1"/>
          </p:cNvSpPr>
          <p:nvPr/>
        </p:nvSpPr>
        <p:spPr bwMode="auto">
          <a:xfrm>
            <a:off x="6534150" y="5761038"/>
            <a:ext cx="103188" cy="254000"/>
          </a:xfrm>
          <a:prstGeom prst="ellipse">
            <a:avLst/>
          </a:prstGeom>
          <a:noFill/>
          <a:ln w="19050">
            <a:solidFill>
              <a:schemeClr val="tx1"/>
            </a:solidFill>
            <a:round/>
            <a:headEnd/>
            <a:tailEnd/>
          </a:ln>
        </p:spPr>
        <p:txBody>
          <a:bodyPr wrap="none" anchor="ctr"/>
          <a:lstStyle/>
          <a:p>
            <a:endParaRPr lang="fr-FR"/>
          </a:p>
        </p:txBody>
      </p:sp>
      <p:sp>
        <p:nvSpPr>
          <p:cNvPr id="87059" name="Oval 36"/>
          <p:cNvSpPr>
            <a:spLocks noChangeArrowheads="1"/>
          </p:cNvSpPr>
          <p:nvPr/>
        </p:nvSpPr>
        <p:spPr bwMode="auto">
          <a:xfrm>
            <a:off x="6637338" y="5761038"/>
            <a:ext cx="106362" cy="254000"/>
          </a:xfrm>
          <a:prstGeom prst="ellipse">
            <a:avLst/>
          </a:prstGeom>
          <a:noFill/>
          <a:ln w="19050">
            <a:solidFill>
              <a:schemeClr val="tx1"/>
            </a:solidFill>
            <a:round/>
            <a:headEnd/>
            <a:tailEnd/>
          </a:ln>
        </p:spPr>
        <p:txBody>
          <a:bodyPr wrap="none" anchor="ctr"/>
          <a:lstStyle/>
          <a:p>
            <a:endParaRPr lang="fr-FR"/>
          </a:p>
        </p:txBody>
      </p:sp>
      <p:sp>
        <p:nvSpPr>
          <p:cNvPr id="87060" name="Oval 37"/>
          <p:cNvSpPr>
            <a:spLocks noChangeArrowheads="1"/>
          </p:cNvSpPr>
          <p:nvPr/>
        </p:nvSpPr>
        <p:spPr bwMode="auto">
          <a:xfrm>
            <a:off x="6748463" y="5757863"/>
            <a:ext cx="104775" cy="254000"/>
          </a:xfrm>
          <a:prstGeom prst="ellipse">
            <a:avLst/>
          </a:prstGeom>
          <a:noFill/>
          <a:ln w="19050">
            <a:solidFill>
              <a:schemeClr val="tx1"/>
            </a:solidFill>
            <a:round/>
            <a:headEnd/>
            <a:tailEnd/>
          </a:ln>
        </p:spPr>
        <p:txBody>
          <a:bodyPr wrap="none" anchor="ctr"/>
          <a:lstStyle/>
          <a:p>
            <a:endParaRPr lang="fr-FR"/>
          </a:p>
        </p:txBody>
      </p:sp>
      <p:sp>
        <p:nvSpPr>
          <p:cNvPr id="87061" name="Oval 38"/>
          <p:cNvSpPr>
            <a:spLocks noChangeArrowheads="1"/>
          </p:cNvSpPr>
          <p:nvPr/>
        </p:nvSpPr>
        <p:spPr bwMode="auto">
          <a:xfrm>
            <a:off x="6856413" y="5761038"/>
            <a:ext cx="104775" cy="254000"/>
          </a:xfrm>
          <a:prstGeom prst="ellipse">
            <a:avLst/>
          </a:prstGeom>
          <a:noFill/>
          <a:ln w="19050">
            <a:solidFill>
              <a:schemeClr val="tx1"/>
            </a:solidFill>
            <a:round/>
            <a:headEnd/>
            <a:tailEnd/>
          </a:ln>
        </p:spPr>
        <p:txBody>
          <a:bodyPr wrap="none" anchor="ctr"/>
          <a:lstStyle/>
          <a:p>
            <a:endParaRPr lang="fr-FR"/>
          </a:p>
        </p:txBody>
      </p:sp>
      <p:sp>
        <p:nvSpPr>
          <p:cNvPr id="87062" name="Rectangle 39"/>
          <p:cNvSpPr>
            <a:spLocks noChangeArrowheads="1"/>
          </p:cNvSpPr>
          <p:nvPr/>
        </p:nvSpPr>
        <p:spPr bwMode="auto">
          <a:xfrm>
            <a:off x="6518275" y="5843588"/>
            <a:ext cx="465138" cy="180975"/>
          </a:xfrm>
          <a:prstGeom prst="rect">
            <a:avLst/>
          </a:prstGeom>
          <a:solidFill>
            <a:schemeClr val="bg1"/>
          </a:solidFill>
          <a:ln w="19050">
            <a:noFill/>
            <a:miter lim="800000"/>
            <a:headEnd/>
            <a:tailEnd/>
          </a:ln>
        </p:spPr>
        <p:txBody>
          <a:bodyPr wrap="none" anchor="ctr"/>
          <a:lstStyle/>
          <a:p>
            <a:endParaRPr lang="fr-FR"/>
          </a:p>
        </p:txBody>
      </p:sp>
      <p:sp>
        <p:nvSpPr>
          <p:cNvPr id="87063" name="Line 32"/>
          <p:cNvSpPr>
            <a:spLocks noChangeShapeType="1"/>
          </p:cNvSpPr>
          <p:nvPr/>
        </p:nvSpPr>
        <p:spPr bwMode="auto">
          <a:xfrm flipH="1">
            <a:off x="6438900" y="5865813"/>
            <a:ext cx="95250" cy="0"/>
          </a:xfrm>
          <a:prstGeom prst="line">
            <a:avLst/>
          </a:prstGeom>
          <a:noFill/>
          <a:ln w="19050">
            <a:solidFill>
              <a:schemeClr val="tx1"/>
            </a:solidFill>
            <a:round/>
            <a:headEnd/>
            <a:tailEnd/>
          </a:ln>
        </p:spPr>
        <p:txBody>
          <a:bodyPr/>
          <a:lstStyle/>
          <a:p>
            <a:endParaRPr lang="fr-FR"/>
          </a:p>
        </p:txBody>
      </p:sp>
      <p:sp>
        <p:nvSpPr>
          <p:cNvPr id="87064" name="Line 33"/>
          <p:cNvSpPr>
            <a:spLocks noChangeShapeType="1"/>
          </p:cNvSpPr>
          <p:nvPr/>
        </p:nvSpPr>
        <p:spPr bwMode="auto">
          <a:xfrm flipH="1">
            <a:off x="6954838" y="5865813"/>
            <a:ext cx="95250" cy="0"/>
          </a:xfrm>
          <a:prstGeom prst="line">
            <a:avLst/>
          </a:prstGeom>
          <a:noFill/>
          <a:ln w="19050">
            <a:solidFill>
              <a:schemeClr val="tx1"/>
            </a:solidFill>
            <a:round/>
            <a:headEnd/>
            <a:tailEnd/>
          </a:ln>
        </p:spPr>
        <p:txBody>
          <a:bodyPr/>
          <a:lstStyle/>
          <a:p>
            <a:endParaRPr lang="fr-FR"/>
          </a:p>
        </p:txBody>
      </p:sp>
      <p:sp>
        <p:nvSpPr>
          <p:cNvPr id="87065" name="Line 35"/>
          <p:cNvSpPr>
            <a:spLocks noChangeShapeType="1"/>
          </p:cNvSpPr>
          <p:nvPr/>
        </p:nvSpPr>
        <p:spPr bwMode="auto">
          <a:xfrm>
            <a:off x="6535738" y="5838825"/>
            <a:ext cx="1587" cy="36513"/>
          </a:xfrm>
          <a:prstGeom prst="line">
            <a:avLst/>
          </a:prstGeom>
          <a:noFill/>
          <a:ln w="19050">
            <a:solidFill>
              <a:schemeClr val="tx1"/>
            </a:solidFill>
            <a:round/>
            <a:headEnd/>
            <a:tailEnd/>
          </a:ln>
        </p:spPr>
        <p:txBody>
          <a:bodyPr lIns="90000" tIns="46800" rIns="90000" bIns="46800"/>
          <a:lstStyle/>
          <a:p>
            <a:endParaRPr lang="fr-FR"/>
          </a:p>
        </p:txBody>
      </p:sp>
      <p:sp>
        <p:nvSpPr>
          <p:cNvPr id="87066" name="Line 36"/>
          <p:cNvSpPr>
            <a:spLocks noChangeShapeType="1"/>
          </p:cNvSpPr>
          <p:nvPr/>
        </p:nvSpPr>
        <p:spPr bwMode="auto">
          <a:xfrm>
            <a:off x="6958013" y="5838825"/>
            <a:ext cx="3175" cy="36513"/>
          </a:xfrm>
          <a:prstGeom prst="line">
            <a:avLst/>
          </a:prstGeom>
          <a:noFill/>
          <a:ln w="19050">
            <a:solidFill>
              <a:schemeClr val="tx1"/>
            </a:solidFill>
            <a:round/>
            <a:headEnd/>
            <a:tailEnd/>
          </a:ln>
        </p:spPr>
        <p:txBody>
          <a:bodyPr lIns="90000" tIns="46800" rIns="90000" bIns="46800"/>
          <a:lstStyle/>
          <a:p>
            <a:endParaRPr lang="fr-FR"/>
          </a:p>
        </p:txBody>
      </p:sp>
      <p:sp>
        <p:nvSpPr>
          <p:cNvPr id="87067" name="Text Box 9"/>
          <p:cNvSpPr txBox="1">
            <a:spLocks noChangeArrowheads="1"/>
          </p:cNvSpPr>
          <p:nvPr/>
        </p:nvSpPr>
        <p:spPr bwMode="auto">
          <a:xfrm>
            <a:off x="6616700" y="5865813"/>
            <a:ext cx="261938" cy="212725"/>
          </a:xfrm>
          <a:prstGeom prst="rect">
            <a:avLst/>
          </a:prstGeom>
          <a:noFill/>
          <a:ln w="19050">
            <a:noFill/>
            <a:miter lim="800000"/>
            <a:headEnd/>
            <a:tailEnd/>
          </a:ln>
        </p:spPr>
        <p:txBody>
          <a:bodyPr lIns="0" tIns="0" rIns="0" bIns="0">
            <a:spAutoFit/>
          </a:bodyPr>
          <a:lstStyle/>
          <a:p>
            <a:pPr>
              <a:spcBef>
                <a:spcPct val="50000"/>
              </a:spcBef>
            </a:pPr>
            <a:r>
              <a:rPr lang="fr-FR" sz="1400"/>
              <a:t>Ls</a:t>
            </a:r>
          </a:p>
        </p:txBody>
      </p:sp>
      <p:sp>
        <p:nvSpPr>
          <p:cNvPr id="87068" name="Line 39"/>
          <p:cNvSpPr>
            <a:spLocks noChangeShapeType="1"/>
          </p:cNvSpPr>
          <p:nvPr/>
        </p:nvSpPr>
        <p:spPr bwMode="auto">
          <a:xfrm flipH="1" flipV="1">
            <a:off x="7848600" y="5894388"/>
            <a:ext cx="0" cy="484187"/>
          </a:xfrm>
          <a:prstGeom prst="line">
            <a:avLst/>
          </a:prstGeom>
          <a:noFill/>
          <a:ln w="25400">
            <a:solidFill>
              <a:schemeClr val="tx1"/>
            </a:solidFill>
            <a:round/>
            <a:headEnd/>
            <a:tailEnd type="triangle" w="lg" len="lg"/>
          </a:ln>
        </p:spPr>
        <p:txBody>
          <a:bodyPr lIns="90000" tIns="46800" rIns="90000" bIns="46800"/>
          <a:lstStyle/>
          <a:p>
            <a:endParaRPr lang="fr-FR"/>
          </a:p>
        </p:txBody>
      </p:sp>
      <p:sp>
        <p:nvSpPr>
          <p:cNvPr id="87069" name="Line 40"/>
          <p:cNvSpPr>
            <a:spLocks noChangeShapeType="1"/>
          </p:cNvSpPr>
          <p:nvPr/>
        </p:nvSpPr>
        <p:spPr bwMode="auto">
          <a:xfrm flipV="1">
            <a:off x="5372100" y="5899150"/>
            <a:ext cx="0" cy="495300"/>
          </a:xfrm>
          <a:prstGeom prst="line">
            <a:avLst/>
          </a:prstGeom>
          <a:noFill/>
          <a:ln w="25400">
            <a:solidFill>
              <a:schemeClr val="tx1"/>
            </a:solidFill>
            <a:round/>
            <a:headEnd/>
            <a:tailEnd type="triangle" w="lg" len="lg"/>
          </a:ln>
        </p:spPr>
        <p:txBody>
          <a:bodyPr lIns="90000" tIns="46800" rIns="90000" bIns="46800"/>
          <a:lstStyle/>
          <a:p>
            <a:endParaRPr lang="fr-FR"/>
          </a:p>
        </p:txBody>
      </p:sp>
      <p:sp>
        <p:nvSpPr>
          <p:cNvPr id="88109" name="Text Box 45"/>
          <p:cNvSpPr txBox="1">
            <a:spLocks noChangeArrowheads="1"/>
          </p:cNvSpPr>
          <p:nvPr/>
        </p:nvSpPr>
        <p:spPr bwMode="auto">
          <a:xfrm>
            <a:off x="4718050" y="5187950"/>
            <a:ext cx="3803650" cy="517525"/>
          </a:xfrm>
          <a:prstGeom prst="rect">
            <a:avLst/>
          </a:prstGeom>
          <a:noFill/>
          <a:ln w="25400">
            <a:noFill/>
            <a:miter lim="800000"/>
            <a:headEnd/>
            <a:tailEnd/>
          </a:ln>
          <a:effectLst>
            <a:prstShdw prst="shdw17" dist="17961" dir="2700000">
              <a:schemeClr val="bg1">
                <a:gamma/>
                <a:shade val="60000"/>
                <a:invGamma/>
              </a:schemeClr>
            </a:prstShdw>
          </a:effectLst>
        </p:spPr>
        <p:txBody>
          <a:bodyPr lIns="90000" tIns="46800" rIns="90000" bIns="46800">
            <a:spAutoFit/>
          </a:bodyPr>
          <a:lstStyle/>
          <a:p>
            <a:pPr>
              <a:spcBef>
                <a:spcPct val="50000"/>
              </a:spcBef>
              <a:defRPr/>
            </a:pPr>
            <a:r>
              <a:rPr lang="fr-FR" sz="1400"/>
              <a:t>Modèle statique équivalent monophasé de la machine synchrone de Behn Eschenbourg</a:t>
            </a:r>
          </a:p>
        </p:txBody>
      </p:sp>
      <p:sp>
        <p:nvSpPr>
          <p:cNvPr id="87071" name="Line 48"/>
          <p:cNvSpPr>
            <a:spLocks noChangeShapeType="1"/>
          </p:cNvSpPr>
          <p:nvPr/>
        </p:nvSpPr>
        <p:spPr bwMode="auto">
          <a:xfrm>
            <a:off x="7137400" y="5854700"/>
            <a:ext cx="279400" cy="0"/>
          </a:xfrm>
          <a:prstGeom prst="line">
            <a:avLst/>
          </a:prstGeom>
          <a:noFill/>
          <a:ln w="25400">
            <a:solidFill>
              <a:srgbClr val="FF0000"/>
            </a:solidFill>
            <a:round/>
            <a:headEnd/>
            <a:tailEnd type="triangle" w="med" len="med"/>
          </a:ln>
        </p:spPr>
        <p:txBody>
          <a:bodyPr lIns="90000" tIns="46800" rIns="90000" bIns="46800"/>
          <a:lstStyle/>
          <a:p>
            <a:endParaRPr lang="fr-FR"/>
          </a:p>
        </p:txBody>
      </p:sp>
      <p:sp>
        <p:nvSpPr>
          <p:cNvPr id="88113" name="Text Box 49"/>
          <p:cNvSpPr txBox="1">
            <a:spLocks noChangeArrowheads="1"/>
          </p:cNvSpPr>
          <p:nvPr/>
        </p:nvSpPr>
        <p:spPr bwMode="auto">
          <a:xfrm>
            <a:off x="7137400" y="5537200"/>
            <a:ext cx="381000" cy="304800"/>
          </a:xfrm>
          <a:prstGeom prst="rect">
            <a:avLst/>
          </a:prstGeom>
          <a:noFill/>
          <a:ln w="25400">
            <a:noFill/>
            <a:miter lim="800000"/>
            <a:headEnd/>
            <a:tailEnd/>
          </a:ln>
          <a:effectLst>
            <a:prstShdw prst="shdw17" dist="17961" dir="2700000">
              <a:schemeClr val="bg1">
                <a:gamma/>
                <a:shade val="60000"/>
                <a:invGamma/>
              </a:schemeClr>
            </a:prstShdw>
          </a:effectLst>
        </p:spPr>
        <p:txBody>
          <a:bodyPr lIns="90000" tIns="46800" rIns="90000" bIns="46800">
            <a:spAutoFit/>
          </a:bodyPr>
          <a:lstStyle/>
          <a:p>
            <a:pPr>
              <a:spcBef>
                <a:spcPct val="50000"/>
              </a:spcBef>
              <a:defRPr/>
            </a:pPr>
            <a:r>
              <a:rPr lang="fr-FR" sz="1400">
                <a:solidFill>
                  <a:srgbClr val="FF0000"/>
                </a:solidFill>
              </a:rPr>
              <a:t>ia</a:t>
            </a:r>
          </a:p>
        </p:txBody>
      </p:sp>
      <p:grpSp>
        <p:nvGrpSpPr>
          <p:cNvPr id="87073" name="Group 50"/>
          <p:cNvGrpSpPr>
            <a:grpSpLocks/>
          </p:cNvGrpSpPr>
          <p:nvPr/>
        </p:nvGrpSpPr>
        <p:grpSpPr bwMode="auto">
          <a:xfrm>
            <a:off x="889000" y="5213350"/>
            <a:ext cx="2832100" cy="711200"/>
            <a:chOff x="2232" y="3148"/>
            <a:chExt cx="2128" cy="576"/>
          </a:xfrm>
        </p:grpSpPr>
        <p:sp>
          <p:nvSpPr>
            <p:cNvPr id="87084" name="Line 51"/>
            <p:cNvSpPr>
              <a:spLocks noChangeShapeType="1"/>
            </p:cNvSpPr>
            <p:nvPr/>
          </p:nvSpPr>
          <p:spPr bwMode="auto">
            <a:xfrm>
              <a:off x="2280" y="3244"/>
              <a:ext cx="1596" cy="0"/>
            </a:xfrm>
            <a:prstGeom prst="line">
              <a:avLst/>
            </a:prstGeom>
            <a:noFill/>
            <a:ln w="19050">
              <a:solidFill>
                <a:schemeClr val="tx1"/>
              </a:solidFill>
              <a:round/>
              <a:headEnd/>
              <a:tailEnd/>
            </a:ln>
          </p:spPr>
          <p:txBody>
            <a:bodyPr lIns="90000" tIns="46800" rIns="90000" bIns="46800"/>
            <a:lstStyle/>
            <a:p>
              <a:endParaRPr lang="fr-FR"/>
            </a:p>
          </p:txBody>
        </p:sp>
        <p:sp>
          <p:nvSpPr>
            <p:cNvPr id="87085" name="Line 52"/>
            <p:cNvSpPr>
              <a:spLocks noChangeShapeType="1"/>
            </p:cNvSpPr>
            <p:nvPr/>
          </p:nvSpPr>
          <p:spPr bwMode="auto">
            <a:xfrm>
              <a:off x="3876" y="3244"/>
              <a:ext cx="0" cy="480"/>
            </a:xfrm>
            <a:prstGeom prst="line">
              <a:avLst/>
            </a:prstGeom>
            <a:noFill/>
            <a:ln w="19050">
              <a:solidFill>
                <a:schemeClr val="tx1"/>
              </a:solidFill>
              <a:round/>
              <a:headEnd/>
              <a:tailEnd/>
            </a:ln>
          </p:spPr>
          <p:txBody>
            <a:bodyPr lIns="90000" tIns="46800" rIns="90000" bIns="46800"/>
            <a:lstStyle/>
            <a:p>
              <a:endParaRPr lang="fr-FR"/>
            </a:p>
          </p:txBody>
        </p:sp>
        <p:sp>
          <p:nvSpPr>
            <p:cNvPr id="87086" name="Line 53"/>
            <p:cNvSpPr>
              <a:spLocks noChangeShapeType="1"/>
            </p:cNvSpPr>
            <p:nvPr/>
          </p:nvSpPr>
          <p:spPr bwMode="auto">
            <a:xfrm flipH="1">
              <a:off x="2280" y="3724"/>
              <a:ext cx="1596" cy="0"/>
            </a:xfrm>
            <a:prstGeom prst="line">
              <a:avLst/>
            </a:prstGeom>
            <a:noFill/>
            <a:ln w="19050">
              <a:solidFill>
                <a:schemeClr val="tx1"/>
              </a:solidFill>
              <a:round/>
              <a:headEnd/>
              <a:tailEnd/>
            </a:ln>
          </p:spPr>
          <p:txBody>
            <a:bodyPr lIns="90000" tIns="46800" rIns="90000" bIns="46800"/>
            <a:lstStyle/>
            <a:p>
              <a:endParaRPr lang="fr-FR"/>
            </a:p>
          </p:txBody>
        </p:sp>
        <p:sp>
          <p:nvSpPr>
            <p:cNvPr id="87087" name="Oval 54"/>
            <p:cNvSpPr>
              <a:spLocks noChangeArrowheads="1"/>
            </p:cNvSpPr>
            <p:nvPr/>
          </p:nvSpPr>
          <p:spPr bwMode="auto">
            <a:xfrm>
              <a:off x="3702" y="3310"/>
              <a:ext cx="330" cy="306"/>
            </a:xfrm>
            <a:prstGeom prst="ellipse">
              <a:avLst/>
            </a:prstGeom>
            <a:noFill/>
            <a:ln w="19050">
              <a:solidFill>
                <a:schemeClr val="tx1"/>
              </a:solidFill>
              <a:round/>
              <a:headEnd/>
              <a:tailEnd/>
            </a:ln>
          </p:spPr>
          <p:txBody>
            <a:bodyPr wrap="none" lIns="90000" tIns="46800" rIns="90000" bIns="46800" anchor="ctr"/>
            <a:lstStyle/>
            <a:p>
              <a:endParaRPr lang="fr-FR"/>
            </a:p>
          </p:txBody>
        </p:sp>
        <p:sp>
          <p:nvSpPr>
            <p:cNvPr id="87088" name="Rectangle 55"/>
            <p:cNvSpPr>
              <a:spLocks noChangeArrowheads="1"/>
            </p:cNvSpPr>
            <p:nvPr/>
          </p:nvSpPr>
          <p:spPr bwMode="auto">
            <a:xfrm>
              <a:off x="2466" y="3160"/>
              <a:ext cx="372" cy="150"/>
            </a:xfrm>
            <a:prstGeom prst="rect">
              <a:avLst/>
            </a:prstGeom>
            <a:solidFill>
              <a:schemeClr val="bg1"/>
            </a:solidFill>
            <a:ln w="19050">
              <a:solidFill>
                <a:schemeClr val="tx1"/>
              </a:solidFill>
              <a:miter lim="800000"/>
              <a:headEnd/>
              <a:tailEnd/>
            </a:ln>
          </p:spPr>
          <p:txBody>
            <a:bodyPr wrap="none" lIns="90000" tIns="46800" rIns="90000" bIns="46800" anchor="ctr"/>
            <a:lstStyle/>
            <a:p>
              <a:endParaRPr lang="fr-FR"/>
            </a:p>
          </p:txBody>
        </p:sp>
        <p:sp>
          <p:nvSpPr>
            <p:cNvPr id="87089" name="Oval 35"/>
            <p:cNvSpPr>
              <a:spLocks noChangeArrowheads="1"/>
            </p:cNvSpPr>
            <p:nvPr/>
          </p:nvSpPr>
          <p:spPr bwMode="auto">
            <a:xfrm>
              <a:off x="3105" y="3159"/>
              <a:ext cx="78" cy="206"/>
            </a:xfrm>
            <a:prstGeom prst="ellipse">
              <a:avLst/>
            </a:prstGeom>
            <a:noFill/>
            <a:ln w="19050">
              <a:solidFill>
                <a:schemeClr val="tx1"/>
              </a:solidFill>
              <a:round/>
              <a:headEnd/>
              <a:tailEnd/>
            </a:ln>
          </p:spPr>
          <p:txBody>
            <a:bodyPr wrap="none" anchor="ctr"/>
            <a:lstStyle/>
            <a:p>
              <a:endParaRPr lang="fr-FR"/>
            </a:p>
          </p:txBody>
        </p:sp>
        <p:sp>
          <p:nvSpPr>
            <p:cNvPr id="87090" name="Oval 36"/>
            <p:cNvSpPr>
              <a:spLocks noChangeArrowheads="1"/>
            </p:cNvSpPr>
            <p:nvPr/>
          </p:nvSpPr>
          <p:spPr bwMode="auto">
            <a:xfrm>
              <a:off x="3183" y="3159"/>
              <a:ext cx="80" cy="206"/>
            </a:xfrm>
            <a:prstGeom prst="ellipse">
              <a:avLst/>
            </a:prstGeom>
            <a:noFill/>
            <a:ln w="19050">
              <a:solidFill>
                <a:schemeClr val="tx1"/>
              </a:solidFill>
              <a:round/>
              <a:headEnd/>
              <a:tailEnd/>
            </a:ln>
          </p:spPr>
          <p:txBody>
            <a:bodyPr wrap="none" anchor="ctr"/>
            <a:lstStyle/>
            <a:p>
              <a:endParaRPr lang="fr-FR"/>
            </a:p>
          </p:txBody>
        </p:sp>
        <p:sp>
          <p:nvSpPr>
            <p:cNvPr id="87091" name="Oval 37"/>
            <p:cNvSpPr>
              <a:spLocks noChangeArrowheads="1"/>
            </p:cNvSpPr>
            <p:nvPr/>
          </p:nvSpPr>
          <p:spPr bwMode="auto">
            <a:xfrm>
              <a:off x="3266" y="3157"/>
              <a:ext cx="79" cy="206"/>
            </a:xfrm>
            <a:prstGeom prst="ellipse">
              <a:avLst/>
            </a:prstGeom>
            <a:noFill/>
            <a:ln w="19050">
              <a:solidFill>
                <a:schemeClr val="tx1"/>
              </a:solidFill>
              <a:round/>
              <a:headEnd/>
              <a:tailEnd/>
            </a:ln>
          </p:spPr>
          <p:txBody>
            <a:bodyPr wrap="none" anchor="ctr"/>
            <a:lstStyle/>
            <a:p>
              <a:endParaRPr lang="fr-FR"/>
            </a:p>
          </p:txBody>
        </p:sp>
        <p:sp>
          <p:nvSpPr>
            <p:cNvPr id="87092" name="Oval 38"/>
            <p:cNvSpPr>
              <a:spLocks noChangeArrowheads="1"/>
            </p:cNvSpPr>
            <p:nvPr/>
          </p:nvSpPr>
          <p:spPr bwMode="auto">
            <a:xfrm>
              <a:off x="3347" y="3159"/>
              <a:ext cx="79" cy="206"/>
            </a:xfrm>
            <a:prstGeom prst="ellipse">
              <a:avLst/>
            </a:prstGeom>
            <a:noFill/>
            <a:ln w="19050">
              <a:solidFill>
                <a:schemeClr val="tx1"/>
              </a:solidFill>
              <a:round/>
              <a:headEnd/>
              <a:tailEnd/>
            </a:ln>
          </p:spPr>
          <p:txBody>
            <a:bodyPr wrap="none" anchor="ctr"/>
            <a:lstStyle/>
            <a:p>
              <a:endParaRPr lang="fr-FR"/>
            </a:p>
          </p:txBody>
        </p:sp>
        <p:sp>
          <p:nvSpPr>
            <p:cNvPr id="87093" name="Rectangle 39"/>
            <p:cNvSpPr>
              <a:spLocks noChangeArrowheads="1"/>
            </p:cNvSpPr>
            <p:nvPr/>
          </p:nvSpPr>
          <p:spPr bwMode="auto">
            <a:xfrm>
              <a:off x="3093" y="3227"/>
              <a:ext cx="350" cy="146"/>
            </a:xfrm>
            <a:prstGeom prst="rect">
              <a:avLst/>
            </a:prstGeom>
            <a:solidFill>
              <a:schemeClr val="bg1"/>
            </a:solidFill>
            <a:ln w="19050">
              <a:noFill/>
              <a:miter lim="800000"/>
              <a:headEnd/>
              <a:tailEnd/>
            </a:ln>
          </p:spPr>
          <p:txBody>
            <a:bodyPr wrap="none" anchor="ctr"/>
            <a:lstStyle/>
            <a:p>
              <a:endParaRPr lang="fr-FR"/>
            </a:p>
          </p:txBody>
        </p:sp>
        <p:sp>
          <p:nvSpPr>
            <p:cNvPr id="87094" name="Line 61"/>
            <p:cNvSpPr>
              <a:spLocks noChangeShapeType="1"/>
            </p:cNvSpPr>
            <p:nvPr/>
          </p:nvSpPr>
          <p:spPr bwMode="auto">
            <a:xfrm flipH="1">
              <a:off x="3033" y="3244"/>
              <a:ext cx="72" cy="0"/>
            </a:xfrm>
            <a:prstGeom prst="line">
              <a:avLst/>
            </a:prstGeom>
            <a:noFill/>
            <a:ln w="19050">
              <a:solidFill>
                <a:schemeClr val="tx1"/>
              </a:solidFill>
              <a:round/>
              <a:headEnd/>
              <a:tailEnd/>
            </a:ln>
          </p:spPr>
          <p:txBody>
            <a:bodyPr/>
            <a:lstStyle/>
            <a:p>
              <a:endParaRPr lang="fr-FR"/>
            </a:p>
          </p:txBody>
        </p:sp>
        <p:sp>
          <p:nvSpPr>
            <p:cNvPr id="87095" name="Line 62"/>
            <p:cNvSpPr>
              <a:spLocks noChangeShapeType="1"/>
            </p:cNvSpPr>
            <p:nvPr/>
          </p:nvSpPr>
          <p:spPr bwMode="auto">
            <a:xfrm flipH="1">
              <a:off x="3421" y="3244"/>
              <a:ext cx="72" cy="0"/>
            </a:xfrm>
            <a:prstGeom prst="line">
              <a:avLst/>
            </a:prstGeom>
            <a:noFill/>
            <a:ln w="19050">
              <a:solidFill>
                <a:schemeClr val="tx1"/>
              </a:solidFill>
              <a:round/>
              <a:headEnd/>
              <a:tailEnd/>
            </a:ln>
          </p:spPr>
          <p:txBody>
            <a:bodyPr/>
            <a:lstStyle/>
            <a:p>
              <a:endParaRPr lang="fr-FR"/>
            </a:p>
          </p:txBody>
        </p:sp>
        <p:sp>
          <p:nvSpPr>
            <p:cNvPr id="87096" name="Line 63"/>
            <p:cNvSpPr>
              <a:spLocks noChangeShapeType="1"/>
            </p:cNvSpPr>
            <p:nvPr/>
          </p:nvSpPr>
          <p:spPr bwMode="auto">
            <a:xfrm>
              <a:off x="3106" y="3222"/>
              <a:ext cx="2" cy="30"/>
            </a:xfrm>
            <a:prstGeom prst="line">
              <a:avLst/>
            </a:prstGeom>
            <a:noFill/>
            <a:ln w="19050">
              <a:solidFill>
                <a:schemeClr val="tx1"/>
              </a:solidFill>
              <a:round/>
              <a:headEnd/>
              <a:tailEnd/>
            </a:ln>
          </p:spPr>
          <p:txBody>
            <a:bodyPr lIns="90000" tIns="46800" rIns="90000" bIns="46800"/>
            <a:lstStyle/>
            <a:p>
              <a:endParaRPr lang="fr-FR"/>
            </a:p>
          </p:txBody>
        </p:sp>
        <p:sp>
          <p:nvSpPr>
            <p:cNvPr id="87097" name="Line 64"/>
            <p:cNvSpPr>
              <a:spLocks noChangeShapeType="1"/>
            </p:cNvSpPr>
            <p:nvPr/>
          </p:nvSpPr>
          <p:spPr bwMode="auto">
            <a:xfrm>
              <a:off x="3424" y="3222"/>
              <a:ext cx="2" cy="30"/>
            </a:xfrm>
            <a:prstGeom prst="line">
              <a:avLst/>
            </a:prstGeom>
            <a:noFill/>
            <a:ln w="19050">
              <a:solidFill>
                <a:schemeClr val="tx1"/>
              </a:solidFill>
              <a:round/>
              <a:headEnd/>
              <a:tailEnd/>
            </a:ln>
          </p:spPr>
          <p:txBody>
            <a:bodyPr lIns="90000" tIns="46800" rIns="90000" bIns="46800"/>
            <a:lstStyle/>
            <a:p>
              <a:endParaRPr lang="fr-FR"/>
            </a:p>
          </p:txBody>
        </p:sp>
        <p:sp>
          <p:nvSpPr>
            <p:cNvPr id="87098" name="Text Box 9"/>
            <p:cNvSpPr txBox="1">
              <a:spLocks noChangeArrowheads="1"/>
            </p:cNvSpPr>
            <p:nvPr/>
          </p:nvSpPr>
          <p:spPr bwMode="auto">
            <a:xfrm>
              <a:off x="3167" y="3244"/>
              <a:ext cx="197" cy="173"/>
            </a:xfrm>
            <a:prstGeom prst="rect">
              <a:avLst/>
            </a:prstGeom>
            <a:noFill/>
            <a:ln w="19050">
              <a:noFill/>
              <a:miter lim="800000"/>
              <a:headEnd/>
              <a:tailEnd/>
            </a:ln>
          </p:spPr>
          <p:txBody>
            <a:bodyPr lIns="0" tIns="0" rIns="0" bIns="0">
              <a:spAutoFit/>
            </a:bodyPr>
            <a:lstStyle/>
            <a:p>
              <a:pPr>
                <a:spcBef>
                  <a:spcPct val="50000"/>
                </a:spcBef>
              </a:pPr>
              <a:r>
                <a:rPr lang="fr-FR" sz="1400"/>
                <a:t>Ls</a:t>
              </a:r>
            </a:p>
          </p:txBody>
        </p:sp>
        <p:sp>
          <p:nvSpPr>
            <p:cNvPr id="87099" name="Text Box 9"/>
            <p:cNvSpPr txBox="1">
              <a:spLocks noChangeArrowheads="1"/>
            </p:cNvSpPr>
            <p:nvPr/>
          </p:nvSpPr>
          <p:spPr bwMode="auto">
            <a:xfrm>
              <a:off x="2603" y="3148"/>
              <a:ext cx="197" cy="172"/>
            </a:xfrm>
            <a:prstGeom prst="rect">
              <a:avLst/>
            </a:prstGeom>
            <a:noFill/>
            <a:ln w="19050">
              <a:noFill/>
              <a:miter lim="800000"/>
              <a:headEnd/>
              <a:tailEnd/>
            </a:ln>
          </p:spPr>
          <p:txBody>
            <a:bodyPr lIns="0" tIns="0" rIns="0" bIns="0">
              <a:spAutoFit/>
            </a:bodyPr>
            <a:lstStyle/>
            <a:p>
              <a:pPr>
                <a:spcBef>
                  <a:spcPct val="50000"/>
                </a:spcBef>
              </a:pPr>
              <a:r>
                <a:rPr lang="fr-FR" sz="1400"/>
                <a:t>R</a:t>
              </a:r>
            </a:p>
          </p:txBody>
        </p:sp>
        <p:sp>
          <p:nvSpPr>
            <p:cNvPr id="87100" name="Line 67"/>
            <p:cNvSpPr>
              <a:spLocks noChangeShapeType="1"/>
            </p:cNvSpPr>
            <p:nvPr/>
          </p:nvSpPr>
          <p:spPr bwMode="auto">
            <a:xfrm flipH="1" flipV="1">
              <a:off x="4112" y="3288"/>
              <a:ext cx="0" cy="392"/>
            </a:xfrm>
            <a:prstGeom prst="line">
              <a:avLst/>
            </a:prstGeom>
            <a:noFill/>
            <a:ln w="25400">
              <a:solidFill>
                <a:schemeClr val="tx1"/>
              </a:solidFill>
              <a:round/>
              <a:headEnd/>
              <a:tailEnd type="triangle" w="lg" len="lg"/>
            </a:ln>
          </p:spPr>
          <p:txBody>
            <a:bodyPr lIns="90000" tIns="46800" rIns="90000" bIns="46800"/>
            <a:lstStyle/>
            <a:p>
              <a:endParaRPr lang="fr-FR"/>
            </a:p>
          </p:txBody>
        </p:sp>
        <p:sp>
          <p:nvSpPr>
            <p:cNvPr id="87101" name="Line 68"/>
            <p:cNvSpPr>
              <a:spLocks noChangeShapeType="1"/>
            </p:cNvSpPr>
            <p:nvPr/>
          </p:nvSpPr>
          <p:spPr bwMode="auto">
            <a:xfrm flipV="1">
              <a:off x="2232" y="3272"/>
              <a:ext cx="0" cy="400"/>
            </a:xfrm>
            <a:prstGeom prst="line">
              <a:avLst/>
            </a:prstGeom>
            <a:noFill/>
            <a:ln w="25400">
              <a:solidFill>
                <a:schemeClr val="tx1"/>
              </a:solidFill>
              <a:round/>
              <a:headEnd/>
              <a:tailEnd type="triangle" w="lg" len="lg"/>
            </a:ln>
          </p:spPr>
          <p:txBody>
            <a:bodyPr lIns="90000" tIns="46800" rIns="90000" bIns="46800"/>
            <a:lstStyle/>
            <a:p>
              <a:endParaRPr lang="fr-FR"/>
            </a:p>
          </p:txBody>
        </p:sp>
        <p:sp>
          <p:nvSpPr>
            <p:cNvPr id="87102" name="Text Box 9"/>
            <p:cNvSpPr txBox="1">
              <a:spLocks noChangeArrowheads="1"/>
            </p:cNvSpPr>
            <p:nvPr/>
          </p:nvSpPr>
          <p:spPr bwMode="auto">
            <a:xfrm>
              <a:off x="2307" y="3411"/>
              <a:ext cx="197" cy="148"/>
            </a:xfrm>
            <a:prstGeom prst="rect">
              <a:avLst/>
            </a:prstGeom>
            <a:noFill/>
            <a:ln w="19050">
              <a:noFill/>
              <a:miter lim="800000"/>
              <a:headEnd/>
              <a:tailEnd/>
            </a:ln>
          </p:spPr>
          <p:txBody>
            <a:bodyPr lIns="0" tIns="0" rIns="0" bIns="0">
              <a:spAutoFit/>
            </a:bodyPr>
            <a:lstStyle/>
            <a:p>
              <a:pPr>
                <a:spcBef>
                  <a:spcPct val="50000"/>
                </a:spcBef>
              </a:pPr>
              <a:r>
                <a:rPr lang="fr-FR" sz="1200" b="1"/>
                <a:t>V</a:t>
              </a:r>
              <a:r>
                <a:rPr lang="fr-FR" sz="1200" b="1" baseline="-25000"/>
                <a:t>a</a:t>
              </a:r>
            </a:p>
          </p:txBody>
        </p:sp>
        <p:sp>
          <p:nvSpPr>
            <p:cNvPr id="87103" name="Text Box 9"/>
            <p:cNvSpPr txBox="1">
              <a:spLocks noChangeArrowheads="1"/>
            </p:cNvSpPr>
            <p:nvPr/>
          </p:nvSpPr>
          <p:spPr bwMode="auto">
            <a:xfrm>
              <a:off x="4163" y="3412"/>
              <a:ext cx="197" cy="147"/>
            </a:xfrm>
            <a:prstGeom prst="rect">
              <a:avLst/>
            </a:prstGeom>
            <a:noFill/>
            <a:ln w="19050">
              <a:noFill/>
              <a:miter lim="800000"/>
              <a:headEnd/>
              <a:tailEnd/>
            </a:ln>
          </p:spPr>
          <p:txBody>
            <a:bodyPr lIns="0" tIns="0" rIns="0" bIns="0">
              <a:spAutoFit/>
            </a:bodyPr>
            <a:lstStyle/>
            <a:p>
              <a:pPr>
                <a:spcBef>
                  <a:spcPct val="50000"/>
                </a:spcBef>
              </a:pPr>
              <a:r>
                <a:rPr lang="fr-FR" sz="1200" b="1"/>
                <a:t>e</a:t>
              </a:r>
              <a:r>
                <a:rPr lang="fr-FR" sz="1200" b="1" baseline="-25000"/>
                <a:t>a</a:t>
              </a:r>
            </a:p>
          </p:txBody>
        </p:sp>
      </p:grpSp>
      <p:sp>
        <p:nvSpPr>
          <p:cNvPr id="87074" name="Line 71"/>
          <p:cNvSpPr>
            <a:spLocks noChangeShapeType="1"/>
          </p:cNvSpPr>
          <p:nvPr/>
        </p:nvSpPr>
        <p:spPr bwMode="auto">
          <a:xfrm>
            <a:off x="2654300" y="5511800"/>
            <a:ext cx="279400" cy="0"/>
          </a:xfrm>
          <a:prstGeom prst="line">
            <a:avLst/>
          </a:prstGeom>
          <a:noFill/>
          <a:ln w="25400">
            <a:solidFill>
              <a:srgbClr val="FF0000"/>
            </a:solidFill>
            <a:round/>
            <a:headEnd/>
            <a:tailEnd type="triangle" w="med" len="med"/>
          </a:ln>
        </p:spPr>
        <p:txBody>
          <a:bodyPr lIns="90000" tIns="46800" rIns="90000" bIns="46800"/>
          <a:lstStyle/>
          <a:p>
            <a:endParaRPr lang="fr-FR"/>
          </a:p>
        </p:txBody>
      </p:sp>
      <p:sp>
        <p:nvSpPr>
          <p:cNvPr id="88136" name="Text Box 72"/>
          <p:cNvSpPr txBox="1">
            <a:spLocks noChangeArrowheads="1"/>
          </p:cNvSpPr>
          <p:nvPr/>
        </p:nvSpPr>
        <p:spPr bwMode="auto">
          <a:xfrm>
            <a:off x="2654300" y="5194300"/>
            <a:ext cx="381000" cy="304800"/>
          </a:xfrm>
          <a:prstGeom prst="rect">
            <a:avLst/>
          </a:prstGeom>
          <a:noFill/>
          <a:ln w="25400">
            <a:noFill/>
            <a:miter lim="800000"/>
            <a:headEnd/>
            <a:tailEnd/>
          </a:ln>
          <a:effectLst>
            <a:prstShdw prst="shdw17" dist="17961" dir="2700000">
              <a:schemeClr val="bg1">
                <a:gamma/>
                <a:shade val="60000"/>
                <a:invGamma/>
              </a:schemeClr>
            </a:prstShdw>
          </a:effectLst>
        </p:spPr>
        <p:txBody>
          <a:bodyPr lIns="90000" tIns="46800" rIns="90000" bIns="46800">
            <a:spAutoFit/>
          </a:bodyPr>
          <a:lstStyle/>
          <a:p>
            <a:pPr>
              <a:spcBef>
                <a:spcPct val="50000"/>
              </a:spcBef>
              <a:defRPr/>
            </a:pPr>
            <a:r>
              <a:rPr lang="fr-FR" sz="1400">
                <a:solidFill>
                  <a:srgbClr val="FF0000"/>
                </a:solidFill>
              </a:rPr>
              <a:t>ia</a:t>
            </a:r>
          </a:p>
        </p:txBody>
      </p:sp>
      <p:grpSp>
        <p:nvGrpSpPr>
          <p:cNvPr id="87076" name="Group 95"/>
          <p:cNvGrpSpPr>
            <a:grpSpLocks/>
          </p:cNvGrpSpPr>
          <p:nvPr/>
        </p:nvGrpSpPr>
        <p:grpSpPr bwMode="auto">
          <a:xfrm>
            <a:off x="5702300" y="4748213"/>
            <a:ext cx="1338263" cy="488950"/>
            <a:chOff x="3592" y="2575"/>
            <a:chExt cx="843" cy="308"/>
          </a:xfrm>
        </p:grpSpPr>
        <p:pic>
          <p:nvPicPr>
            <p:cNvPr id="87082" name="Picture 18" descr="machine synchrone019"/>
            <p:cNvPicPr>
              <a:picLocks noChangeAspect="1" noChangeArrowheads="1"/>
            </p:cNvPicPr>
            <p:nvPr/>
          </p:nvPicPr>
          <p:blipFill>
            <a:blip r:embed="rId8"/>
            <a:srcRect l="34894" t="-2667"/>
            <a:stretch>
              <a:fillRect/>
            </a:stretch>
          </p:blipFill>
          <p:spPr bwMode="auto">
            <a:xfrm>
              <a:off x="3823" y="2575"/>
              <a:ext cx="612" cy="308"/>
            </a:xfrm>
            <a:prstGeom prst="rect">
              <a:avLst/>
            </a:prstGeom>
            <a:noFill/>
            <a:ln w="9525">
              <a:noFill/>
              <a:miter lim="800000"/>
              <a:headEnd/>
              <a:tailEnd/>
            </a:ln>
          </p:spPr>
        </p:pic>
        <p:sp>
          <p:nvSpPr>
            <p:cNvPr id="88158" name="Text Box 94"/>
            <p:cNvSpPr txBox="1">
              <a:spLocks noChangeArrowheads="1"/>
            </p:cNvSpPr>
            <p:nvPr/>
          </p:nvSpPr>
          <p:spPr bwMode="auto">
            <a:xfrm>
              <a:off x="3592" y="2631"/>
              <a:ext cx="312" cy="192"/>
            </a:xfrm>
            <a:prstGeom prst="rect">
              <a:avLst/>
            </a:prstGeom>
            <a:noFill/>
            <a:ln w="25400">
              <a:noFill/>
              <a:miter lim="800000"/>
              <a:headEnd/>
              <a:tailEnd/>
            </a:ln>
            <a:effectLst>
              <a:prstShdw prst="shdw17" dist="17961" dir="2700000">
                <a:schemeClr val="bg1">
                  <a:gamma/>
                  <a:shade val="60000"/>
                  <a:invGamma/>
                </a:schemeClr>
              </a:prstShdw>
            </a:effectLst>
          </p:spPr>
          <p:txBody>
            <a:bodyPr lIns="90000" tIns="46800" rIns="90000" bIns="46800">
              <a:spAutoFit/>
            </a:bodyPr>
            <a:lstStyle/>
            <a:p>
              <a:pPr>
                <a:spcBef>
                  <a:spcPct val="50000"/>
                </a:spcBef>
                <a:defRPr/>
              </a:pPr>
              <a:r>
                <a:rPr lang="fr-FR" sz="1400" b="1"/>
                <a:t>V</a:t>
              </a:r>
              <a:r>
                <a:rPr lang="fr-FR" sz="1400" b="1" baseline="-25000"/>
                <a:t>a</a:t>
              </a:r>
              <a:r>
                <a:rPr lang="fr-FR" sz="1400"/>
                <a:t>=</a:t>
              </a:r>
            </a:p>
          </p:txBody>
        </p:sp>
      </p:grpSp>
      <p:sp>
        <p:nvSpPr>
          <p:cNvPr id="88160" name="Rectangle 96"/>
          <p:cNvSpPr>
            <a:spLocks noChangeArrowheads="1"/>
          </p:cNvSpPr>
          <p:nvPr/>
        </p:nvSpPr>
        <p:spPr bwMode="auto">
          <a:xfrm>
            <a:off x="5370513" y="6002338"/>
            <a:ext cx="363537" cy="304800"/>
          </a:xfrm>
          <a:prstGeom prst="rect">
            <a:avLst/>
          </a:prstGeom>
          <a:noFill/>
          <a:ln w="25400">
            <a:noFill/>
            <a:miter lim="800000"/>
            <a:headEnd/>
            <a:tailEnd/>
          </a:ln>
          <a:effectLst>
            <a:prstShdw prst="shdw17" dist="17961" dir="2700000">
              <a:schemeClr val="bg1">
                <a:gamma/>
                <a:shade val="60000"/>
                <a:invGamma/>
              </a:schemeClr>
            </a:prstShdw>
          </a:effectLst>
        </p:spPr>
        <p:txBody>
          <a:bodyPr wrap="none" lIns="90000" tIns="46800" rIns="90000" bIns="46800">
            <a:spAutoFit/>
          </a:bodyPr>
          <a:lstStyle/>
          <a:p>
            <a:pPr>
              <a:defRPr/>
            </a:pPr>
            <a:r>
              <a:rPr lang="fr-FR" sz="1400" b="1"/>
              <a:t>V</a:t>
            </a:r>
            <a:r>
              <a:rPr lang="fr-FR" sz="1400" b="1" baseline="-25000"/>
              <a:t>a</a:t>
            </a:r>
          </a:p>
        </p:txBody>
      </p:sp>
      <p:sp>
        <p:nvSpPr>
          <p:cNvPr id="88161" name="Rectangle 97"/>
          <p:cNvSpPr>
            <a:spLocks noChangeArrowheads="1"/>
          </p:cNvSpPr>
          <p:nvPr/>
        </p:nvSpPr>
        <p:spPr bwMode="auto">
          <a:xfrm>
            <a:off x="7834313" y="6002338"/>
            <a:ext cx="342900" cy="304800"/>
          </a:xfrm>
          <a:prstGeom prst="rect">
            <a:avLst/>
          </a:prstGeom>
          <a:noFill/>
          <a:ln w="25400">
            <a:noFill/>
            <a:miter lim="800000"/>
            <a:headEnd/>
            <a:tailEnd/>
          </a:ln>
          <a:effectLst>
            <a:prstShdw prst="shdw17" dist="17961" dir="2700000">
              <a:schemeClr val="bg1">
                <a:gamma/>
                <a:shade val="60000"/>
                <a:invGamma/>
              </a:schemeClr>
            </a:prstShdw>
          </a:effectLst>
        </p:spPr>
        <p:txBody>
          <a:bodyPr wrap="none" lIns="90000" tIns="46800" rIns="90000" bIns="46800">
            <a:spAutoFit/>
          </a:bodyPr>
          <a:lstStyle/>
          <a:p>
            <a:pPr>
              <a:defRPr/>
            </a:pPr>
            <a:r>
              <a:rPr lang="fr-FR" sz="1400" b="1"/>
              <a:t>e</a:t>
            </a:r>
            <a:r>
              <a:rPr lang="fr-FR" sz="1400" b="1" baseline="-25000"/>
              <a:t>a</a:t>
            </a:r>
          </a:p>
        </p:txBody>
      </p:sp>
      <p:sp>
        <p:nvSpPr>
          <p:cNvPr id="88162" name="Rectangle 98"/>
          <p:cNvSpPr>
            <a:spLocks noChangeArrowheads="1"/>
          </p:cNvSpPr>
          <p:nvPr/>
        </p:nvSpPr>
        <p:spPr bwMode="auto">
          <a:xfrm>
            <a:off x="2519363" y="658813"/>
            <a:ext cx="3762375" cy="434975"/>
          </a:xfrm>
          <a:prstGeom prst="rect">
            <a:avLst/>
          </a:prstGeom>
          <a:noFill/>
          <a:ln w="25400">
            <a:noFill/>
            <a:miter lim="800000"/>
            <a:headEnd/>
            <a:tailEnd/>
          </a:ln>
          <a:effectLst>
            <a:prstShdw prst="shdw17" dist="17961" dir="2700000">
              <a:schemeClr val="bg1">
                <a:gamma/>
                <a:shade val="60000"/>
                <a:invGamma/>
              </a:schemeClr>
            </a:prstShdw>
          </a:effectLst>
        </p:spPr>
        <p:txBody>
          <a:bodyPr wrap="none" lIns="90000" tIns="46800" rIns="90000" bIns="46800">
            <a:spAutoFit/>
          </a:bodyPr>
          <a:lstStyle/>
          <a:p>
            <a:pPr>
              <a:lnSpc>
                <a:spcPct val="125000"/>
              </a:lnSpc>
              <a:defRPr/>
            </a:pPr>
            <a:r>
              <a:rPr lang="fr-FR" b="1">
                <a:solidFill>
                  <a:srgbClr val="0000FF"/>
                </a:solidFill>
              </a:rPr>
              <a:t>Modèle de la machine synchrone</a:t>
            </a:r>
          </a:p>
        </p:txBody>
      </p:sp>
      <p:sp>
        <p:nvSpPr>
          <p:cNvPr id="88163" name="Rectangle 99"/>
          <p:cNvSpPr>
            <a:spLocks noChangeArrowheads="1"/>
          </p:cNvSpPr>
          <p:nvPr/>
        </p:nvSpPr>
        <p:spPr bwMode="auto">
          <a:xfrm>
            <a:off x="7700963" y="731838"/>
            <a:ext cx="1184275" cy="366712"/>
          </a:xfrm>
          <a:prstGeom prst="rect">
            <a:avLst/>
          </a:prstGeom>
          <a:noFill/>
          <a:ln w="25400">
            <a:noFill/>
            <a:miter lim="800000"/>
            <a:headEnd/>
            <a:tailEnd/>
          </a:ln>
          <a:effectLst>
            <a:prstShdw prst="shdw17" dist="17961" dir="2700000">
              <a:schemeClr val="bg1">
                <a:gamma/>
                <a:shade val="60000"/>
                <a:invGamma/>
              </a:schemeClr>
            </a:prstShdw>
          </a:effectLst>
        </p:spPr>
        <p:txBody>
          <a:bodyPr wrap="none" lIns="90000" tIns="46800" rIns="90000" bIns="46800">
            <a:spAutoFit/>
          </a:bodyPr>
          <a:lstStyle/>
          <a:p>
            <a:pPr>
              <a:defRPr/>
            </a:pPr>
            <a:r>
              <a:rPr lang="fr-FR" b="1">
                <a:solidFill>
                  <a:srgbClr val="FF6600"/>
                </a:solidFill>
              </a:rPr>
              <a:t>physique</a:t>
            </a:r>
          </a:p>
        </p:txBody>
      </p:sp>
      <p:sp>
        <p:nvSpPr>
          <p:cNvPr id="87081" name="Rectangle 100"/>
          <p:cNvSpPr>
            <a:spLocks noChangeArrowheads="1"/>
          </p:cNvSpPr>
          <p:nvPr/>
        </p:nvSpPr>
        <p:spPr bwMode="auto">
          <a:xfrm>
            <a:off x="309563" y="1089025"/>
            <a:ext cx="8283575" cy="3214688"/>
          </a:xfrm>
          <a:prstGeom prst="rect">
            <a:avLst/>
          </a:prstGeom>
          <a:noFill/>
          <a:ln w="19050">
            <a:solidFill>
              <a:srgbClr val="FF6600"/>
            </a:solidFill>
            <a:miter lim="800000"/>
            <a:headEnd/>
            <a:tailEnd/>
          </a:ln>
          <a:effectLst>
            <a:prstShdw prst="shdw17" dist="17961" dir="2700000">
              <a:srgbClr val="993D00"/>
            </a:prstShdw>
          </a:effectLst>
        </p:spPr>
        <p:txBody>
          <a:bodyPr wrap="none" lIns="90000" tIns="46800" rIns="90000" bIns="46800" anchor="ctr"/>
          <a:lstStyle/>
          <a:p>
            <a:endParaRPr lang="fr-F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Line 84"/>
          <p:cNvSpPr>
            <a:spLocks noChangeShapeType="1"/>
          </p:cNvSpPr>
          <p:nvPr/>
        </p:nvSpPr>
        <p:spPr bwMode="auto">
          <a:xfrm>
            <a:off x="5143500" y="1714500"/>
            <a:ext cx="2895600" cy="850900"/>
          </a:xfrm>
          <a:prstGeom prst="line">
            <a:avLst/>
          </a:prstGeom>
          <a:noFill/>
          <a:ln w="25400">
            <a:solidFill>
              <a:schemeClr val="tx1"/>
            </a:solidFill>
            <a:prstDash val="sysDot"/>
            <a:round/>
            <a:headEnd/>
            <a:tailEnd type="none" w="lg" len="lg"/>
          </a:ln>
        </p:spPr>
        <p:txBody>
          <a:bodyPr lIns="90000" tIns="46800" rIns="90000" bIns="46800"/>
          <a:lstStyle/>
          <a:p>
            <a:endParaRPr lang="fr-FR"/>
          </a:p>
        </p:txBody>
      </p:sp>
      <p:sp>
        <p:nvSpPr>
          <p:cNvPr id="89090" name="Line 66"/>
          <p:cNvSpPr>
            <a:spLocks noChangeShapeType="1"/>
          </p:cNvSpPr>
          <p:nvPr/>
        </p:nvSpPr>
        <p:spPr bwMode="auto">
          <a:xfrm>
            <a:off x="5118100" y="1701800"/>
            <a:ext cx="2362200" cy="1143000"/>
          </a:xfrm>
          <a:prstGeom prst="line">
            <a:avLst/>
          </a:prstGeom>
          <a:noFill/>
          <a:ln w="25400">
            <a:solidFill>
              <a:schemeClr val="tx1"/>
            </a:solidFill>
            <a:prstDash val="sysDot"/>
            <a:round/>
            <a:headEnd/>
            <a:tailEnd type="none" w="lg" len="lg"/>
          </a:ln>
        </p:spPr>
        <p:txBody>
          <a:bodyPr lIns="90000" tIns="46800" rIns="90000" bIns="46800"/>
          <a:lstStyle/>
          <a:p>
            <a:endParaRPr lang="fr-FR"/>
          </a:p>
        </p:txBody>
      </p:sp>
      <p:sp>
        <p:nvSpPr>
          <p:cNvPr id="100355" name="Rectangle 3"/>
          <p:cNvSpPr>
            <a:spLocks noChangeArrowheads="1"/>
          </p:cNvSpPr>
          <p:nvPr/>
        </p:nvSpPr>
        <p:spPr bwMode="auto">
          <a:xfrm>
            <a:off x="614363" y="290513"/>
            <a:ext cx="8004175" cy="434975"/>
          </a:xfrm>
          <a:prstGeom prst="rect">
            <a:avLst/>
          </a:prstGeom>
          <a:noFill/>
          <a:ln w="25400">
            <a:noFill/>
            <a:miter lim="800000"/>
            <a:headEnd/>
            <a:tailEnd/>
          </a:ln>
          <a:effectLst>
            <a:prstShdw prst="shdw17" dist="17961" dir="2700000">
              <a:schemeClr val="bg1">
                <a:gamma/>
                <a:shade val="60000"/>
                <a:invGamma/>
              </a:schemeClr>
            </a:prstShdw>
          </a:effectLst>
        </p:spPr>
        <p:txBody>
          <a:bodyPr wrap="none" lIns="90000" tIns="46800" rIns="90000" bIns="46800">
            <a:spAutoFit/>
          </a:bodyPr>
          <a:lstStyle/>
          <a:p>
            <a:pPr>
              <a:lnSpc>
                <a:spcPct val="125000"/>
              </a:lnSpc>
              <a:defRPr/>
            </a:pPr>
            <a:r>
              <a:rPr lang="fr-FR" b="1">
                <a:solidFill>
                  <a:srgbClr val="0000FF"/>
                </a:solidFill>
              </a:rPr>
              <a:t>Modélisation de l’association convertisseur-machine-charge semestre 3</a:t>
            </a:r>
          </a:p>
        </p:txBody>
      </p:sp>
      <p:sp>
        <p:nvSpPr>
          <p:cNvPr id="89092" name="Line 15"/>
          <p:cNvSpPr>
            <a:spLocks noChangeShapeType="1"/>
          </p:cNvSpPr>
          <p:nvPr/>
        </p:nvSpPr>
        <p:spPr bwMode="auto">
          <a:xfrm>
            <a:off x="1651000" y="1814513"/>
            <a:ext cx="2124075" cy="0"/>
          </a:xfrm>
          <a:prstGeom prst="line">
            <a:avLst/>
          </a:prstGeom>
          <a:noFill/>
          <a:ln w="19050">
            <a:solidFill>
              <a:schemeClr val="tx1"/>
            </a:solidFill>
            <a:round/>
            <a:headEnd/>
            <a:tailEnd/>
          </a:ln>
        </p:spPr>
        <p:txBody>
          <a:bodyPr lIns="90000" tIns="46800" rIns="90000" bIns="46800"/>
          <a:lstStyle/>
          <a:p>
            <a:endParaRPr lang="fr-FR"/>
          </a:p>
        </p:txBody>
      </p:sp>
      <p:sp>
        <p:nvSpPr>
          <p:cNvPr id="89093" name="Line 16"/>
          <p:cNvSpPr>
            <a:spLocks noChangeShapeType="1"/>
          </p:cNvSpPr>
          <p:nvPr/>
        </p:nvSpPr>
        <p:spPr bwMode="auto">
          <a:xfrm>
            <a:off x="3775075" y="1814513"/>
            <a:ext cx="0" cy="592137"/>
          </a:xfrm>
          <a:prstGeom prst="line">
            <a:avLst/>
          </a:prstGeom>
          <a:noFill/>
          <a:ln w="19050">
            <a:solidFill>
              <a:schemeClr val="tx1"/>
            </a:solidFill>
            <a:round/>
            <a:headEnd/>
            <a:tailEnd/>
          </a:ln>
        </p:spPr>
        <p:txBody>
          <a:bodyPr lIns="90000" tIns="46800" rIns="90000" bIns="46800"/>
          <a:lstStyle/>
          <a:p>
            <a:endParaRPr lang="fr-FR"/>
          </a:p>
        </p:txBody>
      </p:sp>
      <p:sp>
        <p:nvSpPr>
          <p:cNvPr id="89094" name="Line 17"/>
          <p:cNvSpPr>
            <a:spLocks noChangeShapeType="1"/>
          </p:cNvSpPr>
          <p:nvPr/>
        </p:nvSpPr>
        <p:spPr bwMode="auto">
          <a:xfrm flipH="1">
            <a:off x="1651000" y="2419350"/>
            <a:ext cx="2124075" cy="0"/>
          </a:xfrm>
          <a:prstGeom prst="line">
            <a:avLst/>
          </a:prstGeom>
          <a:noFill/>
          <a:ln w="19050">
            <a:solidFill>
              <a:schemeClr val="tx1"/>
            </a:solidFill>
            <a:round/>
            <a:headEnd/>
            <a:tailEnd/>
          </a:ln>
        </p:spPr>
        <p:txBody>
          <a:bodyPr lIns="90000" tIns="46800" rIns="90000" bIns="46800"/>
          <a:lstStyle/>
          <a:p>
            <a:endParaRPr lang="fr-FR"/>
          </a:p>
        </p:txBody>
      </p:sp>
      <p:sp>
        <p:nvSpPr>
          <p:cNvPr id="89095" name="Oval 18"/>
          <p:cNvSpPr>
            <a:spLocks noChangeArrowheads="1"/>
          </p:cNvSpPr>
          <p:nvPr/>
        </p:nvSpPr>
        <p:spPr bwMode="auto">
          <a:xfrm>
            <a:off x="3543300" y="1895475"/>
            <a:ext cx="439738" cy="377825"/>
          </a:xfrm>
          <a:prstGeom prst="ellipse">
            <a:avLst/>
          </a:prstGeom>
          <a:noFill/>
          <a:ln w="19050">
            <a:solidFill>
              <a:schemeClr val="tx1"/>
            </a:solidFill>
            <a:round/>
            <a:headEnd/>
            <a:tailEnd/>
          </a:ln>
        </p:spPr>
        <p:txBody>
          <a:bodyPr wrap="none" lIns="90000" tIns="46800" rIns="90000" bIns="46800" anchor="ctr"/>
          <a:lstStyle/>
          <a:p>
            <a:endParaRPr lang="fr-FR"/>
          </a:p>
        </p:txBody>
      </p:sp>
      <p:sp>
        <p:nvSpPr>
          <p:cNvPr id="89096" name="Oval 35"/>
          <p:cNvSpPr>
            <a:spLocks noChangeArrowheads="1"/>
          </p:cNvSpPr>
          <p:nvPr/>
        </p:nvSpPr>
        <p:spPr bwMode="auto">
          <a:xfrm>
            <a:off x="2749550" y="1709738"/>
            <a:ext cx="103188" cy="254000"/>
          </a:xfrm>
          <a:prstGeom prst="ellipse">
            <a:avLst/>
          </a:prstGeom>
          <a:noFill/>
          <a:ln w="19050">
            <a:solidFill>
              <a:schemeClr val="tx1"/>
            </a:solidFill>
            <a:round/>
            <a:headEnd/>
            <a:tailEnd/>
          </a:ln>
        </p:spPr>
        <p:txBody>
          <a:bodyPr wrap="none" anchor="ctr"/>
          <a:lstStyle/>
          <a:p>
            <a:endParaRPr lang="fr-FR"/>
          </a:p>
        </p:txBody>
      </p:sp>
      <p:sp>
        <p:nvSpPr>
          <p:cNvPr id="89097" name="Oval 36"/>
          <p:cNvSpPr>
            <a:spLocks noChangeArrowheads="1"/>
          </p:cNvSpPr>
          <p:nvPr/>
        </p:nvSpPr>
        <p:spPr bwMode="auto">
          <a:xfrm>
            <a:off x="2852738" y="1709738"/>
            <a:ext cx="106362" cy="254000"/>
          </a:xfrm>
          <a:prstGeom prst="ellipse">
            <a:avLst/>
          </a:prstGeom>
          <a:noFill/>
          <a:ln w="19050">
            <a:solidFill>
              <a:schemeClr val="tx1"/>
            </a:solidFill>
            <a:round/>
            <a:headEnd/>
            <a:tailEnd/>
          </a:ln>
        </p:spPr>
        <p:txBody>
          <a:bodyPr wrap="none" anchor="ctr"/>
          <a:lstStyle/>
          <a:p>
            <a:endParaRPr lang="fr-FR"/>
          </a:p>
        </p:txBody>
      </p:sp>
      <p:sp>
        <p:nvSpPr>
          <p:cNvPr id="89098" name="Oval 37"/>
          <p:cNvSpPr>
            <a:spLocks noChangeArrowheads="1"/>
          </p:cNvSpPr>
          <p:nvPr/>
        </p:nvSpPr>
        <p:spPr bwMode="auto">
          <a:xfrm>
            <a:off x="2963863" y="1706563"/>
            <a:ext cx="104775" cy="254000"/>
          </a:xfrm>
          <a:prstGeom prst="ellipse">
            <a:avLst/>
          </a:prstGeom>
          <a:noFill/>
          <a:ln w="19050">
            <a:solidFill>
              <a:schemeClr val="tx1"/>
            </a:solidFill>
            <a:round/>
            <a:headEnd/>
            <a:tailEnd/>
          </a:ln>
        </p:spPr>
        <p:txBody>
          <a:bodyPr wrap="none" anchor="ctr"/>
          <a:lstStyle/>
          <a:p>
            <a:endParaRPr lang="fr-FR"/>
          </a:p>
        </p:txBody>
      </p:sp>
      <p:sp>
        <p:nvSpPr>
          <p:cNvPr id="89099" name="Oval 38"/>
          <p:cNvSpPr>
            <a:spLocks noChangeArrowheads="1"/>
          </p:cNvSpPr>
          <p:nvPr/>
        </p:nvSpPr>
        <p:spPr bwMode="auto">
          <a:xfrm>
            <a:off x="3071813" y="1709738"/>
            <a:ext cx="104775" cy="254000"/>
          </a:xfrm>
          <a:prstGeom prst="ellipse">
            <a:avLst/>
          </a:prstGeom>
          <a:noFill/>
          <a:ln w="19050">
            <a:solidFill>
              <a:schemeClr val="tx1"/>
            </a:solidFill>
            <a:round/>
            <a:headEnd/>
            <a:tailEnd/>
          </a:ln>
        </p:spPr>
        <p:txBody>
          <a:bodyPr wrap="none" anchor="ctr"/>
          <a:lstStyle/>
          <a:p>
            <a:endParaRPr lang="fr-FR"/>
          </a:p>
        </p:txBody>
      </p:sp>
      <p:sp>
        <p:nvSpPr>
          <p:cNvPr id="89100" name="Rectangle 39"/>
          <p:cNvSpPr>
            <a:spLocks noChangeArrowheads="1"/>
          </p:cNvSpPr>
          <p:nvPr/>
        </p:nvSpPr>
        <p:spPr bwMode="auto">
          <a:xfrm>
            <a:off x="2733675" y="1792288"/>
            <a:ext cx="465138" cy="180975"/>
          </a:xfrm>
          <a:prstGeom prst="rect">
            <a:avLst/>
          </a:prstGeom>
          <a:solidFill>
            <a:srgbClr val="DDF0FF"/>
          </a:solidFill>
          <a:ln w="19050">
            <a:noFill/>
            <a:miter lim="800000"/>
            <a:headEnd/>
            <a:tailEnd/>
          </a:ln>
        </p:spPr>
        <p:txBody>
          <a:bodyPr wrap="none" anchor="ctr"/>
          <a:lstStyle/>
          <a:p>
            <a:endParaRPr lang="fr-FR"/>
          </a:p>
        </p:txBody>
      </p:sp>
      <p:sp>
        <p:nvSpPr>
          <p:cNvPr id="89101" name="Line 24"/>
          <p:cNvSpPr>
            <a:spLocks noChangeShapeType="1"/>
          </p:cNvSpPr>
          <p:nvPr/>
        </p:nvSpPr>
        <p:spPr bwMode="auto">
          <a:xfrm flipH="1">
            <a:off x="2654300" y="1814513"/>
            <a:ext cx="95250" cy="0"/>
          </a:xfrm>
          <a:prstGeom prst="line">
            <a:avLst/>
          </a:prstGeom>
          <a:noFill/>
          <a:ln w="19050">
            <a:solidFill>
              <a:schemeClr val="tx1"/>
            </a:solidFill>
            <a:round/>
            <a:headEnd/>
            <a:tailEnd/>
          </a:ln>
        </p:spPr>
        <p:txBody>
          <a:bodyPr/>
          <a:lstStyle/>
          <a:p>
            <a:endParaRPr lang="fr-FR"/>
          </a:p>
        </p:txBody>
      </p:sp>
      <p:sp>
        <p:nvSpPr>
          <p:cNvPr id="89102" name="Line 25"/>
          <p:cNvSpPr>
            <a:spLocks noChangeShapeType="1"/>
          </p:cNvSpPr>
          <p:nvPr/>
        </p:nvSpPr>
        <p:spPr bwMode="auto">
          <a:xfrm flipH="1">
            <a:off x="3170238" y="1814513"/>
            <a:ext cx="95250" cy="0"/>
          </a:xfrm>
          <a:prstGeom prst="line">
            <a:avLst/>
          </a:prstGeom>
          <a:noFill/>
          <a:ln w="19050">
            <a:solidFill>
              <a:schemeClr val="tx1"/>
            </a:solidFill>
            <a:round/>
            <a:headEnd/>
            <a:tailEnd/>
          </a:ln>
        </p:spPr>
        <p:txBody>
          <a:bodyPr/>
          <a:lstStyle/>
          <a:p>
            <a:endParaRPr lang="fr-FR"/>
          </a:p>
        </p:txBody>
      </p:sp>
      <p:sp>
        <p:nvSpPr>
          <p:cNvPr id="89103" name="Line 26"/>
          <p:cNvSpPr>
            <a:spLocks noChangeShapeType="1"/>
          </p:cNvSpPr>
          <p:nvPr/>
        </p:nvSpPr>
        <p:spPr bwMode="auto">
          <a:xfrm>
            <a:off x="2751138" y="1787525"/>
            <a:ext cx="1587" cy="36513"/>
          </a:xfrm>
          <a:prstGeom prst="line">
            <a:avLst/>
          </a:prstGeom>
          <a:noFill/>
          <a:ln w="19050">
            <a:solidFill>
              <a:schemeClr val="tx1"/>
            </a:solidFill>
            <a:round/>
            <a:headEnd/>
            <a:tailEnd/>
          </a:ln>
        </p:spPr>
        <p:txBody>
          <a:bodyPr lIns="90000" tIns="46800" rIns="90000" bIns="46800"/>
          <a:lstStyle/>
          <a:p>
            <a:endParaRPr lang="fr-FR"/>
          </a:p>
        </p:txBody>
      </p:sp>
      <p:sp>
        <p:nvSpPr>
          <p:cNvPr id="89104" name="Line 27"/>
          <p:cNvSpPr>
            <a:spLocks noChangeShapeType="1"/>
          </p:cNvSpPr>
          <p:nvPr/>
        </p:nvSpPr>
        <p:spPr bwMode="auto">
          <a:xfrm>
            <a:off x="3173413" y="1787525"/>
            <a:ext cx="3175" cy="36513"/>
          </a:xfrm>
          <a:prstGeom prst="line">
            <a:avLst/>
          </a:prstGeom>
          <a:noFill/>
          <a:ln w="19050">
            <a:solidFill>
              <a:schemeClr val="tx1"/>
            </a:solidFill>
            <a:round/>
            <a:headEnd/>
            <a:tailEnd/>
          </a:ln>
        </p:spPr>
        <p:txBody>
          <a:bodyPr lIns="90000" tIns="46800" rIns="90000" bIns="46800"/>
          <a:lstStyle/>
          <a:p>
            <a:endParaRPr lang="fr-FR"/>
          </a:p>
        </p:txBody>
      </p:sp>
      <p:sp>
        <p:nvSpPr>
          <p:cNvPr id="89105" name="Text Box 9"/>
          <p:cNvSpPr txBox="1">
            <a:spLocks noChangeArrowheads="1"/>
          </p:cNvSpPr>
          <p:nvPr/>
        </p:nvSpPr>
        <p:spPr bwMode="auto">
          <a:xfrm>
            <a:off x="2873375" y="1868488"/>
            <a:ext cx="261938" cy="212725"/>
          </a:xfrm>
          <a:prstGeom prst="rect">
            <a:avLst/>
          </a:prstGeom>
          <a:noFill/>
          <a:ln w="19050">
            <a:noFill/>
            <a:miter lim="800000"/>
            <a:headEnd/>
            <a:tailEnd/>
          </a:ln>
        </p:spPr>
        <p:txBody>
          <a:bodyPr lIns="0" tIns="0" rIns="0" bIns="0">
            <a:spAutoFit/>
          </a:bodyPr>
          <a:lstStyle/>
          <a:p>
            <a:pPr>
              <a:spcBef>
                <a:spcPct val="50000"/>
              </a:spcBef>
            </a:pPr>
            <a:r>
              <a:rPr lang="fr-FR" sz="1400" b="1"/>
              <a:t>L</a:t>
            </a:r>
            <a:r>
              <a:rPr lang="fr-FR" sz="1400" b="1" baseline="-25000"/>
              <a:t>s</a:t>
            </a:r>
          </a:p>
        </p:txBody>
      </p:sp>
      <p:sp>
        <p:nvSpPr>
          <p:cNvPr id="89106" name="Line 29"/>
          <p:cNvSpPr>
            <a:spLocks noChangeShapeType="1"/>
          </p:cNvSpPr>
          <p:nvPr/>
        </p:nvSpPr>
        <p:spPr bwMode="auto">
          <a:xfrm flipH="1" flipV="1">
            <a:off x="4064000" y="1843088"/>
            <a:ext cx="0" cy="484187"/>
          </a:xfrm>
          <a:prstGeom prst="line">
            <a:avLst/>
          </a:prstGeom>
          <a:noFill/>
          <a:ln w="25400">
            <a:solidFill>
              <a:srgbClr val="0033CC"/>
            </a:solidFill>
            <a:round/>
            <a:headEnd/>
            <a:tailEnd type="triangle" w="lg" len="lg"/>
          </a:ln>
        </p:spPr>
        <p:txBody>
          <a:bodyPr lIns="90000" tIns="46800" rIns="90000" bIns="46800"/>
          <a:lstStyle/>
          <a:p>
            <a:endParaRPr lang="fr-FR"/>
          </a:p>
        </p:txBody>
      </p:sp>
      <p:sp>
        <p:nvSpPr>
          <p:cNvPr id="89107" name="Line 30"/>
          <p:cNvSpPr>
            <a:spLocks noChangeShapeType="1"/>
          </p:cNvSpPr>
          <p:nvPr/>
        </p:nvSpPr>
        <p:spPr bwMode="auto">
          <a:xfrm flipV="1">
            <a:off x="1587500" y="1847850"/>
            <a:ext cx="0" cy="495300"/>
          </a:xfrm>
          <a:prstGeom prst="line">
            <a:avLst/>
          </a:prstGeom>
          <a:noFill/>
          <a:ln w="25400">
            <a:solidFill>
              <a:schemeClr val="tx1"/>
            </a:solidFill>
            <a:round/>
            <a:headEnd/>
            <a:tailEnd type="triangle" w="lg" len="lg"/>
          </a:ln>
        </p:spPr>
        <p:txBody>
          <a:bodyPr lIns="90000" tIns="46800" rIns="90000" bIns="46800"/>
          <a:lstStyle/>
          <a:p>
            <a:endParaRPr lang="fr-FR"/>
          </a:p>
        </p:txBody>
      </p:sp>
      <p:sp>
        <p:nvSpPr>
          <p:cNvPr id="100383" name="Text Box 31"/>
          <p:cNvSpPr txBox="1">
            <a:spLocks noChangeArrowheads="1"/>
          </p:cNvSpPr>
          <p:nvPr/>
        </p:nvSpPr>
        <p:spPr bwMode="auto">
          <a:xfrm>
            <a:off x="358775" y="1225550"/>
            <a:ext cx="8201025" cy="304800"/>
          </a:xfrm>
          <a:prstGeom prst="rect">
            <a:avLst/>
          </a:prstGeom>
          <a:noFill/>
          <a:ln w="25400">
            <a:noFill/>
            <a:miter lim="800000"/>
            <a:headEnd/>
            <a:tailEnd/>
          </a:ln>
          <a:effectLst>
            <a:prstShdw prst="shdw17" dist="17961" dir="2700000">
              <a:schemeClr val="bg1">
                <a:gamma/>
                <a:shade val="60000"/>
                <a:invGamma/>
              </a:schemeClr>
            </a:prstShdw>
          </a:effectLst>
        </p:spPr>
        <p:txBody>
          <a:bodyPr lIns="90000" tIns="46800" rIns="90000" bIns="46800">
            <a:spAutoFit/>
          </a:bodyPr>
          <a:lstStyle/>
          <a:p>
            <a:pPr>
              <a:spcBef>
                <a:spcPct val="50000"/>
              </a:spcBef>
              <a:defRPr/>
            </a:pPr>
            <a:r>
              <a:rPr lang="fr-FR" sz="1400"/>
              <a:t>Modèle statique équivalent monophasé de la machine synchrone,  dit de Behn Eschenbourg</a:t>
            </a:r>
          </a:p>
        </p:txBody>
      </p:sp>
      <p:sp>
        <p:nvSpPr>
          <p:cNvPr id="89109" name="Line 32"/>
          <p:cNvSpPr>
            <a:spLocks noChangeShapeType="1"/>
          </p:cNvSpPr>
          <p:nvPr/>
        </p:nvSpPr>
        <p:spPr bwMode="auto">
          <a:xfrm>
            <a:off x="3352800" y="1803400"/>
            <a:ext cx="279400" cy="0"/>
          </a:xfrm>
          <a:prstGeom prst="line">
            <a:avLst/>
          </a:prstGeom>
          <a:noFill/>
          <a:ln w="25400">
            <a:solidFill>
              <a:srgbClr val="FF0000"/>
            </a:solidFill>
            <a:round/>
            <a:headEnd/>
            <a:tailEnd type="triangle" w="med" len="med"/>
          </a:ln>
        </p:spPr>
        <p:txBody>
          <a:bodyPr lIns="90000" tIns="46800" rIns="90000" bIns="46800"/>
          <a:lstStyle/>
          <a:p>
            <a:endParaRPr lang="fr-FR"/>
          </a:p>
        </p:txBody>
      </p:sp>
      <p:sp>
        <p:nvSpPr>
          <p:cNvPr id="100385" name="Text Box 33"/>
          <p:cNvSpPr txBox="1">
            <a:spLocks noChangeArrowheads="1"/>
          </p:cNvSpPr>
          <p:nvPr/>
        </p:nvSpPr>
        <p:spPr bwMode="auto">
          <a:xfrm>
            <a:off x="3352800" y="1485900"/>
            <a:ext cx="381000" cy="304800"/>
          </a:xfrm>
          <a:prstGeom prst="rect">
            <a:avLst/>
          </a:prstGeom>
          <a:noFill/>
          <a:ln w="25400">
            <a:noFill/>
            <a:miter lim="800000"/>
            <a:headEnd/>
            <a:tailEnd/>
          </a:ln>
          <a:effectLst>
            <a:prstShdw prst="shdw17" dist="17961" dir="2700000">
              <a:schemeClr val="bg1">
                <a:gamma/>
                <a:shade val="60000"/>
                <a:invGamma/>
              </a:schemeClr>
            </a:prstShdw>
          </a:effectLst>
        </p:spPr>
        <p:txBody>
          <a:bodyPr lIns="90000" tIns="46800" rIns="90000" bIns="46800">
            <a:spAutoFit/>
          </a:bodyPr>
          <a:lstStyle/>
          <a:p>
            <a:pPr>
              <a:spcBef>
                <a:spcPct val="50000"/>
              </a:spcBef>
              <a:defRPr/>
            </a:pPr>
            <a:r>
              <a:rPr lang="fr-FR" sz="1400" b="1">
                <a:solidFill>
                  <a:srgbClr val="FF0000"/>
                </a:solidFill>
              </a:rPr>
              <a:t>ia</a:t>
            </a:r>
          </a:p>
        </p:txBody>
      </p:sp>
      <p:sp>
        <p:nvSpPr>
          <p:cNvPr id="100412" name="Rectangle 60"/>
          <p:cNvSpPr>
            <a:spLocks noChangeArrowheads="1"/>
          </p:cNvSpPr>
          <p:nvPr/>
        </p:nvSpPr>
        <p:spPr bwMode="auto">
          <a:xfrm>
            <a:off x="1585913" y="1951038"/>
            <a:ext cx="363537" cy="304800"/>
          </a:xfrm>
          <a:prstGeom prst="rect">
            <a:avLst/>
          </a:prstGeom>
          <a:noFill/>
          <a:ln w="25400">
            <a:noFill/>
            <a:miter lim="800000"/>
            <a:headEnd/>
            <a:tailEnd/>
          </a:ln>
          <a:effectLst>
            <a:prstShdw prst="shdw17" dist="17961" dir="2700000">
              <a:schemeClr val="bg1">
                <a:gamma/>
                <a:shade val="60000"/>
                <a:invGamma/>
              </a:schemeClr>
            </a:prstShdw>
          </a:effectLst>
        </p:spPr>
        <p:txBody>
          <a:bodyPr wrap="none" lIns="90000" tIns="46800" rIns="90000" bIns="46800">
            <a:spAutoFit/>
          </a:bodyPr>
          <a:lstStyle/>
          <a:p>
            <a:pPr>
              <a:defRPr/>
            </a:pPr>
            <a:r>
              <a:rPr lang="fr-FR" sz="1400" b="1"/>
              <a:t>V</a:t>
            </a:r>
            <a:r>
              <a:rPr lang="fr-FR" sz="1400" b="1" baseline="-25000"/>
              <a:t>a</a:t>
            </a:r>
          </a:p>
        </p:txBody>
      </p:sp>
      <p:sp>
        <p:nvSpPr>
          <p:cNvPr id="100413" name="Rectangle 61"/>
          <p:cNvSpPr>
            <a:spLocks noChangeArrowheads="1"/>
          </p:cNvSpPr>
          <p:nvPr/>
        </p:nvSpPr>
        <p:spPr bwMode="auto">
          <a:xfrm>
            <a:off x="4062413" y="1976438"/>
            <a:ext cx="342900" cy="304800"/>
          </a:xfrm>
          <a:prstGeom prst="rect">
            <a:avLst/>
          </a:prstGeom>
          <a:noFill/>
          <a:ln w="25400">
            <a:noFill/>
            <a:miter lim="800000"/>
            <a:headEnd/>
            <a:tailEnd/>
          </a:ln>
          <a:effectLst>
            <a:prstShdw prst="shdw17" dist="17961" dir="2700000">
              <a:schemeClr val="bg1">
                <a:gamma/>
                <a:shade val="60000"/>
                <a:invGamma/>
              </a:schemeClr>
            </a:prstShdw>
          </a:effectLst>
        </p:spPr>
        <p:txBody>
          <a:bodyPr wrap="none" lIns="90000" tIns="46800" rIns="90000" bIns="46800">
            <a:spAutoFit/>
          </a:bodyPr>
          <a:lstStyle/>
          <a:p>
            <a:pPr>
              <a:defRPr/>
            </a:pPr>
            <a:r>
              <a:rPr lang="fr-FR" sz="1400"/>
              <a:t>e</a:t>
            </a:r>
            <a:r>
              <a:rPr lang="fr-FR" sz="1400" baseline="-25000"/>
              <a:t>a</a:t>
            </a:r>
          </a:p>
        </p:txBody>
      </p:sp>
      <p:sp>
        <p:nvSpPr>
          <p:cNvPr id="100414" name="Rectangle 62"/>
          <p:cNvSpPr>
            <a:spLocks noChangeArrowheads="1"/>
          </p:cNvSpPr>
          <p:nvPr/>
        </p:nvSpPr>
        <p:spPr bwMode="auto">
          <a:xfrm>
            <a:off x="1752600" y="617538"/>
            <a:ext cx="6175375" cy="434975"/>
          </a:xfrm>
          <a:prstGeom prst="rect">
            <a:avLst/>
          </a:prstGeom>
          <a:noFill/>
          <a:ln w="25400">
            <a:noFill/>
            <a:miter lim="800000"/>
            <a:headEnd/>
            <a:tailEnd/>
          </a:ln>
          <a:effectLst>
            <a:prstShdw prst="shdw17" dist="17961" dir="2700000">
              <a:schemeClr val="bg1">
                <a:gamma/>
                <a:shade val="60000"/>
                <a:invGamma/>
              </a:schemeClr>
            </a:prstShdw>
          </a:effectLst>
        </p:spPr>
        <p:txBody>
          <a:bodyPr wrap="none" lIns="90000" tIns="46800" rIns="90000" bIns="46800">
            <a:spAutoFit/>
          </a:bodyPr>
          <a:lstStyle/>
          <a:p>
            <a:pPr>
              <a:lnSpc>
                <a:spcPct val="125000"/>
              </a:lnSpc>
              <a:defRPr/>
            </a:pPr>
            <a:r>
              <a:rPr lang="fr-FR" b="1">
                <a:solidFill>
                  <a:srgbClr val="0000FF"/>
                </a:solidFill>
              </a:rPr>
              <a:t>Modèle de la machine synchrone expression du couple</a:t>
            </a:r>
          </a:p>
        </p:txBody>
      </p:sp>
      <p:sp>
        <p:nvSpPr>
          <p:cNvPr id="89114" name="Line 63"/>
          <p:cNvSpPr>
            <a:spLocks noChangeShapeType="1"/>
          </p:cNvSpPr>
          <p:nvPr/>
        </p:nvSpPr>
        <p:spPr bwMode="auto">
          <a:xfrm>
            <a:off x="5105400" y="1714500"/>
            <a:ext cx="2819400" cy="0"/>
          </a:xfrm>
          <a:prstGeom prst="line">
            <a:avLst/>
          </a:prstGeom>
          <a:noFill/>
          <a:ln w="25400">
            <a:solidFill>
              <a:schemeClr val="tx1"/>
            </a:solidFill>
            <a:round/>
            <a:headEnd/>
            <a:tailEnd type="triangle" w="lg" len="lg"/>
          </a:ln>
        </p:spPr>
        <p:txBody>
          <a:bodyPr lIns="90000" tIns="46800" rIns="90000" bIns="46800"/>
          <a:lstStyle/>
          <a:p>
            <a:endParaRPr lang="fr-FR"/>
          </a:p>
        </p:txBody>
      </p:sp>
      <p:sp>
        <p:nvSpPr>
          <p:cNvPr id="89115" name="Line 64"/>
          <p:cNvSpPr>
            <a:spLocks noChangeShapeType="1"/>
          </p:cNvSpPr>
          <p:nvPr/>
        </p:nvSpPr>
        <p:spPr bwMode="auto">
          <a:xfrm>
            <a:off x="5111750" y="1701800"/>
            <a:ext cx="1492250" cy="723900"/>
          </a:xfrm>
          <a:prstGeom prst="line">
            <a:avLst/>
          </a:prstGeom>
          <a:noFill/>
          <a:ln w="25400">
            <a:solidFill>
              <a:srgbClr val="FF0000"/>
            </a:solidFill>
            <a:round/>
            <a:headEnd/>
            <a:tailEnd type="triangle" w="lg" len="lg"/>
          </a:ln>
        </p:spPr>
        <p:txBody>
          <a:bodyPr lIns="90000" tIns="46800" rIns="90000" bIns="46800"/>
          <a:lstStyle/>
          <a:p>
            <a:endParaRPr lang="fr-FR"/>
          </a:p>
        </p:txBody>
      </p:sp>
      <p:sp>
        <p:nvSpPr>
          <p:cNvPr id="89116" name="Line 67"/>
          <p:cNvSpPr>
            <a:spLocks noChangeShapeType="1"/>
          </p:cNvSpPr>
          <p:nvPr/>
        </p:nvSpPr>
        <p:spPr bwMode="auto">
          <a:xfrm flipH="1">
            <a:off x="7378700" y="1701800"/>
            <a:ext cx="558800" cy="1079500"/>
          </a:xfrm>
          <a:prstGeom prst="line">
            <a:avLst/>
          </a:prstGeom>
          <a:noFill/>
          <a:ln w="25400">
            <a:solidFill>
              <a:schemeClr val="tx1"/>
            </a:solidFill>
            <a:prstDash val="sysDot"/>
            <a:round/>
            <a:headEnd/>
            <a:tailEnd type="none" w="lg" len="lg"/>
          </a:ln>
        </p:spPr>
        <p:txBody>
          <a:bodyPr lIns="90000" tIns="46800" rIns="90000" bIns="46800"/>
          <a:lstStyle/>
          <a:p>
            <a:endParaRPr lang="fr-FR"/>
          </a:p>
        </p:txBody>
      </p:sp>
      <p:sp>
        <p:nvSpPr>
          <p:cNvPr id="89117" name="Line 68"/>
          <p:cNvSpPr>
            <a:spLocks noChangeShapeType="1"/>
          </p:cNvSpPr>
          <p:nvPr/>
        </p:nvSpPr>
        <p:spPr bwMode="auto">
          <a:xfrm flipH="1">
            <a:off x="7543800" y="1701800"/>
            <a:ext cx="393700" cy="762000"/>
          </a:xfrm>
          <a:prstGeom prst="line">
            <a:avLst/>
          </a:prstGeom>
          <a:noFill/>
          <a:ln w="25400">
            <a:solidFill>
              <a:srgbClr val="FF0000"/>
            </a:solidFill>
            <a:round/>
            <a:headEnd/>
            <a:tailEnd type="triangle" w="lg" len="lg"/>
          </a:ln>
        </p:spPr>
        <p:txBody>
          <a:bodyPr lIns="90000" tIns="46800" rIns="90000" bIns="46800"/>
          <a:lstStyle/>
          <a:p>
            <a:endParaRPr lang="fr-FR"/>
          </a:p>
        </p:txBody>
      </p:sp>
      <p:sp>
        <p:nvSpPr>
          <p:cNvPr id="89118" name="Line 69"/>
          <p:cNvSpPr>
            <a:spLocks noChangeShapeType="1"/>
          </p:cNvSpPr>
          <p:nvPr/>
        </p:nvSpPr>
        <p:spPr bwMode="auto">
          <a:xfrm>
            <a:off x="5105400" y="1701800"/>
            <a:ext cx="2425700" cy="711200"/>
          </a:xfrm>
          <a:prstGeom prst="line">
            <a:avLst/>
          </a:prstGeom>
          <a:noFill/>
          <a:ln w="25400">
            <a:solidFill>
              <a:srgbClr val="0033CC"/>
            </a:solidFill>
            <a:round/>
            <a:headEnd/>
            <a:tailEnd type="triangle" w="lg" len="lg"/>
          </a:ln>
        </p:spPr>
        <p:txBody>
          <a:bodyPr lIns="90000" tIns="46800" rIns="90000" bIns="46800"/>
          <a:lstStyle/>
          <a:p>
            <a:endParaRPr lang="fr-FR"/>
          </a:p>
        </p:txBody>
      </p:sp>
      <p:sp>
        <p:nvSpPr>
          <p:cNvPr id="89119" name="Arc 70"/>
          <p:cNvSpPr>
            <a:spLocks/>
          </p:cNvSpPr>
          <p:nvPr/>
        </p:nvSpPr>
        <p:spPr bwMode="auto">
          <a:xfrm rot="1542357">
            <a:off x="6324600" y="1720850"/>
            <a:ext cx="88900" cy="355600"/>
          </a:xfrm>
          <a:custGeom>
            <a:avLst/>
            <a:gdLst>
              <a:gd name="T0" fmla="*/ 0 w 21600"/>
              <a:gd name="T1" fmla="*/ 0 h 21600"/>
              <a:gd name="T2" fmla="*/ 1505904 w 21600"/>
              <a:gd name="T3" fmla="*/ 96377937 h 21600"/>
              <a:gd name="T4" fmla="*/ 0 w 21600"/>
              <a:gd name="T5" fmla="*/ 9637793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rgbClr val="0033CC"/>
            </a:solidFill>
            <a:round/>
            <a:headEnd type="triangle" w="med" len="med"/>
            <a:tailEnd/>
          </a:ln>
        </p:spPr>
        <p:txBody>
          <a:bodyPr wrap="none" lIns="90000" tIns="46800" rIns="90000" bIns="46800" anchor="ctr"/>
          <a:lstStyle/>
          <a:p>
            <a:endParaRPr lang="fr-FR"/>
          </a:p>
        </p:txBody>
      </p:sp>
      <p:sp>
        <p:nvSpPr>
          <p:cNvPr id="89120" name="Arc 71"/>
          <p:cNvSpPr>
            <a:spLocks/>
          </p:cNvSpPr>
          <p:nvPr/>
        </p:nvSpPr>
        <p:spPr bwMode="auto">
          <a:xfrm flipV="1">
            <a:off x="5867400" y="1701800"/>
            <a:ext cx="254000" cy="368300"/>
          </a:xfrm>
          <a:custGeom>
            <a:avLst/>
            <a:gdLst>
              <a:gd name="T0" fmla="*/ 0 w 21600"/>
              <a:gd name="T1" fmla="*/ 0 h 21600"/>
              <a:gd name="T2" fmla="*/ 35123166 w 21600"/>
              <a:gd name="T3" fmla="*/ 107077355 h 21600"/>
              <a:gd name="T4" fmla="*/ 0 w 21600"/>
              <a:gd name="T5" fmla="*/ 10707735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a:solidFill>
              <a:srgbClr val="FF0000"/>
            </a:solidFill>
            <a:round/>
            <a:headEnd/>
            <a:tailEnd type="triangle" w="med" len="med"/>
          </a:ln>
        </p:spPr>
        <p:txBody>
          <a:bodyPr wrap="none" lIns="90000" tIns="46800" rIns="90000" bIns="46800" anchor="ctr"/>
          <a:lstStyle/>
          <a:p>
            <a:endParaRPr lang="fr-FR"/>
          </a:p>
        </p:txBody>
      </p:sp>
      <p:sp>
        <p:nvSpPr>
          <p:cNvPr id="89121" name="Line 72"/>
          <p:cNvSpPr>
            <a:spLocks noChangeShapeType="1"/>
          </p:cNvSpPr>
          <p:nvPr/>
        </p:nvSpPr>
        <p:spPr bwMode="auto">
          <a:xfrm>
            <a:off x="7683500" y="1714500"/>
            <a:ext cx="466725" cy="0"/>
          </a:xfrm>
          <a:prstGeom prst="line">
            <a:avLst/>
          </a:prstGeom>
          <a:noFill/>
          <a:ln w="25400">
            <a:solidFill>
              <a:schemeClr val="tx1"/>
            </a:solidFill>
            <a:prstDash val="sysDot"/>
            <a:round/>
            <a:headEnd/>
            <a:tailEnd type="none" w="lg" len="lg"/>
          </a:ln>
        </p:spPr>
        <p:txBody>
          <a:bodyPr lIns="90000" tIns="46800" rIns="90000" bIns="46800"/>
          <a:lstStyle/>
          <a:p>
            <a:endParaRPr lang="fr-FR"/>
          </a:p>
        </p:txBody>
      </p:sp>
      <p:sp>
        <p:nvSpPr>
          <p:cNvPr id="89122" name="Line 73"/>
          <p:cNvSpPr>
            <a:spLocks noChangeShapeType="1"/>
          </p:cNvSpPr>
          <p:nvPr/>
        </p:nvSpPr>
        <p:spPr bwMode="auto">
          <a:xfrm>
            <a:off x="7912100" y="1695450"/>
            <a:ext cx="0" cy="1117600"/>
          </a:xfrm>
          <a:prstGeom prst="line">
            <a:avLst/>
          </a:prstGeom>
          <a:noFill/>
          <a:ln w="25400">
            <a:solidFill>
              <a:schemeClr val="tx1"/>
            </a:solidFill>
            <a:prstDash val="sysDot"/>
            <a:round/>
            <a:headEnd/>
            <a:tailEnd type="none" w="lg" len="lg"/>
          </a:ln>
        </p:spPr>
        <p:txBody>
          <a:bodyPr lIns="90000" tIns="46800" rIns="90000" bIns="46800"/>
          <a:lstStyle/>
          <a:p>
            <a:endParaRPr lang="fr-FR"/>
          </a:p>
        </p:txBody>
      </p:sp>
      <p:grpSp>
        <p:nvGrpSpPr>
          <p:cNvPr id="89123" name="Group 78"/>
          <p:cNvGrpSpPr>
            <a:grpSpLocks/>
          </p:cNvGrpSpPr>
          <p:nvPr/>
        </p:nvGrpSpPr>
        <p:grpSpPr bwMode="auto">
          <a:xfrm rot="1540002">
            <a:off x="7413625" y="2733675"/>
            <a:ext cx="65088" cy="90488"/>
            <a:chOff x="3496" y="2664"/>
            <a:chExt cx="640" cy="496"/>
          </a:xfrm>
        </p:grpSpPr>
        <p:sp>
          <p:nvSpPr>
            <p:cNvPr id="89159" name="Line 75"/>
            <p:cNvSpPr>
              <a:spLocks noChangeShapeType="1"/>
            </p:cNvSpPr>
            <p:nvPr/>
          </p:nvSpPr>
          <p:spPr bwMode="auto">
            <a:xfrm>
              <a:off x="3496" y="2664"/>
              <a:ext cx="640" cy="0"/>
            </a:xfrm>
            <a:prstGeom prst="line">
              <a:avLst/>
            </a:prstGeom>
            <a:noFill/>
            <a:ln w="25400">
              <a:solidFill>
                <a:schemeClr val="tx1"/>
              </a:solidFill>
              <a:round/>
              <a:headEnd/>
              <a:tailEnd/>
            </a:ln>
          </p:spPr>
          <p:txBody>
            <a:bodyPr lIns="90000" tIns="46800" rIns="90000" bIns="46800"/>
            <a:lstStyle/>
            <a:p>
              <a:endParaRPr lang="fr-FR"/>
            </a:p>
          </p:txBody>
        </p:sp>
        <p:sp>
          <p:nvSpPr>
            <p:cNvPr id="89160" name="Line 76"/>
            <p:cNvSpPr>
              <a:spLocks noChangeShapeType="1"/>
            </p:cNvSpPr>
            <p:nvPr/>
          </p:nvSpPr>
          <p:spPr bwMode="auto">
            <a:xfrm>
              <a:off x="4136" y="2664"/>
              <a:ext cx="0" cy="496"/>
            </a:xfrm>
            <a:prstGeom prst="line">
              <a:avLst/>
            </a:prstGeom>
            <a:noFill/>
            <a:ln w="25400">
              <a:solidFill>
                <a:schemeClr val="tx1"/>
              </a:solidFill>
              <a:round/>
              <a:headEnd/>
              <a:tailEnd/>
            </a:ln>
          </p:spPr>
          <p:txBody>
            <a:bodyPr lIns="90000" tIns="46800" rIns="90000" bIns="46800"/>
            <a:lstStyle/>
            <a:p>
              <a:endParaRPr lang="fr-FR"/>
            </a:p>
          </p:txBody>
        </p:sp>
      </p:grpSp>
      <p:sp>
        <p:nvSpPr>
          <p:cNvPr id="100434" name="Rectangle 82"/>
          <p:cNvSpPr>
            <a:spLocks noChangeArrowheads="1"/>
          </p:cNvSpPr>
          <p:nvPr/>
        </p:nvSpPr>
        <p:spPr bwMode="auto">
          <a:xfrm>
            <a:off x="6361113" y="1719263"/>
            <a:ext cx="300037" cy="366712"/>
          </a:xfrm>
          <a:prstGeom prst="rect">
            <a:avLst/>
          </a:prstGeom>
          <a:noFill/>
          <a:ln w="25400">
            <a:noFill/>
            <a:miter lim="800000"/>
            <a:headEnd/>
            <a:tailEnd/>
          </a:ln>
          <a:effectLst>
            <a:prstShdw prst="shdw17" dist="17961" dir="2700000">
              <a:schemeClr val="bg1">
                <a:gamma/>
                <a:shade val="60000"/>
                <a:invGamma/>
              </a:schemeClr>
            </a:prstShdw>
          </a:effectLst>
        </p:spPr>
        <p:txBody>
          <a:bodyPr wrap="none" lIns="90000" tIns="46800" rIns="90000" bIns="46800">
            <a:spAutoFit/>
          </a:bodyPr>
          <a:lstStyle/>
          <a:p>
            <a:pPr>
              <a:defRPr/>
            </a:pPr>
            <a:r>
              <a:rPr lang="fr-FR" b="1">
                <a:solidFill>
                  <a:schemeClr val="hlink"/>
                </a:solidFill>
                <a:sym typeface="Symbol" pitchFamily="18" charset="2"/>
              </a:rPr>
              <a:t></a:t>
            </a:r>
            <a:endParaRPr lang="fr-FR" b="1" baseline="-25000">
              <a:solidFill>
                <a:schemeClr val="hlink"/>
              </a:solidFill>
              <a:sym typeface="Symbol" pitchFamily="18" charset="2"/>
            </a:endParaRPr>
          </a:p>
        </p:txBody>
      </p:sp>
      <p:sp>
        <p:nvSpPr>
          <p:cNvPr id="100435" name="Rectangle 83"/>
          <p:cNvSpPr>
            <a:spLocks noChangeArrowheads="1"/>
          </p:cNvSpPr>
          <p:nvPr/>
        </p:nvSpPr>
        <p:spPr bwMode="auto">
          <a:xfrm>
            <a:off x="6834188" y="2209800"/>
            <a:ext cx="417512" cy="366713"/>
          </a:xfrm>
          <a:prstGeom prst="rect">
            <a:avLst/>
          </a:prstGeom>
          <a:noFill/>
          <a:ln w="25400">
            <a:noFill/>
            <a:miter lim="800000"/>
            <a:headEnd/>
            <a:tailEnd/>
          </a:ln>
          <a:effectLst>
            <a:prstShdw prst="shdw17" dist="17961" dir="2700000">
              <a:schemeClr val="bg1">
                <a:gamma/>
                <a:shade val="60000"/>
                <a:invGamma/>
              </a:schemeClr>
            </a:prstShdw>
          </a:effectLst>
        </p:spPr>
        <p:txBody>
          <a:bodyPr wrap="none" lIns="90000" tIns="46800" rIns="90000" bIns="46800">
            <a:spAutoFit/>
          </a:bodyPr>
          <a:lstStyle/>
          <a:p>
            <a:pPr>
              <a:defRPr/>
            </a:pPr>
            <a:r>
              <a:rPr lang="fr-FR" b="1">
                <a:solidFill>
                  <a:schemeClr val="hlink"/>
                </a:solidFill>
              </a:rPr>
              <a:t>E</a:t>
            </a:r>
            <a:r>
              <a:rPr lang="fr-FR" b="1" baseline="-25000">
                <a:solidFill>
                  <a:schemeClr val="hlink"/>
                </a:solidFill>
              </a:rPr>
              <a:t>a</a:t>
            </a:r>
          </a:p>
        </p:txBody>
      </p:sp>
      <p:sp>
        <p:nvSpPr>
          <p:cNvPr id="100437" name="Rectangle 85"/>
          <p:cNvSpPr>
            <a:spLocks noChangeArrowheads="1"/>
          </p:cNvSpPr>
          <p:nvPr/>
        </p:nvSpPr>
        <p:spPr bwMode="auto">
          <a:xfrm>
            <a:off x="5910263" y="2173288"/>
            <a:ext cx="328612" cy="366712"/>
          </a:xfrm>
          <a:prstGeom prst="rect">
            <a:avLst/>
          </a:prstGeom>
          <a:noFill/>
          <a:ln w="25400">
            <a:noFill/>
            <a:miter lim="800000"/>
            <a:headEnd/>
            <a:tailEnd/>
          </a:ln>
          <a:effectLst>
            <a:prstShdw prst="shdw17" dist="17961" dir="2700000">
              <a:schemeClr val="bg1">
                <a:gamma/>
                <a:shade val="60000"/>
                <a:invGamma/>
              </a:schemeClr>
            </a:prstShdw>
          </a:effectLst>
        </p:spPr>
        <p:txBody>
          <a:bodyPr wrap="none" lIns="90000" tIns="46800" rIns="90000" bIns="46800">
            <a:spAutoFit/>
          </a:bodyPr>
          <a:lstStyle/>
          <a:p>
            <a:pPr>
              <a:defRPr/>
            </a:pPr>
            <a:r>
              <a:rPr lang="fr-FR" b="1">
                <a:solidFill>
                  <a:srgbClr val="FF3300"/>
                </a:solidFill>
              </a:rPr>
              <a:t>I</a:t>
            </a:r>
            <a:r>
              <a:rPr lang="fr-FR" b="1" baseline="-25000">
                <a:solidFill>
                  <a:srgbClr val="FF3300"/>
                </a:solidFill>
              </a:rPr>
              <a:t>a</a:t>
            </a:r>
          </a:p>
        </p:txBody>
      </p:sp>
      <p:sp>
        <p:nvSpPr>
          <p:cNvPr id="100438" name="Rectangle 86"/>
          <p:cNvSpPr>
            <a:spLocks noChangeArrowheads="1"/>
          </p:cNvSpPr>
          <p:nvPr/>
        </p:nvSpPr>
        <p:spPr bwMode="auto">
          <a:xfrm>
            <a:off x="7212013" y="1897063"/>
            <a:ext cx="646112" cy="366712"/>
          </a:xfrm>
          <a:prstGeom prst="rect">
            <a:avLst/>
          </a:prstGeom>
          <a:noFill/>
          <a:ln w="25400">
            <a:noFill/>
            <a:miter lim="800000"/>
            <a:headEnd/>
            <a:tailEnd/>
          </a:ln>
          <a:effectLst>
            <a:prstShdw prst="shdw17" dist="17961" dir="2700000">
              <a:schemeClr val="bg1">
                <a:gamma/>
                <a:shade val="60000"/>
                <a:invGamma/>
              </a:schemeClr>
            </a:prstShdw>
          </a:effectLst>
        </p:spPr>
        <p:txBody>
          <a:bodyPr lIns="90000" tIns="46800" rIns="90000" bIns="46800">
            <a:spAutoFit/>
          </a:bodyPr>
          <a:lstStyle/>
          <a:p>
            <a:pPr>
              <a:defRPr/>
            </a:pPr>
            <a:r>
              <a:rPr lang="fr-FR" b="1">
                <a:solidFill>
                  <a:srgbClr val="FF3300"/>
                </a:solidFill>
              </a:rPr>
              <a:t>L</a:t>
            </a:r>
            <a:r>
              <a:rPr lang="fr-FR" b="1" baseline="-25000">
                <a:solidFill>
                  <a:srgbClr val="FF3300"/>
                </a:solidFill>
              </a:rPr>
              <a:t>s</a:t>
            </a:r>
            <a:r>
              <a:rPr lang="fr-FR" b="1">
                <a:solidFill>
                  <a:srgbClr val="FF3300"/>
                </a:solidFill>
              </a:rPr>
              <a:t>I</a:t>
            </a:r>
            <a:r>
              <a:rPr lang="fr-FR" b="1" baseline="-25000">
                <a:solidFill>
                  <a:srgbClr val="FF3300"/>
                </a:solidFill>
              </a:rPr>
              <a:t>a</a:t>
            </a:r>
          </a:p>
        </p:txBody>
      </p:sp>
      <p:sp>
        <p:nvSpPr>
          <p:cNvPr id="100439" name="Rectangle 87"/>
          <p:cNvSpPr>
            <a:spLocks noChangeArrowheads="1"/>
          </p:cNvSpPr>
          <p:nvPr/>
        </p:nvSpPr>
        <p:spPr bwMode="auto">
          <a:xfrm>
            <a:off x="6065838" y="1666875"/>
            <a:ext cx="319087" cy="366713"/>
          </a:xfrm>
          <a:prstGeom prst="rect">
            <a:avLst/>
          </a:prstGeom>
          <a:noFill/>
          <a:ln w="25400">
            <a:noFill/>
            <a:miter lim="800000"/>
            <a:headEnd/>
            <a:tailEnd/>
          </a:ln>
          <a:effectLst>
            <a:prstShdw prst="shdw17" dist="17961" dir="2700000">
              <a:schemeClr val="bg1">
                <a:gamma/>
                <a:shade val="60000"/>
                <a:invGamma/>
              </a:schemeClr>
            </a:prstShdw>
          </a:effectLst>
        </p:spPr>
        <p:txBody>
          <a:bodyPr wrap="none" lIns="90000" tIns="46800" rIns="90000" bIns="46800">
            <a:spAutoFit/>
          </a:bodyPr>
          <a:lstStyle/>
          <a:p>
            <a:pPr>
              <a:defRPr/>
            </a:pPr>
            <a:r>
              <a:rPr lang="fr-FR" b="1">
                <a:solidFill>
                  <a:srgbClr val="FF3300"/>
                </a:solidFill>
                <a:sym typeface="Symbol" pitchFamily="18" charset="2"/>
              </a:rPr>
              <a:t></a:t>
            </a:r>
            <a:endParaRPr lang="fr-FR" b="1" baseline="-25000">
              <a:solidFill>
                <a:srgbClr val="FF3300"/>
              </a:solidFill>
              <a:sym typeface="Symbol" pitchFamily="18" charset="2"/>
            </a:endParaRPr>
          </a:p>
        </p:txBody>
      </p:sp>
      <p:sp>
        <p:nvSpPr>
          <p:cNvPr id="100440" name="Rectangle 88"/>
          <p:cNvSpPr>
            <a:spLocks noChangeArrowheads="1"/>
          </p:cNvSpPr>
          <p:nvPr/>
        </p:nvSpPr>
        <p:spPr bwMode="auto">
          <a:xfrm>
            <a:off x="6821488" y="1343025"/>
            <a:ext cx="363537" cy="304800"/>
          </a:xfrm>
          <a:prstGeom prst="rect">
            <a:avLst/>
          </a:prstGeom>
          <a:noFill/>
          <a:ln w="25400">
            <a:noFill/>
            <a:miter lim="800000"/>
            <a:headEnd/>
            <a:tailEnd/>
          </a:ln>
          <a:effectLst>
            <a:prstShdw prst="shdw17" dist="17961" dir="2700000">
              <a:schemeClr val="bg1">
                <a:gamma/>
                <a:shade val="60000"/>
                <a:invGamma/>
              </a:schemeClr>
            </a:prstShdw>
          </a:effectLst>
        </p:spPr>
        <p:txBody>
          <a:bodyPr wrap="none" lIns="90000" tIns="46800" rIns="90000" bIns="46800">
            <a:spAutoFit/>
          </a:bodyPr>
          <a:lstStyle/>
          <a:p>
            <a:pPr>
              <a:defRPr/>
            </a:pPr>
            <a:r>
              <a:rPr lang="fr-FR" sz="1400" b="1"/>
              <a:t>V</a:t>
            </a:r>
            <a:r>
              <a:rPr lang="fr-FR" sz="1400" b="1" baseline="-25000"/>
              <a:t>a</a:t>
            </a:r>
          </a:p>
        </p:txBody>
      </p:sp>
      <p:sp>
        <p:nvSpPr>
          <p:cNvPr id="100442" name="Text Box 90"/>
          <p:cNvSpPr txBox="1">
            <a:spLocks noChangeArrowheads="1"/>
          </p:cNvSpPr>
          <p:nvPr/>
        </p:nvSpPr>
        <p:spPr bwMode="auto">
          <a:xfrm>
            <a:off x="546100" y="2917825"/>
            <a:ext cx="7369175" cy="366713"/>
          </a:xfrm>
          <a:prstGeom prst="rect">
            <a:avLst/>
          </a:prstGeom>
          <a:noFill/>
          <a:ln w="25400">
            <a:noFill/>
            <a:miter lim="800000"/>
            <a:headEnd/>
            <a:tailEnd/>
          </a:ln>
          <a:effectLst>
            <a:prstShdw prst="shdw17" dist="17961" dir="2700000">
              <a:schemeClr val="bg1">
                <a:gamma/>
                <a:shade val="60000"/>
                <a:invGamma/>
              </a:schemeClr>
            </a:prstShdw>
          </a:effectLst>
        </p:spPr>
        <p:txBody>
          <a:bodyPr lIns="90000" tIns="46800" rIns="90000" bIns="46800">
            <a:spAutoFit/>
          </a:bodyPr>
          <a:lstStyle/>
          <a:p>
            <a:pPr>
              <a:spcBef>
                <a:spcPct val="50000"/>
              </a:spcBef>
              <a:defRPr/>
            </a:pPr>
            <a:r>
              <a:rPr lang="fr-FR" b="1"/>
              <a:t>P= 3V</a:t>
            </a:r>
            <a:r>
              <a:rPr lang="fr-FR" b="1">
                <a:sym typeface="Symbol" pitchFamily="18" charset="2"/>
              </a:rPr>
              <a:t>Icos= C </a:t>
            </a:r>
            <a:r>
              <a:rPr lang="el-GR" b="1">
                <a:cs typeface="Arial" charset="0"/>
                <a:sym typeface="Symbol" pitchFamily="18" charset="2"/>
              </a:rPr>
              <a:t>Ω</a:t>
            </a:r>
            <a:r>
              <a:rPr lang="fr-FR" b="1">
                <a:cs typeface="Arial" charset="0"/>
                <a:sym typeface="Symbol" pitchFamily="18" charset="2"/>
              </a:rPr>
              <a:t>   avec E sin= </a:t>
            </a:r>
            <a:r>
              <a:rPr lang="fr-FR" b="1">
                <a:sym typeface="Symbol" pitchFamily="18" charset="2"/>
              </a:rPr>
              <a:t>L</a:t>
            </a:r>
            <a:r>
              <a:rPr lang="fr-FR" b="1" baseline="-25000">
                <a:sym typeface="Symbol" pitchFamily="18" charset="2"/>
              </a:rPr>
              <a:t>s</a:t>
            </a:r>
            <a:r>
              <a:rPr lang="fr-FR" b="1">
                <a:sym typeface="Symbol" pitchFamily="18" charset="2"/>
              </a:rPr>
              <a:t>I cos    (</a:t>
            </a:r>
            <a:r>
              <a:rPr lang="fr-FR" sz="1200" b="1">
                <a:sym typeface="Symbol" pitchFamily="18" charset="2"/>
              </a:rPr>
              <a:t>longueur du segment AB)</a:t>
            </a:r>
          </a:p>
        </p:txBody>
      </p:sp>
      <p:sp>
        <p:nvSpPr>
          <p:cNvPr id="100443" name="Text Box 91"/>
          <p:cNvSpPr txBox="1">
            <a:spLocks noChangeArrowheads="1"/>
          </p:cNvSpPr>
          <p:nvPr/>
        </p:nvSpPr>
        <p:spPr bwMode="auto">
          <a:xfrm>
            <a:off x="7893050" y="1470025"/>
            <a:ext cx="511175" cy="274638"/>
          </a:xfrm>
          <a:prstGeom prst="rect">
            <a:avLst/>
          </a:prstGeom>
          <a:noFill/>
          <a:ln w="25400">
            <a:noFill/>
            <a:miter lim="800000"/>
            <a:headEnd/>
            <a:tailEnd/>
          </a:ln>
          <a:effectLst>
            <a:prstShdw prst="shdw17" dist="17961" dir="2700000">
              <a:schemeClr val="bg1">
                <a:gamma/>
                <a:shade val="60000"/>
                <a:invGamma/>
              </a:schemeClr>
            </a:prstShdw>
          </a:effectLst>
        </p:spPr>
        <p:txBody>
          <a:bodyPr lIns="90000" tIns="46800" rIns="90000" bIns="46800">
            <a:spAutoFit/>
          </a:bodyPr>
          <a:lstStyle/>
          <a:p>
            <a:pPr>
              <a:spcBef>
                <a:spcPct val="50000"/>
              </a:spcBef>
              <a:defRPr/>
            </a:pPr>
            <a:r>
              <a:rPr lang="fr-FR" sz="1200" b="1"/>
              <a:t>A</a:t>
            </a:r>
          </a:p>
        </p:txBody>
      </p:sp>
      <p:sp>
        <p:nvSpPr>
          <p:cNvPr id="100444" name="Text Box 92"/>
          <p:cNvSpPr txBox="1">
            <a:spLocks noChangeArrowheads="1"/>
          </p:cNvSpPr>
          <p:nvPr/>
        </p:nvSpPr>
        <p:spPr bwMode="auto">
          <a:xfrm>
            <a:off x="7934325" y="2317750"/>
            <a:ext cx="511175" cy="274638"/>
          </a:xfrm>
          <a:prstGeom prst="rect">
            <a:avLst/>
          </a:prstGeom>
          <a:noFill/>
          <a:ln w="25400">
            <a:noFill/>
            <a:miter lim="800000"/>
            <a:headEnd/>
            <a:tailEnd/>
          </a:ln>
          <a:effectLst>
            <a:prstShdw prst="shdw17" dist="17961" dir="2700000">
              <a:schemeClr val="bg1">
                <a:gamma/>
                <a:shade val="60000"/>
                <a:invGamma/>
              </a:schemeClr>
            </a:prstShdw>
          </a:effectLst>
        </p:spPr>
        <p:txBody>
          <a:bodyPr lIns="90000" tIns="46800" rIns="90000" bIns="46800">
            <a:spAutoFit/>
          </a:bodyPr>
          <a:lstStyle/>
          <a:p>
            <a:pPr>
              <a:spcBef>
                <a:spcPct val="50000"/>
              </a:spcBef>
              <a:defRPr/>
            </a:pPr>
            <a:r>
              <a:rPr lang="fr-FR" sz="1200" b="1"/>
              <a:t>B</a:t>
            </a:r>
          </a:p>
        </p:txBody>
      </p:sp>
      <p:grpSp>
        <p:nvGrpSpPr>
          <p:cNvPr id="89133" name="Group 106"/>
          <p:cNvGrpSpPr>
            <a:grpSpLocks/>
          </p:cNvGrpSpPr>
          <p:nvPr/>
        </p:nvGrpSpPr>
        <p:grpSpPr bwMode="auto">
          <a:xfrm>
            <a:off x="468313" y="3497263"/>
            <a:ext cx="1814512" cy="684212"/>
            <a:chOff x="999" y="2083"/>
            <a:chExt cx="1143" cy="431"/>
          </a:xfrm>
        </p:grpSpPr>
        <p:sp>
          <p:nvSpPr>
            <p:cNvPr id="100447" name="Text Box 95"/>
            <p:cNvSpPr txBox="1">
              <a:spLocks noChangeArrowheads="1"/>
            </p:cNvSpPr>
            <p:nvPr/>
          </p:nvSpPr>
          <p:spPr bwMode="auto">
            <a:xfrm>
              <a:off x="999" y="2193"/>
              <a:ext cx="686" cy="231"/>
            </a:xfrm>
            <a:prstGeom prst="rect">
              <a:avLst/>
            </a:prstGeom>
            <a:noFill/>
            <a:ln w="25400">
              <a:noFill/>
              <a:miter lim="800000"/>
              <a:headEnd/>
              <a:tailEnd/>
            </a:ln>
            <a:effectLst>
              <a:prstShdw prst="shdw17" dist="17961" dir="2700000">
                <a:schemeClr val="bg1">
                  <a:gamma/>
                  <a:shade val="60000"/>
                  <a:invGamma/>
                </a:schemeClr>
              </a:prstShdw>
            </a:effectLst>
          </p:spPr>
          <p:txBody>
            <a:bodyPr lIns="90000" tIns="46800" rIns="90000" bIns="46800">
              <a:spAutoFit/>
            </a:bodyPr>
            <a:lstStyle/>
            <a:p>
              <a:pPr>
                <a:spcBef>
                  <a:spcPct val="50000"/>
                </a:spcBef>
                <a:defRPr/>
              </a:pPr>
              <a:r>
                <a:rPr lang="fr-FR" b="1">
                  <a:sym typeface="Symbol" pitchFamily="18" charset="2"/>
                </a:rPr>
                <a:t>I cos =</a:t>
              </a:r>
              <a:endParaRPr lang="fr-FR" sz="1200" b="1">
                <a:sym typeface="Symbol" pitchFamily="18" charset="2"/>
              </a:endParaRPr>
            </a:p>
          </p:txBody>
        </p:sp>
        <p:grpSp>
          <p:nvGrpSpPr>
            <p:cNvPr id="89155" name="Group 101"/>
            <p:cNvGrpSpPr>
              <a:grpSpLocks/>
            </p:cNvGrpSpPr>
            <p:nvPr/>
          </p:nvGrpSpPr>
          <p:grpSpPr bwMode="auto">
            <a:xfrm>
              <a:off x="1609" y="2083"/>
              <a:ext cx="533" cy="431"/>
              <a:chOff x="1609" y="2083"/>
              <a:chExt cx="533" cy="431"/>
            </a:xfrm>
          </p:grpSpPr>
          <p:sp>
            <p:nvSpPr>
              <p:cNvPr id="100449" name="Rectangle 97"/>
              <p:cNvSpPr>
                <a:spLocks noChangeArrowheads="1"/>
              </p:cNvSpPr>
              <p:nvPr/>
            </p:nvSpPr>
            <p:spPr bwMode="auto">
              <a:xfrm>
                <a:off x="1609" y="2083"/>
                <a:ext cx="533" cy="231"/>
              </a:xfrm>
              <a:prstGeom prst="rect">
                <a:avLst/>
              </a:prstGeom>
              <a:noFill/>
              <a:ln w="25400">
                <a:noFill/>
                <a:miter lim="800000"/>
                <a:headEnd/>
                <a:tailEnd/>
              </a:ln>
              <a:effectLst>
                <a:prstShdw prst="shdw17" dist="17961" dir="2700000">
                  <a:schemeClr val="bg1">
                    <a:gamma/>
                    <a:shade val="60000"/>
                    <a:invGamma/>
                  </a:schemeClr>
                </a:prstShdw>
              </a:effectLst>
            </p:spPr>
            <p:txBody>
              <a:bodyPr wrap="none" lIns="90000" tIns="46800" rIns="90000" bIns="46800">
                <a:spAutoFit/>
              </a:bodyPr>
              <a:lstStyle/>
              <a:p>
                <a:pPr>
                  <a:defRPr/>
                </a:pPr>
                <a:r>
                  <a:rPr lang="fr-FR" b="1">
                    <a:sym typeface="Symbol" pitchFamily="18" charset="2"/>
                  </a:rPr>
                  <a:t>E sin</a:t>
                </a:r>
              </a:p>
            </p:txBody>
          </p:sp>
          <p:sp>
            <p:nvSpPr>
              <p:cNvPr id="89157" name="Line 98"/>
              <p:cNvSpPr>
                <a:spLocks noChangeShapeType="1"/>
              </p:cNvSpPr>
              <p:nvPr/>
            </p:nvSpPr>
            <p:spPr bwMode="auto">
              <a:xfrm>
                <a:off x="1634" y="2312"/>
                <a:ext cx="474" cy="1"/>
              </a:xfrm>
              <a:prstGeom prst="line">
                <a:avLst/>
              </a:prstGeom>
              <a:noFill/>
              <a:ln w="25400">
                <a:solidFill>
                  <a:schemeClr val="tx1"/>
                </a:solidFill>
                <a:round/>
                <a:headEnd/>
                <a:tailEnd/>
              </a:ln>
            </p:spPr>
            <p:txBody>
              <a:bodyPr lIns="90000" tIns="46800" rIns="90000" bIns="46800"/>
              <a:lstStyle/>
              <a:p>
                <a:endParaRPr lang="fr-FR"/>
              </a:p>
            </p:txBody>
          </p:sp>
          <p:sp>
            <p:nvSpPr>
              <p:cNvPr id="100451" name="Rectangle 99"/>
              <p:cNvSpPr>
                <a:spLocks noChangeArrowheads="1"/>
              </p:cNvSpPr>
              <p:nvPr/>
            </p:nvSpPr>
            <p:spPr bwMode="auto">
              <a:xfrm>
                <a:off x="1769" y="2283"/>
                <a:ext cx="255" cy="231"/>
              </a:xfrm>
              <a:prstGeom prst="rect">
                <a:avLst/>
              </a:prstGeom>
              <a:noFill/>
              <a:ln w="25400">
                <a:noFill/>
                <a:miter lim="800000"/>
                <a:headEnd/>
                <a:tailEnd/>
              </a:ln>
              <a:effectLst>
                <a:prstShdw prst="shdw17" dist="17961" dir="2700000">
                  <a:schemeClr val="bg1">
                    <a:gamma/>
                    <a:shade val="60000"/>
                    <a:invGamma/>
                  </a:schemeClr>
                </a:prstShdw>
              </a:effectLst>
            </p:spPr>
            <p:txBody>
              <a:bodyPr wrap="none" lIns="90000" tIns="46800" rIns="90000" bIns="46800">
                <a:spAutoFit/>
              </a:bodyPr>
              <a:lstStyle/>
              <a:p>
                <a:pPr>
                  <a:defRPr/>
                </a:pPr>
                <a:r>
                  <a:rPr lang="fr-FR" b="1">
                    <a:sym typeface="Symbol" pitchFamily="18" charset="2"/>
                  </a:rPr>
                  <a:t>L</a:t>
                </a:r>
                <a:r>
                  <a:rPr lang="fr-FR" b="1" baseline="-25000">
                    <a:sym typeface="Symbol" pitchFamily="18" charset="2"/>
                  </a:rPr>
                  <a:t>s</a:t>
                </a:r>
              </a:p>
            </p:txBody>
          </p:sp>
        </p:grpSp>
      </p:grpSp>
      <p:grpSp>
        <p:nvGrpSpPr>
          <p:cNvPr id="89134" name="Group 108"/>
          <p:cNvGrpSpPr>
            <a:grpSpLocks/>
          </p:cNvGrpSpPr>
          <p:nvPr/>
        </p:nvGrpSpPr>
        <p:grpSpPr bwMode="auto">
          <a:xfrm>
            <a:off x="2403475" y="3509963"/>
            <a:ext cx="1644650" cy="684212"/>
            <a:chOff x="2218" y="2091"/>
            <a:chExt cx="1036" cy="431"/>
          </a:xfrm>
        </p:grpSpPr>
        <p:sp>
          <p:nvSpPr>
            <p:cNvPr id="100448" name="Text Box 96"/>
            <p:cNvSpPr txBox="1">
              <a:spLocks noChangeArrowheads="1"/>
            </p:cNvSpPr>
            <p:nvPr/>
          </p:nvSpPr>
          <p:spPr bwMode="auto">
            <a:xfrm>
              <a:off x="2218" y="2168"/>
              <a:ext cx="975" cy="231"/>
            </a:xfrm>
            <a:prstGeom prst="rect">
              <a:avLst/>
            </a:prstGeom>
            <a:noFill/>
            <a:ln w="25400">
              <a:noFill/>
              <a:miter lim="800000"/>
              <a:headEnd/>
              <a:tailEnd/>
            </a:ln>
            <a:effectLst>
              <a:prstShdw prst="shdw17" dist="17961" dir="2700000">
                <a:schemeClr val="bg1">
                  <a:gamma/>
                  <a:shade val="60000"/>
                  <a:invGamma/>
                </a:schemeClr>
              </a:prstShdw>
            </a:effectLst>
          </p:spPr>
          <p:txBody>
            <a:bodyPr lIns="90000" tIns="46800" rIns="90000" bIns="46800">
              <a:spAutoFit/>
            </a:bodyPr>
            <a:lstStyle/>
            <a:p>
              <a:pPr>
                <a:spcBef>
                  <a:spcPct val="50000"/>
                </a:spcBef>
                <a:defRPr/>
              </a:pPr>
              <a:r>
                <a:rPr lang="fr-FR" b="1">
                  <a:sym typeface="Symbol" pitchFamily="18" charset="2"/>
                </a:rPr>
                <a:t>C </a:t>
              </a:r>
              <a:r>
                <a:rPr lang="fr-FR" b="1"/>
                <a:t>= 3V</a:t>
              </a:r>
            </a:p>
          </p:txBody>
        </p:sp>
        <p:sp>
          <p:nvSpPr>
            <p:cNvPr id="100455" name="Rectangle 103"/>
            <p:cNvSpPr>
              <a:spLocks noChangeArrowheads="1"/>
            </p:cNvSpPr>
            <p:nvPr/>
          </p:nvSpPr>
          <p:spPr bwMode="auto">
            <a:xfrm>
              <a:off x="2721" y="2091"/>
              <a:ext cx="533" cy="231"/>
            </a:xfrm>
            <a:prstGeom prst="rect">
              <a:avLst/>
            </a:prstGeom>
            <a:noFill/>
            <a:ln w="25400">
              <a:noFill/>
              <a:miter lim="800000"/>
              <a:headEnd/>
              <a:tailEnd/>
            </a:ln>
            <a:effectLst>
              <a:prstShdw prst="shdw17" dist="17961" dir="2700000">
                <a:schemeClr val="bg1">
                  <a:gamma/>
                  <a:shade val="60000"/>
                  <a:invGamma/>
                </a:schemeClr>
              </a:prstShdw>
            </a:effectLst>
          </p:spPr>
          <p:txBody>
            <a:bodyPr wrap="none" lIns="90000" tIns="46800" rIns="90000" bIns="46800">
              <a:spAutoFit/>
            </a:bodyPr>
            <a:lstStyle/>
            <a:p>
              <a:pPr>
                <a:defRPr/>
              </a:pPr>
              <a:r>
                <a:rPr lang="fr-FR" b="1">
                  <a:sym typeface="Symbol" pitchFamily="18" charset="2"/>
                </a:rPr>
                <a:t>E sin</a:t>
              </a:r>
            </a:p>
          </p:txBody>
        </p:sp>
        <p:sp>
          <p:nvSpPr>
            <p:cNvPr id="89151" name="Line 104"/>
            <p:cNvSpPr>
              <a:spLocks noChangeShapeType="1"/>
            </p:cNvSpPr>
            <p:nvPr/>
          </p:nvSpPr>
          <p:spPr bwMode="auto">
            <a:xfrm>
              <a:off x="2754" y="2320"/>
              <a:ext cx="474" cy="1"/>
            </a:xfrm>
            <a:prstGeom prst="line">
              <a:avLst/>
            </a:prstGeom>
            <a:noFill/>
            <a:ln w="25400">
              <a:solidFill>
                <a:schemeClr val="tx1"/>
              </a:solidFill>
              <a:round/>
              <a:headEnd/>
              <a:tailEnd/>
            </a:ln>
          </p:spPr>
          <p:txBody>
            <a:bodyPr lIns="90000" tIns="46800" rIns="90000" bIns="46800"/>
            <a:lstStyle/>
            <a:p>
              <a:endParaRPr lang="fr-FR"/>
            </a:p>
          </p:txBody>
        </p:sp>
        <p:sp>
          <p:nvSpPr>
            <p:cNvPr id="100457" name="Rectangle 105"/>
            <p:cNvSpPr>
              <a:spLocks noChangeArrowheads="1"/>
            </p:cNvSpPr>
            <p:nvPr/>
          </p:nvSpPr>
          <p:spPr bwMode="auto">
            <a:xfrm>
              <a:off x="2945" y="2291"/>
              <a:ext cx="264" cy="231"/>
            </a:xfrm>
            <a:prstGeom prst="rect">
              <a:avLst/>
            </a:prstGeom>
            <a:noFill/>
            <a:ln w="25400">
              <a:noFill/>
              <a:miter lim="800000"/>
              <a:headEnd/>
              <a:tailEnd/>
            </a:ln>
            <a:effectLst>
              <a:prstShdw prst="shdw17" dist="17961" dir="2700000">
                <a:schemeClr val="bg1">
                  <a:gamma/>
                  <a:shade val="60000"/>
                  <a:invGamma/>
                </a:schemeClr>
              </a:prstShdw>
            </a:effectLst>
          </p:spPr>
          <p:txBody>
            <a:bodyPr lIns="90000" tIns="46800" rIns="90000" bIns="46800">
              <a:spAutoFit/>
            </a:bodyPr>
            <a:lstStyle/>
            <a:p>
              <a:pPr>
                <a:defRPr/>
              </a:pPr>
              <a:r>
                <a:rPr lang="fr-FR" b="1">
                  <a:sym typeface="Symbol" pitchFamily="18" charset="2"/>
                </a:rPr>
                <a:t>L</a:t>
              </a:r>
              <a:r>
                <a:rPr lang="fr-FR" b="1" baseline="-25000">
                  <a:sym typeface="Symbol" pitchFamily="18" charset="2"/>
                </a:rPr>
                <a:t>s</a:t>
              </a:r>
            </a:p>
          </p:txBody>
        </p:sp>
        <p:sp>
          <p:nvSpPr>
            <p:cNvPr id="100459" name="Rectangle 107"/>
            <p:cNvSpPr>
              <a:spLocks noChangeArrowheads="1"/>
            </p:cNvSpPr>
            <p:nvPr/>
          </p:nvSpPr>
          <p:spPr bwMode="auto">
            <a:xfrm>
              <a:off x="2787" y="2287"/>
              <a:ext cx="229" cy="231"/>
            </a:xfrm>
            <a:prstGeom prst="rect">
              <a:avLst/>
            </a:prstGeom>
            <a:noFill/>
            <a:ln w="25400">
              <a:noFill/>
              <a:miter lim="800000"/>
              <a:headEnd/>
              <a:tailEnd/>
            </a:ln>
            <a:effectLst>
              <a:prstShdw prst="shdw17" dist="17961" dir="2700000">
                <a:schemeClr val="bg1">
                  <a:gamma/>
                  <a:shade val="60000"/>
                  <a:invGamma/>
                </a:schemeClr>
              </a:prstShdw>
            </a:effectLst>
          </p:spPr>
          <p:txBody>
            <a:bodyPr wrap="none" lIns="90000" tIns="46800" rIns="90000" bIns="46800">
              <a:spAutoFit/>
            </a:bodyPr>
            <a:lstStyle/>
            <a:p>
              <a:pPr>
                <a:defRPr/>
              </a:pPr>
              <a:r>
                <a:rPr lang="el-GR" b="1">
                  <a:sym typeface="Symbol" pitchFamily="18" charset="2"/>
                </a:rPr>
                <a:t>Ω</a:t>
              </a:r>
              <a:endParaRPr lang="fr-FR" b="1">
                <a:sym typeface="Symbol" pitchFamily="18" charset="2"/>
              </a:endParaRPr>
            </a:p>
          </p:txBody>
        </p:sp>
      </p:grpSp>
      <p:sp>
        <p:nvSpPr>
          <p:cNvPr id="100462" name="Text Box 110"/>
          <p:cNvSpPr txBox="1">
            <a:spLocks noChangeArrowheads="1"/>
          </p:cNvSpPr>
          <p:nvPr/>
        </p:nvSpPr>
        <p:spPr bwMode="auto">
          <a:xfrm>
            <a:off x="4857750" y="3351213"/>
            <a:ext cx="3954463" cy="1430337"/>
          </a:xfrm>
          <a:prstGeom prst="rect">
            <a:avLst/>
          </a:prstGeom>
          <a:noFill/>
          <a:ln w="25400">
            <a:noFill/>
            <a:miter lim="800000"/>
            <a:headEnd/>
            <a:tailEnd/>
          </a:ln>
          <a:effectLst>
            <a:prstShdw prst="shdw17" dist="17961" dir="2700000">
              <a:schemeClr val="bg1">
                <a:gamma/>
                <a:shade val="60000"/>
                <a:invGamma/>
              </a:schemeClr>
            </a:prstShdw>
          </a:effectLst>
        </p:spPr>
        <p:txBody>
          <a:bodyPr lIns="90000" tIns="46800" rIns="90000" bIns="46800">
            <a:spAutoFit/>
          </a:bodyPr>
          <a:lstStyle/>
          <a:p>
            <a:pPr algn="just">
              <a:spcBef>
                <a:spcPct val="50000"/>
              </a:spcBef>
              <a:defRPr/>
            </a:pPr>
            <a:r>
              <a:rPr lang="fr-FR" sz="1400"/>
              <a:t>Le couple dépend d’un angle </a:t>
            </a:r>
            <a:r>
              <a:rPr lang="fr-FR" sz="1600">
                <a:sym typeface="Symbol" pitchFamily="18" charset="2"/>
              </a:rPr>
              <a:t></a:t>
            </a:r>
            <a:r>
              <a:rPr lang="fr-FR" b="1">
                <a:solidFill>
                  <a:schemeClr val="hlink"/>
                </a:solidFill>
                <a:sym typeface="Symbol" pitchFamily="18" charset="2"/>
              </a:rPr>
              <a:t> </a:t>
            </a:r>
            <a:r>
              <a:rPr lang="fr-FR" sz="1400">
                <a:sym typeface="Symbol" pitchFamily="18" charset="2"/>
              </a:rPr>
              <a:t>appeler angle interne. Il dépend également de la valeur de E fixée par le courant d’excitation à vitesse constante.  Il évolue entre  +Cmax et -Cmax selon le fonctionnement en moteur ou en générateur.</a:t>
            </a:r>
            <a:endParaRPr lang="fr-FR" sz="1400"/>
          </a:p>
        </p:txBody>
      </p:sp>
      <p:grpSp>
        <p:nvGrpSpPr>
          <p:cNvPr id="89136" name="Group 123"/>
          <p:cNvGrpSpPr>
            <a:grpSpLocks/>
          </p:cNvGrpSpPr>
          <p:nvPr/>
        </p:nvGrpSpPr>
        <p:grpSpPr bwMode="auto">
          <a:xfrm>
            <a:off x="814388" y="4521200"/>
            <a:ext cx="3549650" cy="1355725"/>
            <a:chOff x="2088" y="2865"/>
            <a:chExt cx="2236" cy="854"/>
          </a:xfrm>
        </p:grpSpPr>
        <p:sp>
          <p:nvSpPr>
            <p:cNvPr id="89138" name="Freeform 109"/>
            <p:cNvSpPr>
              <a:spLocks/>
            </p:cNvSpPr>
            <p:nvPr/>
          </p:nvSpPr>
          <p:spPr bwMode="auto">
            <a:xfrm flipV="1">
              <a:off x="2326" y="3012"/>
              <a:ext cx="836" cy="678"/>
            </a:xfrm>
            <a:custGeom>
              <a:avLst/>
              <a:gdLst>
                <a:gd name="T0" fmla="*/ 0 w 2643"/>
                <a:gd name="T1" fmla="*/ 325 h 715"/>
                <a:gd name="T2" fmla="*/ 63 w 2643"/>
                <a:gd name="T3" fmla="*/ 45 h 715"/>
                <a:gd name="T4" fmla="*/ 187 w 2643"/>
                <a:gd name="T5" fmla="*/ 598 h 715"/>
                <a:gd name="T6" fmla="*/ 264 w 2643"/>
                <a:gd name="T7" fmla="*/ 315 h 715"/>
                <a:gd name="T8" fmla="*/ 0 60000 65536"/>
                <a:gd name="T9" fmla="*/ 0 60000 65536"/>
                <a:gd name="T10" fmla="*/ 0 60000 65536"/>
                <a:gd name="T11" fmla="*/ 0 60000 65536"/>
                <a:gd name="T12" fmla="*/ 0 w 2643"/>
                <a:gd name="T13" fmla="*/ 0 h 715"/>
                <a:gd name="T14" fmla="*/ 2643 w 2643"/>
                <a:gd name="T15" fmla="*/ 715 h 715"/>
              </a:gdLst>
              <a:ahLst/>
              <a:cxnLst>
                <a:cxn ang="T8">
                  <a:pos x="T0" y="T1"/>
                </a:cxn>
                <a:cxn ang="T9">
                  <a:pos x="T2" y="T3"/>
                </a:cxn>
                <a:cxn ang="T10">
                  <a:pos x="T4" y="T5"/>
                </a:cxn>
                <a:cxn ang="T11">
                  <a:pos x="T6" y="T7"/>
                </a:cxn>
              </a:cxnLst>
              <a:rect l="T12" t="T13" r="T14" b="T15"/>
              <a:pathLst>
                <a:path w="2643" h="715">
                  <a:moveTo>
                    <a:pt x="0" y="362"/>
                  </a:moveTo>
                  <a:cubicBezTo>
                    <a:pt x="158" y="181"/>
                    <a:pt x="316" y="0"/>
                    <a:pt x="627" y="50"/>
                  </a:cubicBezTo>
                  <a:cubicBezTo>
                    <a:pt x="938" y="100"/>
                    <a:pt x="1530" y="615"/>
                    <a:pt x="1866" y="665"/>
                  </a:cubicBezTo>
                  <a:cubicBezTo>
                    <a:pt x="2202" y="715"/>
                    <a:pt x="2422" y="532"/>
                    <a:pt x="2643" y="350"/>
                  </a:cubicBezTo>
                </a:path>
              </a:pathLst>
            </a:custGeom>
            <a:noFill/>
            <a:ln w="25400" cap="flat" cmpd="sng">
              <a:solidFill>
                <a:srgbClr val="FF3300"/>
              </a:solidFill>
              <a:prstDash val="solid"/>
              <a:round/>
              <a:headEnd type="none" w="med" len="med"/>
              <a:tailEnd type="none" w="med" len="med"/>
            </a:ln>
          </p:spPr>
          <p:txBody>
            <a:bodyPr lIns="90000" tIns="46800" rIns="90000" bIns="46800"/>
            <a:lstStyle/>
            <a:p>
              <a:endParaRPr lang="fr-FR"/>
            </a:p>
          </p:txBody>
        </p:sp>
        <p:sp>
          <p:nvSpPr>
            <p:cNvPr id="89139" name="Line 112"/>
            <p:cNvSpPr>
              <a:spLocks noChangeShapeType="1"/>
            </p:cNvSpPr>
            <p:nvPr/>
          </p:nvSpPr>
          <p:spPr bwMode="auto">
            <a:xfrm flipH="1">
              <a:off x="2735" y="2888"/>
              <a:ext cx="9" cy="831"/>
            </a:xfrm>
            <a:prstGeom prst="line">
              <a:avLst/>
            </a:prstGeom>
            <a:noFill/>
            <a:ln w="25400">
              <a:solidFill>
                <a:schemeClr val="tx1"/>
              </a:solidFill>
              <a:round/>
              <a:headEnd type="triangle" w="lg" len="lg"/>
              <a:tailEnd/>
            </a:ln>
          </p:spPr>
          <p:txBody>
            <a:bodyPr lIns="90000" tIns="46800" rIns="90000" bIns="46800"/>
            <a:lstStyle/>
            <a:p>
              <a:endParaRPr lang="fr-FR"/>
            </a:p>
          </p:txBody>
        </p:sp>
        <p:sp>
          <p:nvSpPr>
            <p:cNvPr id="89140" name="Line 113"/>
            <p:cNvSpPr>
              <a:spLocks noChangeShapeType="1"/>
            </p:cNvSpPr>
            <p:nvPr/>
          </p:nvSpPr>
          <p:spPr bwMode="auto">
            <a:xfrm rot="16200000" flipV="1">
              <a:off x="2757" y="2662"/>
              <a:ext cx="9" cy="1347"/>
            </a:xfrm>
            <a:prstGeom prst="line">
              <a:avLst/>
            </a:prstGeom>
            <a:noFill/>
            <a:ln w="25400">
              <a:solidFill>
                <a:schemeClr val="tx1"/>
              </a:solidFill>
              <a:round/>
              <a:headEnd type="triangle" w="lg" len="lg"/>
              <a:tailEnd/>
            </a:ln>
          </p:spPr>
          <p:txBody>
            <a:bodyPr lIns="90000" tIns="46800" rIns="90000" bIns="46800"/>
            <a:lstStyle/>
            <a:p>
              <a:endParaRPr lang="fr-FR"/>
            </a:p>
          </p:txBody>
        </p:sp>
        <p:sp>
          <p:nvSpPr>
            <p:cNvPr id="100467" name="Text Box 115"/>
            <p:cNvSpPr txBox="1">
              <a:spLocks noChangeArrowheads="1"/>
            </p:cNvSpPr>
            <p:nvPr/>
          </p:nvSpPr>
          <p:spPr bwMode="auto">
            <a:xfrm>
              <a:off x="3301" y="2940"/>
              <a:ext cx="975" cy="231"/>
            </a:xfrm>
            <a:prstGeom prst="rect">
              <a:avLst/>
            </a:prstGeom>
            <a:noFill/>
            <a:ln w="25400">
              <a:noFill/>
              <a:miter lim="800000"/>
              <a:headEnd/>
              <a:tailEnd/>
            </a:ln>
            <a:effectLst>
              <a:prstShdw prst="shdw17" dist="17961" dir="2700000">
                <a:schemeClr val="bg1">
                  <a:gamma/>
                  <a:shade val="60000"/>
                  <a:invGamma/>
                </a:schemeClr>
              </a:prstShdw>
            </a:effectLst>
          </p:spPr>
          <p:txBody>
            <a:bodyPr lIns="90000" tIns="46800" rIns="90000" bIns="46800">
              <a:spAutoFit/>
            </a:bodyPr>
            <a:lstStyle/>
            <a:p>
              <a:pPr>
                <a:spcBef>
                  <a:spcPct val="50000"/>
                </a:spcBef>
                <a:defRPr/>
              </a:pPr>
              <a:r>
                <a:rPr lang="fr-FR" b="1">
                  <a:sym typeface="Symbol" pitchFamily="18" charset="2"/>
                </a:rPr>
                <a:t>C</a:t>
              </a:r>
              <a:r>
                <a:rPr lang="fr-FR" b="1" baseline="-25000">
                  <a:sym typeface="Symbol" pitchFamily="18" charset="2"/>
                </a:rPr>
                <a:t>max</a:t>
              </a:r>
              <a:r>
                <a:rPr lang="fr-FR" b="1">
                  <a:sym typeface="Symbol" pitchFamily="18" charset="2"/>
                </a:rPr>
                <a:t> </a:t>
              </a:r>
              <a:r>
                <a:rPr lang="fr-FR" b="1"/>
                <a:t>= 3V</a:t>
              </a:r>
            </a:p>
          </p:txBody>
        </p:sp>
        <p:sp>
          <p:nvSpPr>
            <p:cNvPr id="100468" name="Rectangle 116"/>
            <p:cNvSpPr>
              <a:spLocks noChangeArrowheads="1"/>
            </p:cNvSpPr>
            <p:nvPr/>
          </p:nvSpPr>
          <p:spPr bwMode="auto">
            <a:xfrm>
              <a:off x="4020" y="2865"/>
              <a:ext cx="304" cy="231"/>
            </a:xfrm>
            <a:prstGeom prst="rect">
              <a:avLst/>
            </a:prstGeom>
            <a:noFill/>
            <a:ln w="25400">
              <a:noFill/>
              <a:miter lim="800000"/>
              <a:headEnd/>
              <a:tailEnd/>
            </a:ln>
            <a:effectLst>
              <a:prstShdw prst="shdw17" dist="17961" dir="2700000">
                <a:schemeClr val="bg1">
                  <a:gamma/>
                  <a:shade val="60000"/>
                  <a:invGamma/>
                </a:schemeClr>
              </a:prstShdw>
            </a:effectLst>
          </p:spPr>
          <p:txBody>
            <a:bodyPr lIns="90000" tIns="46800" rIns="90000" bIns="46800">
              <a:spAutoFit/>
            </a:bodyPr>
            <a:lstStyle/>
            <a:p>
              <a:pPr>
                <a:defRPr/>
              </a:pPr>
              <a:r>
                <a:rPr lang="fr-FR" b="1">
                  <a:sym typeface="Symbol" pitchFamily="18" charset="2"/>
                </a:rPr>
                <a:t>E</a:t>
              </a:r>
            </a:p>
          </p:txBody>
        </p:sp>
        <p:sp>
          <p:nvSpPr>
            <p:cNvPr id="89143" name="Line 117"/>
            <p:cNvSpPr>
              <a:spLocks noChangeShapeType="1"/>
            </p:cNvSpPr>
            <p:nvPr/>
          </p:nvSpPr>
          <p:spPr bwMode="auto">
            <a:xfrm>
              <a:off x="4029" y="3092"/>
              <a:ext cx="204" cy="1"/>
            </a:xfrm>
            <a:prstGeom prst="line">
              <a:avLst/>
            </a:prstGeom>
            <a:noFill/>
            <a:ln w="25400">
              <a:solidFill>
                <a:schemeClr val="tx1"/>
              </a:solidFill>
              <a:round/>
              <a:headEnd/>
              <a:tailEnd/>
            </a:ln>
          </p:spPr>
          <p:txBody>
            <a:bodyPr lIns="90000" tIns="46800" rIns="90000" bIns="46800"/>
            <a:lstStyle/>
            <a:p>
              <a:endParaRPr lang="fr-FR"/>
            </a:p>
          </p:txBody>
        </p:sp>
        <p:sp>
          <p:nvSpPr>
            <p:cNvPr id="100470" name="Rectangle 118"/>
            <p:cNvSpPr>
              <a:spLocks noChangeArrowheads="1"/>
            </p:cNvSpPr>
            <p:nvPr/>
          </p:nvSpPr>
          <p:spPr bwMode="auto">
            <a:xfrm>
              <a:off x="3948" y="3071"/>
              <a:ext cx="264" cy="231"/>
            </a:xfrm>
            <a:prstGeom prst="rect">
              <a:avLst/>
            </a:prstGeom>
            <a:noFill/>
            <a:ln w="25400">
              <a:noFill/>
              <a:miter lim="800000"/>
              <a:headEnd/>
              <a:tailEnd/>
            </a:ln>
            <a:effectLst>
              <a:prstShdw prst="shdw17" dist="17961" dir="2700000">
                <a:schemeClr val="bg1">
                  <a:gamma/>
                  <a:shade val="60000"/>
                  <a:invGamma/>
                </a:schemeClr>
              </a:prstShdw>
            </a:effectLst>
          </p:spPr>
          <p:txBody>
            <a:bodyPr lIns="90000" tIns="46800" rIns="90000" bIns="46800">
              <a:spAutoFit/>
            </a:bodyPr>
            <a:lstStyle/>
            <a:p>
              <a:pPr>
                <a:defRPr/>
              </a:pPr>
              <a:r>
                <a:rPr lang="fr-FR" b="1">
                  <a:sym typeface="Symbol" pitchFamily="18" charset="2"/>
                </a:rPr>
                <a:t>L</a:t>
              </a:r>
              <a:r>
                <a:rPr lang="fr-FR" b="1" baseline="-25000">
                  <a:sym typeface="Symbol" pitchFamily="18" charset="2"/>
                </a:rPr>
                <a:t>s</a:t>
              </a:r>
            </a:p>
          </p:txBody>
        </p:sp>
        <p:sp>
          <p:nvSpPr>
            <p:cNvPr id="100471" name="Rectangle 119"/>
            <p:cNvSpPr>
              <a:spLocks noChangeArrowheads="1"/>
            </p:cNvSpPr>
            <p:nvPr/>
          </p:nvSpPr>
          <p:spPr bwMode="auto">
            <a:xfrm>
              <a:off x="4094" y="3067"/>
              <a:ext cx="229" cy="231"/>
            </a:xfrm>
            <a:prstGeom prst="rect">
              <a:avLst/>
            </a:prstGeom>
            <a:noFill/>
            <a:ln w="25400">
              <a:noFill/>
              <a:miter lim="800000"/>
              <a:headEnd/>
              <a:tailEnd/>
            </a:ln>
            <a:effectLst>
              <a:prstShdw prst="shdw17" dist="17961" dir="2700000">
                <a:schemeClr val="bg1">
                  <a:gamma/>
                  <a:shade val="60000"/>
                  <a:invGamma/>
                </a:schemeClr>
              </a:prstShdw>
            </a:effectLst>
          </p:spPr>
          <p:txBody>
            <a:bodyPr wrap="none" lIns="90000" tIns="46800" rIns="90000" bIns="46800">
              <a:spAutoFit/>
            </a:bodyPr>
            <a:lstStyle/>
            <a:p>
              <a:pPr>
                <a:defRPr/>
              </a:pPr>
              <a:r>
                <a:rPr lang="el-GR" b="1">
                  <a:sym typeface="Symbol" pitchFamily="18" charset="2"/>
                </a:rPr>
                <a:t>Ω</a:t>
              </a:r>
              <a:endParaRPr lang="fr-FR" b="1">
                <a:sym typeface="Symbol" pitchFamily="18" charset="2"/>
              </a:endParaRPr>
            </a:p>
          </p:txBody>
        </p:sp>
        <p:sp>
          <p:nvSpPr>
            <p:cNvPr id="89146" name="Line 120"/>
            <p:cNvSpPr>
              <a:spLocks noChangeShapeType="1"/>
            </p:cNvSpPr>
            <p:nvPr/>
          </p:nvSpPr>
          <p:spPr bwMode="auto">
            <a:xfrm>
              <a:off x="2744" y="3049"/>
              <a:ext cx="441" cy="0"/>
            </a:xfrm>
            <a:prstGeom prst="line">
              <a:avLst/>
            </a:prstGeom>
            <a:noFill/>
            <a:ln w="25400">
              <a:solidFill>
                <a:schemeClr val="tx1"/>
              </a:solidFill>
              <a:prstDash val="sysDot"/>
              <a:round/>
              <a:headEnd/>
              <a:tailEnd/>
            </a:ln>
          </p:spPr>
          <p:txBody>
            <a:bodyPr lIns="90000" tIns="46800" rIns="90000" bIns="46800"/>
            <a:lstStyle/>
            <a:p>
              <a:endParaRPr lang="fr-FR"/>
            </a:p>
          </p:txBody>
        </p:sp>
        <p:sp>
          <p:nvSpPr>
            <p:cNvPr id="100473" name="Rectangle 121"/>
            <p:cNvSpPr>
              <a:spLocks noChangeArrowheads="1"/>
            </p:cNvSpPr>
            <p:nvPr/>
          </p:nvSpPr>
          <p:spPr bwMode="auto">
            <a:xfrm>
              <a:off x="2340" y="2918"/>
              <a:ext cx="409" cy="231"/>
            </a:xfrm>
            <a:prstGeom prst="rect">
              <a:avLst/>
            </a:prstGeom>
            <a:noFill/>
            <a:ln w="25400">
              <a:noFill/>
              <a:miter lim="800000"/>
              <a:headEnd/>
              <a:tailEnd/>
            </a:ln>
            <a:effectLst>
              <a:prstShdw prst="shdw17" dist="17961" dir="2700000">
                <a:schemeClr val="bg1">
                  <a:gamma/>
                  <a:shade val="60000"/>
                  <a:invGamma/>
                </a:schemeClr>
              </a:prstShdw>
            </a:effectLst>
          </p:spPr>
          <p:txBody>
            <a:bodyPr wrap="none" lIns="90000" tIns="46800" rIns="90000" bIns="46800">
              <a:spAutoFit/>
            </a:bodyPr>
            <a:lstStyle/>
            <a:p>
              <a:pPr>
                <a:defRPr/>
              </a:pPr>
              <a:r>
                <a:rPr lang="fr-FR" b="1">
                  <a:sym typeface="Symbol" pitchFamily="18" charset="2"/>
                </a:rPr>
                <a:t>C</a:t>
              </a:r>
              <a:r>
                <a:rPr lang="fr-FR" b="1" baseline="-25000">
                  <a:sym typeface="Symbol" pitchFamily="18" charset="2"/>
                </a:rPr>
                <a:t>max</a:t>
              </a:r>
            </a:p>
          </p:txBody>
        </p:sp>
        <p:sp>
          <p:nvSpPr>
            <p:cNvPr id="100474" name="Rectangle 122"/>
            <p:cNvSpPr>
              <a:spLocks noChangeArrowheads="1"/>
            </p:cNvSpPr>
            <p:nvPr/>
          </p:nvSpPr>
          <p:spPr bwMode="auto">
            <a:xfrm>
              <a:off x="3370" y="3332"/>
              <a:ext cx="189" cy="231"/>
            </a:xfrm>
            <a:prstGeom prst="rect">
              <a:avLst/>
            </a:prstGeom>
            <a:noFill/>
            <a:ln w="25400">
              <a:noFill/>
              <a:miter lim="800000"/>
              <a:headEnd/>
              <a:tailEnd/>
            </a:ln>
            <a:effectLst>
              <a:prstShdw prst="shdw17" dist="17961" dir="2700000">
                <a:schemeClr val="bg1">
                  <a:gamma/>
                  <a:shade val="60000"/>
                  <a:invGamma/>
                </a:schemeClr>
              </a:prstShdw>
            </a:effectLst>
          </p:spPr>
          <p:txBody>
            <a:bodyPr wrap="none" lIns="90000" tIns="46800" rIns="90000" bIns="46800">
              <a:spAutoFit/>
            </a:bodyPr>
            <a:lstStyle/>
            <a:p>
              <a:pPr>
                <a:defRPr/>
              </a:pPr>
              <a:r>
                <a:rPr lang="fr-FR" b="1">
                  <a:sym typeface="Symbol" pitchFamily="18" charset="2"/>
                </a:rPr>
                <a:t></a:t>
              </a:r>
            </a:p>
          </p:txBody>
        </p:sp>
      </p:grpSp>
      <p:sp>
        <p:nvSpPr>
          <p:cNvPr id="100476" name="Text Box 124"/>
          <p:cNvSpPr txBox="1">
            <a:spLocks noChangeArrowheads="1"/>
          </p:cNvSpPr>
          <p:nvPr/>
        </p:nvSpPr>
        <p:spPr bwMode="auto">
          <a:xfrm>
            <a:off x="4845050" y="4778375"/>
            <a:ext cx="3954463" cy="1279525"/>
          </a:xfrm>
          <a:prstGeom prst="rect">
            <a:avLst/>
          </a:prstGeom>
          <a:noFill/>
          <a:ln w="25400">
            <a:noFill/>
            <a:miter lim="800000"/>
            <a:headEnd/>
            <a:tailEnd/>
          </a:ln>
          <a:effectLst>
            <a:prstShdw prst="shdw17" dist="17961" dir="2700000">
              <a:schemeClr val="bg1">
                <a:gamma/>
                <a:shade val="60000"/>
                <a:invGamma/>
              </a:schemeClr>
            </a:prstShdw>
          </a:effectLst>
        </p:spPr>
        <p:txBody>
          <a:bodyPr lIns="90000" tIns="46800" rIns="90000" bIns="46800">
            <a:spAutoFit/>
          </a:bodyPr>
          <a:lstStyle/>
          <a:p>
            <a:pPr algn="just">
              <a:spcBef>
                <a:spcPct val="50000"/>
              </a:spcBef>
              <a:defRPr/>
            </a:pPr>
            <a:r>
              <a:rPr lang="fr-FR" sz="1400" dirty="0">
                <a:sym typeface="Symbol" pitchFamily="18" charset="2"/>
              </a:rPr>
              <a:t>Sans précaution, la valeur du couple demandé par la charge peut excéder la valeur max, la machine décroche, c’est le cas au démarrage.</a:t>
            </a:r>
          </a:p>
          <a:p>
            <a:pPr algn="just">
              <a:spcBef>
                <a:spcPct val="50000"/>
              </a:spcBef>
              <a:defRPr/>
            </a:pPr>
            <a:r>
              <a:rPr lang="fr-FR" sz="1400" dirty="0">
                <a:sym typeface="Symbol" pitchFamily="18" charset="2"/>
              </a:rPr>
              <a:t>Il y a nécessité d’un auto pilotage de l’angle  pour contrôler la valeur du couple.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0"/>
          <p:cNvSpPr>
            <a:spLocks noChangeArrowheads="1"/>
          </p:cNvSpPr>
          <p:nvPr/>
        </p:nvSpPr>
        <p:spPr bwMode="auto">
          <a:xfrm>
            <a:off x="0" y="685800"/>
            <a:ext cx="9144000" cy="4572000"/>
          </a:xfrm>
          <a:prstGeom prst="rect">
            <a:avLst/>
          </a:prstGeom>
          <a:solidFill>
            <a:schemeClr val="bg1"/>
          </a:solidFill>
          <a:ln w="25400">
            <a:noFill/>
            <a:miter lim="800000"/>
            <a:headEnd/>
            <a:tailEnd/>
          </a:ln>
        </p:spPr>
        <p:txBody>
          <a:bodyPr wrap="none" lIns="90000" tIns="46800" rIns="90000" bIns="46800" anchor="ctr"/>
          <a:lstStyle/>
          <a:p>
            <a:endParaRPr lang="fr-FR"/>
          </a:p>
        </p:txBody>
      </p:sp>
      <p:sp>
        <p:nvSpPr>
          <p:cNvPr id="90115" name="Rectangle 3"/>
          <p:cNvSpPr>
            <a:spLocks noChangeArrowheads="1"/>
          </p:cNvSpPr>
          <p:nvPr/>
        </p:nvSpPr>
        <p:spPr bwMode="auto">
          <a:xfrm>
            <a:off x="436563" y="204788"/>
            <a:ext cx="8461375" cy="398462"/>
          </a:xfrm>
          <a:prstGeom prst="rect">
            <a:avLst/>
          </a:prstGeom>
          <a:noFill/>
          <a:ln w="25400">
            <a:noFill/>
            <a:miter lim="800000"/>
            <a:headEnd/>
            <a:tailEnd/>
          </a:ln>
          <a:effectLst>
            <a:prstShdw prst="shdw17" dist="17961" dir="2700000">
              <a:schemeClr val="bg1">
                <a:gamma/>
                <a:shade val="60000"/>
                <a:invGamma/>
              </a:schemeClr>
            </a:prstShdw>
          </a:effectLst>
        </p:spPr>
        <p:txBody>
          <a:bodyPr wrap="none" lIns="90000" tIns="46800" rIns="90000" bIns="46800">
            <a:spAutoFit/>
          </a:bodyPr>
          <a:lstStyle/>
          <a:p>
            <a:pPr>
              <a:lnSpc>
                <a:spcPct val="125000"/>
              </a:lnSpc>
              <a:defRPr/>
            </a:pPr>
            <a:r>
              <a:rPr lang="fr-FR" sz="1600" b="1">
                <a:solidFill>
                  <a:srgbClr val="0000FF"/>
                </a:solidFill>
              </a:rPr>
              <a:t>Modèle de la machine synchrone expression du couple: la nécessité de l’autopilotage</a:t>
            </a:r>
          </a:p>
        </p:txBody>
      </p:sp>
      <p:pic>
        <p:nvPicPr>
          <p:cNvPr id="91139" name="Picture 4" descr="machine synchrone022"/>
          <p:cNvPicPr>
            <a:picLocks noChangeAspect="1" noChangeArrowheads="1"/>
          </p:cNvPicPr>
          <p:nvPr/>
        </p:nvPicPr>
        <p:blipFill>
          <a:blip r:embed="rId3"/>
          <a:srcRect/>
          <a:stretch>
            <a:fillRect/>
          </a:stretch>
        </p:blipFill>
        <p:spPr bwMode="auto">
          <a:xfrm>
            <a:off x="450850" y="2276475"/>
            <a:ext cx="6411913" cy="434975"/>
          </a:xfrm>
          <a:prstGeom prst="rect">
            <a:avLst/>
          </a:prstGeom>
          <a:noFill/>
          <a:ln w="9525">
            <a:noFill/>
            <a:miter lim="800000"/>
            <a:headEnd/>
            <a:tailEnd/>
          </a:ln>
        </p:spPr>
      </p:pic>
      <p:pic>
        <p:nvPicPr>
          <p:cNvPr id="91140" name="Picture 5" descr="machine synchrone024"/>
          <p:cNvPicPr>
            <a:picLocks noChangeAspect="1" noChangeArrowheads="1"/>
          </p:cNvPicPr>
          <p:nvPr/>
        </p:nvPicPr>
        <p:blipFill>
          <a:blip r:embed="rId4"/>
          <a:srcRect/>
          <a:stretch>
            <a:fillRect/>
          </a:stretch>
        </p:blipFill>
        <p:spPr bwMode="auto">
          <a:xfrm>
            <a:off x="1089025" y="3546475"/>
            <a:ext cx="5937250" cy="403225"/>
          </a:xfrm>
          <a:prstGeom prst="rect">
            <a:avLst/>
          </a:prstGeom>
          <a:noFill/>
          <a:ln w="9525">
            <a:noFill/>
            <a:miter lim="800000"/>
            <a:headEnd/>
            <a:tailEnd/>
          </a:ln>
        </p:spPr>
      </p:pic>
      <p:pic>
        <p:nvPicPr>
          <p:cNvPr id="91141" name="Picture 6" descr="machine synchrone023"/>
          <p:cNvPicPr>
            <a:picLocks noChangeAspect="1" noChangeArrowheads="1"/>
          </p:cNvPicPr>
          <p:nvPr/>
        </p:nvPicPr>
        <p:blipFill>
          <a:blip r:embed="rId5"/>
          <a:srcRect/>
          <a:stretch>
            <a:fillRect/>
          </a:stretch>
        </p:blipFill>
        <p:spPr bwMode="auto">
          <a:xfrm>
            <a:off x="1419225" y="2889250"/>
            <a:ext cx="5473700" cy="517525"/>
          </a:xfrm>
          <a:prstGeom prst="rect">
            <a:avLst/>
          </a:prstGeom>
          <a:noFill/>
          <a:ln w="9525">
            <a:noFill/>
            <a:miter lim="800000"/>
            <a:headEnd/>
            <a:tailEnd/>
          </a:ln>
        </p:spPr>
      </p:pic>
      <p:pic>
        <p:nvPicPr>
          <p:cNvPr id="91142" name="Picture 7" descr="machine synchrone020"/>
          <p:cNvPicPr>
            <a:picLocks noChangeAspect="1" noChangeArrowheads="1"/>
          </p:cNvPicPr>
          <p:nvPr/>
        </p:nvPicPr>
        <p:blipFill>
          <a:blip r:embed="rId6"/>
          <a:srcRect/>
          <a:stretch>
            <a:fillRect/>
          </a:stretch>
        </p:blipFill>
        <p:spPr bwMode="auto">
          <a:xfrm>
            <a:off x="3289300" y="1046163"/>
            <a:ext cx="2344738" cy="461962"/>
          </a:xfrm>
          <a:prstGeom prst="rect">
            <a:avLst/>
          </a:prstGeom>
          <a:noFill/>
          <a:ln w="9525">
            <a:noFill/>
            <a:miter lim="800000"/>
            <a:headEnd/>
            <a:tailEnd/>
          </a:ln>
        </p:spPr>
      </p:pic>
      <p:pic>
        <p:nvPicPr>
          <p:cNvPr id="91143" name="Picture 8" descr="machine synchrone021"/>
          <p:cNvPicPr>
            <a:picLocks noChangeAspect="1" noChangeArrowheads="1"/>
          </p:cNvPicPr>
          <p:nvPr/>
        </p:nvPicPr>
        <p:blipFill>
          <a:blip r:embed="rId7"/>
          <a:srcRect r="77074" b="-2640"/>
          <a:stretch>
            <a:fillRect/>
          </a:stretch>
        </p:blipFill>
        <p:spPr bwMode="auto">
          <a:xfrm>
            <a:off x="2060575" y="1697038"/>
            <a:ext cx="1395413" cy="423862"/>
          </a:xfrm>
          <a:prstGeom prst="rect">
            <a:avLst/>
          </a:prstGeom>
          <a:noFill/>
          <a:ln w="9525">
            <a:noFill/>
            <a:miter lim="800000"/>
            <a:headEnd/>
            <a:tailEnd/>
          </a:ln>
        </p:spPr>
      </p:pic>
      <p:sp>
        <p:nvSpPr>
          <p:cNvPr id="90122" name="Text Box 10"/>
          <p:cNvSpPr txBox="1">
            <a:spLocks noChangeArrowheads="1"/>
          </p:cNvSpPr>
          <p:nvPr/>
        </p:nvSpPr>
        <p:spPr bwMode="auto">
          <a:xfrm>
            <a:off x="376238" y="779463"/>
            <a:ext cx="8523287" cy="304800"/>
          </a:xfrm>
          <a:prstGeom prst="rect">
            <a:avLst/>
          </a:prstGeom>
          <a:noFill/>
          <a:ln w="25400">
            <a:noFill/>
            <a:miter lim="800000"/>
            <a:headEnd/>
            <a:tailEnd/>
          </a:ln>
          <a:effectLst>
            <a:prstShdw prst="shdw17" dist="17961" dir="2700000">
              <a:schemeClr val="bg1">
                <a:gamma/>
                <a:shade val="60000"/>
                <a:invGamma/>
              </a:schemeClr>
            </a:prstShdw>
          </a:effectLst>
        </p:spPr>
        <p:txBody>
          <a:bodyPr lIns="90000" tIns="46800" rIns="90000" bIns="46800">
            <a:spAutoFit/>
          </a:bodyPr>
          <a:lstStyle/>
          <a:p>
            <a:pPr>
              <a:spcBef>
                <a:spcPct val="50000"/>
              </a:spcBef>
              <a:defRPr/>
            </a:pPr>
            <a:r>
              <a:rPr lang="fr-FR" sz="1400"/>
              <a:t>L’expression instantanée du couple s’obtient à partir de la puissance instantanée</a:t>
            </a:r>
          </a:p>
        </p:txBody>
      </p:sp>
      <p:sp>
        <p:nvSpPr>
          <p:cNvPr id="90123" name="Text Box 11"/>
          <p:cNvSpPr txBox="1">
            <a:spLocks noChangeArrowheads="1"/>
          </p:cNvSpPr>
          <p:nvPr/>
        </p:nvSpPr>
        <p:spPr bwMode="auto">
          <a:xfrm>
            <a:off x="349250" y="1487488"/>
            <a:ext cx="8523288" cy="212725"/>
          </a:xfrm>
          <a:prstGeom prst="rect">
            <a:avLst/>
          </a:prstGeom>
          <a:noFill/>
          <a:ln w="25400">
            <a:noFill/>
            <a:miter lim="800000"/>
            <a:headEnd/>
            <a:tailEnd/>
          </a:ln>
          <a:effectLst>
            <a:prstShdw prst="shdw17" dist="17961" dir="2700000">
              <a:schemeClr val="bg1">
                <a:gamma/>
                <a:shade val="60000"/>
                <a:invGamma/>
              </a:schemeClr>
            </a:prstShdw>
          </a:effectLst>
        </p:spPr>
        <p:txBody>
          <a:bodyPr lIns="0" tIns="0" rIns="0" bIns="0">
            <a:spAutoFit/>
          </a:bodyPr>
          <a:lstStyle/>
          <a:p>
            <a:pPr>
              <a:spcBef>
                <a:spcPct val="50000"/>
              </a:spcBef>
              <a:defRPr/>
            </a:pPr>
            <a:r>
              <a:rPr lang="fr-FR" sz="1400"/>
              <a:t>Avec une répartition spatiale sinusoïdale on écrit la valeur des flux du à l’inducteur pour chaque phase</a:t>
            </a:r>
          </a:p>
        </p:txBody>
      </p:sp>
      <p:pic>
        <p:nvPicPr>
          <p:cNvPr id="91146" name="Picture 12" descr="machine synchrone021"/>
          <p:cNvPicPr>
            <a:picLocks noChangeAspect="1" noChangeArrowheads="1"/>
          </p:cNvPicPr>
          <p:nvPr/>
        </p:nvPicPr>
        <p:blipFill>
          <a:blip r:embed="rId7"/>
          <a:srcRect l="33415" t="8250" r="33797" b="-5611"/>
          <a:stretch>
            <a:fillRect/>
          </a:stretch>
        </p:blipFill>
        <p:spPr bwMode="auto">
          <a:xfrm>
            <a:off x="3783013" y="1709738"/>
            <a:ext cx="1997075" cy="403225"/>
          </a:xfrm>
          <a:prstGeom prst="rect">
            <a:avLst/>
          </a:prstGeom>
          <a:noFill/>
          <a:ln w="9525">
            <a:noFill/>
            <a:miter lim="800000"/>
            <a:headEnd/>
            <a:tailEnd/>
          </a:ln>
        </p:spPr>
      </p:pic>
      <p:pic>
        <p:nvPicPr>
          <p:cNvPr id="91147" name="Picture 13" descr="machine synchrone021"/>
          <p:cNvPicPr>
            <a:picLocks noChangeAspect="1" noChangeArrowheads="1"/>
          </p:cNvPicPr>
          <p:nvPr/>
        </p:nvPicPr>
        <p:blipFill>
          <a:blip r:embed="rId7"/>
          <a:srcRect l="68153" t="8582"/>
          <a:stretch>
            <a:fillRect/>
          </a:stretch>
        </p:blipFill>
        <p:spPr bwMode="auto">
          <a:xfrm>
            <a:off x="6134100" y="1714500"/>
            <a:ext cx="1941513" cy="379413"/>
          </a:xfrm>
          <a:prstGeom prst="rect">
            <a:avLst/>
          </a:prstGeom>
          <a:noFill/>
          <a:ln w="9525">
            <a:noFill/>
            <a:miter lim="800000"/>
            <a:headEnd/>
            <a:tailEnd/>
          </a:ln>
        </p:spPr>
      </p:pic>
      <p:sp>
        <p:nvSpPr>
          <p:cNvPr id="90126" name="Text Box 14"/>
          <p:cNvSpPr txBox="1">
            <a:spLocks noChangeArrowheads="1"/>
          </p:cNvSpPr>
          <p:nvPr/>
        </p:nvSpPr>
        <p:spPr bwMode="auto">
          <a:xfrm>
            <a:off x="388938" y="2105025"/>
            <a:ext cx="8523287" cy="212725"/>
          </a:xfrm>
          <a:prstGeom prst="rect">
            <a:avLst/>
          </a:prstGeom>
          <a:noFill/>
          <a:ln w="25400">
            <a:noFill/>
            <a:miter lim="800000"/>
            <a:headEnd/>
            <a:tailEnd/>
          </a:ln>
          <a:effectLst>
            <a:prstShdw prst="shdw17" dist="17961" dir="2700000">
              <a:schemeClr val="bg1">
                <a:gamma/>
                <a:shade val="60000"/>
                <a:invGamma/>
              </a:schemeClr>
            </a:prstShdw>
          </a:effectLst>
        </p:spPr>
        <p:txBody>
          <a:bodyPr lIns="0" tIns="0" rIns="0" bIns="0">
            <a:spAutoFit/>
          </a:bodyPr>
          <a:lstStyle/>
          <a:p>
            <a:pPr>
              <a:spcBef>
                <a:spcPct val="50000"/>
              </a:spcBef>
              <a:defRPr/>
            </a:pPr>
            <a:r>
              <a:rPr lang="fr-FR" sz="1400"/>
              <a:t>On calcul les FEM par dérivation des grandeurs de flux</a:t>
            </a:r>
          </a:p>
        </p:txBody>
      </p:sp>
      <p:sp>
        <p:nvSpPr>
          <p:cNvPr id="90127" name="Text Box 15"/>
          <p:cNvSpPr txBox="1">
            <a:spLocks noChangeArrowheads="1"/>
          </p:cNvSpPr>
          <p:nvPr/>
        </p:nvSpPr>
        <p:spPr bwMode="auto">
          <a:xfrm>
            <a:off x="322263" y="2730500"/>
            <a:ext cx="8523287" cy="212725"/>
          </a:xfrm>
          <a:prstGeom prst="rect">
            <a:avLst/>
          </a:prstGeom>
          <a:noFill/>
          <a:ln w="25400">
            <a:noFill/>
            <a:miter lim="800000"/>
            <a:headEnd/>
            <a:tailEnd/>
          </a:ln>
          <a:effectLst>
            <a:prstShdw prst="shdw17" dist="17961" dir="2700000">
              <a:schemeClr val="bg1">
                <a:gamma/>
                <a:shade val="60000"/>
                <a:invGamma/>
              </a:schemeClr>
            </a:prstShdw>
          </a:effectLst>
        </p:spPr>
        <p:txBody>
          <a:bodyPr lIns="0" tIns="0" rIns="0" bIns="0">
            <a:spAutoFit/>
          </a:bodyPr>
          <a:lstStyle/>
          <a:p>
            <a:pPr>
              <a:spcBef>
                <a:spcPct val="50000"/>
              </a:spcBef>
              <a:defRPr/>
            </a:pPr>
            <a:r>
              <a:rPr lang="fr-FR" sz="1400"/>
              <a:t>Dans l’expression du couple cela donne l’expression</a:t>
            </a:r>
          </a:p>
        </p:txBody>
      </p:sp>
      <p:sp>
        <p:nvSpPr>
          <p:cNvPr id="90129" name="Text Box 17"/>
          <p:cNvSpPr txBox="1">
            <a:spLocks noChangeArrowheads="1"/>
          </p:cNvSpPr>
          <p:nvPr/>
        </p:nvSpPr>
        <p:spPr bwMode="auto">
          <a:xfrm>
            <a:off x="365125" y="3371850"/>
            <a:ext cx="8523288" cy="212725"/>
          </a:xfrm>
          <a:prstGeom prst="rect">
            <a:avLst/>
          </a:prstGeom>
          <a:noFill/>
          <a:ln w="25400">
            <a:noFill/>
            <a:miter lim="800000"/>
            <a:headEnd/>
            <a:tailEnd/>
          </a:ln>
          <a:effectLst>
            <a:prstShdw prst="shdw17" dist="17961" dir="2700000">
              <a:schemeClr val="bg1">
                <a:gamma/>
                <a:shade val="60000"/>
                <a:invGamma/>
              </a:schemeClr>
            </a:prstShdw>
          </a:effectLst>
        </p:spPr>
        <p:txBody>
          <a:bodyPr lIns="0" tIns="0" rIns="0" bIns="0">
            <a:spAutoFit/>
          </a:bodyPr>
          <a:lstStyle/>
          <a:p>
            <a:pPr>
              <a:spcBef>
                <a:spcPct val="50000"/>
              </a:spcBef>
              <a:defRPr/>
            </a:pPr>
            <a:r>
              <a:rPr lang="fr-FR" sz="1400"/>
              <a:t>Ce qui impose les expressions de courant instantanée dans chaque phase</a:t>
            </a:r>
          </a:p>
        </p:txBody>
      </p:sp>
      <p:sp>
        <p:nvSpPr>
          <p:cNvPr id="90130" name="Text Box 18"/>
          <p:cNvSpPr txBox="1">
            <a:spLocks noChangeArrowheads="1"/>
          </p:cNvSpPr>
          <p:nvPr/>
        </p:nvSpPr>
        <p:spPr bwMode="auto">
          <a:xfrm>
            <a:off x="376238" y="4216400"/>
            <a:ext cx="8523287" cy="244475"/>
          </a:xfrm>
          <a:prstGeom prst="rect">
            <a:avLst/>
          </a:prstGeom>
          <a:noFill/>
          <a:ln w="25400">
            <a:noFill/>
            <a:miter lim="800000"/>
            <a:headEnd/>
            <a:tailEnd/>
          </a:ln>
          <a:effectLst>
            <a:prstShdw prst="shdw17" dist="17961" dir="2700000">
              <a:schemeClr val="bg1">
                <a:gamma/>
                <a:shade val="60000"/>
                <a:invGamma/>
              </a:schemeClr>
            </a:prstShdw>
          </a:effectLst>
        </p:spPr>
        <p:txBody>
          <a:bodyPr lIns="0" tIns="0" rIns="0" bIns="0">
            <a:spAutoFit/>
          </a:bodyPr>
          <a:lstStyle/>
          <a:p>
            <a:pPr>
              <a:spcBef>
                <a:spcPct val="50000"/>
              </a:spcBef>
              <a:defRPr/>
            </a:pPr>
            <a:r>
              <a:rPr lang="fr-FR" sz="1400"/>
              <a:t>L’expression du couple instantané dont l’amplitude est constante:</a:t>
            </a:r>
            <a:r>
              <a:rPr lang="fr-FR" sz="1600"/>
              <a:t> </a:t>
            </a:r>
          </a:p>
        </p:txBody>
      </p:sp>
      <p:pic>
        <p:nvPicPr>
          <p:cNvPr id="91152" name="Picture 19" descr="machine synchrone027"/>
          <p:cNvPicPr>
            <a:picLocks noChangeAspect="1" noChangeArrowheads="1"/>
          </p:cNvPicPr>
          <p:nvPr/>
        </p:nvPicPr>
        <p:blipFill>
          <a:blip r:embed="rId8"/>
          <a:srcRect/>
          <a:stretch>
            <a:fillRect/>
          </a:stretch>
        </p:blipFill>
        <p:spPr bwMode="auto">
          <a:xfrm>
            <a:off x="5678488" y="4070350"/>
            <a:ext cx="2352675" cy="463550"/>
          </a:xfrm>
          <a:prstGeom prst="rect">
            <a:avLst/>
          </a:prstGeom>
          <a:noFill/>
          <a:ln w="9525">
            <a:noFill/>
            <a:miter lim="800000"/>
            <a:headEnd/>
            <a:tailEnd/>
          </a:ln>
        </p:spPr>
      </p:pic>
      <p:sp>
        <p:nvSpPr>
          <p:cNvPr id="90134" name="Text Box 22"/>
          <p:cNvSpPr txBox="1">
            <a:spLocks noChangeArrowheads="1"/>
          </p:cNvSpPr>
          <p:nvPr/>
        </p:nvSpPr>
        <p:spPr bwMode="auto">
          <a:xfrm>
            <a:off x="298450" y="4538663"/>
            <a:ext cx="8545513" cy="741362"/>
          </a:xfrm>
          <a:prstGeom prst="rect">
            <a:avLst/>
          </a:prstGeom>
          <a:noFill/>
          <a:ln w="25400">
            <a:noFill/>
            <a:miter lim="800000"/>
            <a:headEnd/>
            <a:tailEnd/>
          </a:ln>
          <a:effectLst>
            <a:prstShdw prst="shdw17" dist="17961" dir="2700000">
              <a:schemeClr val="bg1">
                <a:gamma/>
                <a:shade val="60000"/>
                <a:invGamma/>
              </a:schemeClr>
            </a:prstShdw>
          </a:effectLst>
        </p:spPr>
        <p:txBody>
          <a:bodyPr lIns="90000" tIns="46800" rIns="90000" bIns="46800">
            <a:spAutoFit/>
          </a:bodyPr>
          <a:lstStyle/>
          <a:p>
            <a:pPr>
              <a:spcBef>
                <a:spcPct val="50000"/>
              </a:spcBef>
              <a:defRPr/>
            </a:pPr>
            <a:r>
              <a:rPr lang="fr-FR" sz="1400" dirty="0"/>
              <a:t>La valeur instantanée du couple peut se régler en maitrisant le flux inducteur, et l’amplitude des courants de phase. Mais l’élaboration des courants nécessite de connaître l’angle </a:t>
            </a:r>
            <a:r>
              <a:rPr lang="fr-FR" sz="1400" dirty="0">
                <a:sym typeface="Symbol" pitchFamily="18" charset="2"/>
              </a:rPr>
              <a:t></a:t>
            </a:r>
            <a:r>
              <a:rPr lang="fr-FR" sz="1400" baseline="-25000" dirty="0">
                <a:sym typeface="Symbol" pitchFamily="18" charset="2"/>
              </a:rPr>
              <a:t>e</a:t>
            </a:r>
            <a:r>
              <a:rPr lang="fr-FR" sz="1400" dirty="0">
                <a:sym typeface="Symbol" pitchFamily="18" charset="2"/>
              </a:rPr>
              <a:t>= p</a:t>
            </a:r>
            <a:r>
              <a:rPr lang="fr-FR" sz="1400" baseline="-25000" dirty="0">
                <a:sym typeface="Symbol" pitchFamily="18" charset="2"/>
              </a:rPr>
              <a:t> </a:t>
            </a:r>
            <a:r>
              <a:rPr lang="fr-FR" sz="1400" dirty="0">
                <a:sym typeface="Symbol" pitchFamily="18" charset="2"/>
              </a:rPr>
              <a:t></a:t>
            </a:r>
            <a:r>
              <a:rPr lang="fr-FR" sz="1400" baseline="-25000" dirty="0">
                <a:sym typeface="Symbol" pitchFamily="18" charset="2"/>
              </a:rPr>
              <a:t>m </a:t>
            </a:r>
            <a:r>
              <a:rPr lang="fr-FR" sz="1400" dirty="0">
                <a:sym typeface="Symbol" pitchFamily="18" charset="2"/>
              </a:rPr>
              <a:t>en mesurant la position du rotor.</a:t>
            </a:r>
          </a:p>
        </p:txBody>
      </p:sp>
      <p:grpSp>
        <p:nvGrpSpPr>
          <p:cNvPr id="91154" name="Group 43"/>
          <p:cNvGrpSpPr>
            <a:grpSpLocks/>
          </p:cNvGrpSpPr>
          <p:nvPr/>
        </p:nvGrpSpPr>
        <p:grpSpPr bwMode="auto">
          <a:xfrm>
            <a:off x="3932238" y="5351463"/>
            <a:ext cx="4565650" cy="984250"/>
            <a:chOff x="2477" y="3203"/>
            <a:chExt cx="2876" cy="620"/>
          </a:xfrm>
        </p:grpSpPr>
        <p:sp>
          <p:nvSpPr>
            <p:cNvPr id="91158" name="Oval 23"/>
            <p:cNvSpPr>
              <a:spLocks noChangeArrowheads="1"/>
            </p:cNvSpPr>
            <p:nvPr/>
          </p:nvSpPr>
          <p:spPr bwMode="auto">
            <a:xfrm>
              <a:off x="4011" y="3203"/>
              <a:ext cx="551" cy="488"/>
            </a:xfrm>
            <a:prstGeom prst="ellipse">
              <a:avLst/>
            </a:prstGeom>
            <a:noFill/>
            <a:ln w="25400">
              <a:solidFill>
                <a:schemeClr val="tx1"/>
              </a:solidFill>
              <a:round/>
              <a:headEnd/>
              <a:tailEnd/>
            </a:ln>
          </p:spPr>
          <p:txBody>
            <a:bodyPr wrap="none" lIns="90000" tIns="46800" rIns="90000" bIns="46800" anchor="ctr"/>
            <a:lstStyle/>
            <a:p>
              <a:endParaRPr lang="fr-FR"/>
            </a:p>
          </p:txBody>
        </p:sp>
        <p:sp>
          <p:nvSpPr>
            <p:cNvPr id="91159" name="Oval 24"/>
            <p:cNvSpPr>
              <a:spLocks noChangeArrowheads="1"/>
            </p:cNvSpPr>
            <p:nvPr/>
          </p:nvSpPr>
          <p:spPr bwMode="auto">
            <a:xfrm>
              <a:off x="4773" y="3533"/>
              <a:ext cx="231" cy="191"/>
            </a:xfrm>
            <a:prstGeom prst="ellipse">
              <a:avLst/>
            </a:prstGeom>
            <a:noFill/>
            <a:ln w="25400">
              <a:solidFill>
                <a:schemeClr val="tx1"/>
              </a:solidFill>
              <a:round/>
              <a:headEnd/>
              <a:tailEnd/>
            </a:ln>
          </p:spPr>
          <p:txBody>
            <a:bodyPr wrap="none" lIns="90000" tIns="46800" rIns="90000" bIns="46800" anchor="ctr"/>
            <a:lstStyle/>
            <a:p>
              <a:endParaRPr lang="fr-FR"/>
            </a:p>
          </p:txBody>
        </p:sp>
        <p:sp>
          <p:nvSpPr>
            <p:cNvPr id="91160" name="Line 27"/>
            <p:cNvSpPr>
              <a:spLocks noChangeShapeType="1"/>
            </p:cNvSpPr>
            <p:nvPr/>
          </p:nvSpPr>
          <p:spPr bwMode="auto">
            <a:xfrm>
              <a:off x="2923" y="3309"/>
              <a:ext cx="204" cy="0"/>
            </a:xfrm>
            <a:prstGeom prst="line">
              <a:avLst/>
            </a:prstGeom>
            <a:noFill/>
            <a:ln w="25400">
              <a:solidFill>
                <a:schemeClr val="tx1"/>
              </a:solidFill>
              <a:round/>
              <a:headEnd/>
              <a:tailEnd type="triangle" w="med" len="med"/>
            </a:ln>
          </p:spPr>
          <p:txBody>
            <a:bodyPr lIns="90000" tIns="46800" rIns="90000" bIns="46800"/>
            <a:lstStyle/>
            <a:p>
              <a:endParaRPr lang="fr-FR"/>
            </a:p>
          </p:txBody>
        </p:sp>
        <p:sp>
          <p:nvSpPr>
            <p:cNvPr id="91161" name="Line 29"/>
            <p:cNvSpPr>
              <a:spLocks noChangeShapeType="1"/>
            </p:cNvSpPr>
            <p:nvPr/>
          </p:nvSpPr>
          <p:spPr bwMode="auto">
            <a:xfrm>
              <a:off x="3807" y="3302"/>
              <a:ext cx="253" cy="0"/>
            </a:xfrm>
            <a:prstGeom prst="line">
              <a:avLst/>
            </a:prstGeom>
            <a:noFill/>
            <a:ln w="25400">
              <a:solidFill>
                <a:schemeClr val="tx1"/>
              </a:solidFill>
              <a:round/>
              <a:headEnd/>
              <a:tailEnd/>
            </a:ln>
          </p:spPr>
          <p:txBody>
            <a:bodyPr lIns="90000" tIns="46800" rIns="90000" bIns="46800"/>
            <a:lstStyle/>
            <a:p>
              <a:endParaRPr lang="fr-FR"/>
            </a:p>
          </p:txBody>
        </p:sp>
        <p:sp>
          <p:nvSpPr>
            <p:cNvPr id="91162" name="Line 30"/>
            <p:cNvSpPr>
              <a:spLocks noChangeShapeType="1"/>
            </p:cNvSpPr>
            <p:nvPr/>
          </p:nvSpPr>
          <p:spPr bwMode="auto">
            <a:xfrm>
              <a:off x="3807" y="3447"/>
              <a:ext cx="191" cy="0"/>
            </a:xfrm>
            <a:prstGeom prst="line">
              <a:avLst/>
            </a:prstGeom>
            <a:noFill/>
            <a:ln w="25400">
              <a:solidFill>
                <a:schemeClr val="tx1"/>
              </a:solidFill>
              <a:round/>
              <a:headEnd/>
              <a:tailEnd/>
            </a:ln>
          </p:spPr>
          <p:txBody>
            <a:bodyPr lIns="90000" tIns="46800" rIns="90000" bIns="46800"/>
            <a:lstStyle/>
            <a:p>
              <a:endParaRPr lang="fr-FR"/>
            </a:p>
          </p:txBody>
        </p:sp>
        <p:sp>
          <p:nvSpPr>
            <p:cNvPr id="91163" name="Line 31"/>
            <p:cNvSpPr>
              <a:spLocks noChangeShapeType="1"/>
            </p:cNvSpPr>
            <p:nvPr/>
          </p:nvSpPr>
          <p:spPr bwMode="auto">
            <a:xfrm>
              <a:off x="3787" y="3586"/>
              <a:ext cx="266" cy="0"/>
            </a:xfrm>
            <a:prstGeom prst="line">
              <a:avLst/>
            </a:prstGeom>
            <a:noFill/>
            <a:ln w="25400">
              <a:solidFill>
                <a:schemeClr val="tx1"/>
              </a:solidFill>
              <a:round/>
              <a:headEnd/>
              <a:tailEnd/>
            </a:ln>
          </p:spPr>
          <p:txBody>
            <a:bodyPr lIns="90000" tIns="46800" rIns="90000" bIns="46800"/>
            <a:lstStyle/>
            <a:p>
              <a:endParaRPr lang="fr-FR"/>
            </a:p>
          </p:txBody>
        </p:sp>
        <p:sp>
          <p:nvSpPr>
            <p:cNvPr id="91164" name="Line 32"/>
            <p:cNvSpPr>
              <a:spLocks noChangeShapeType="1"/>
            </p:cNvSpPr>
            <p:nvPr/>
          </p:nvSpPr>
          <p:spPr bwMode="auto">
            <a:xfrm>
              <a:off x="4497" y="3495"/>
              <a:ext cx="422" cy="125"/>
            </a:xfrm>
            <a:prstGeom prst="line">
              <a:avLst/>
            </a:prstGeom>
            <a:noFill/>
            <a:ln w="25400">
              <a:solidFill>
                <a:schemeClr val="tx1"/>
              </a:solidFill>
              <a:prstDash val="sysDot"/>
              <a:round/>
              <a:headEnd/>
              <a:tailEnd/>
            </a:ln>
          </p:spPr>
          <p:txBody>
            <a:bodyPr lIns="90000" tIns="46800" rIns="90000" bIns="46800"/>
            <a:lstStyle/>
            <a:p>
              <a:endParaRPr lang="fr-FR"/>
            </a:p>
          </p:txBody>
        </p:sp>
        <p:sp>
          <p:nvSpPr>
            <p:cNvPr id="91165" name="Line 33"/>
            <p:cNvSpPr>
              <a:spLocks noChangeShapeType="1"/>
            </p:cNvSpPr>
            <p:nvPr/>
          </p:nvSpPr>
          <p:spPr bwMode="auto">
            <a:xfrm>
              <a:off x="4888" y="3724"/>
              <a:ext cx="0" cy="99"/>
            </a:xfrm>
            <a:prstGeom prst="line">
              <a:avLst/>
            </a:prstGeom>
            <a:noFill/>
            <a:ln w="25400">
              <a:solidFill>
                <a:schemeClr val="tx1"/>
              </a:solidFill>
              <a:round/>
              <a:headEnd/>
              <a:tailEnd/>
            </a:ln>
          </p:spPr>
          <p:txBody>
            <a:bodyPr lIns="90000" tIns="46800" rIns="90000" bIns="46800"/>
            <a:lstStyle/>
            <a:p>
              <a:endParaRPr lang="fr-FR"/>
            </a:p>
          </p:txBody>
        </p:sp>
        <p:sp>
          <p:nvSpPr>
            <p:cNvPr id="91166" name="Line 34"/>
            <p:cNvSpPr>
              <a:spLocks noChangeShapeType="1"/>
            </p:cNvSpPr>
            <p:nvPr/>
          </p:nvSpPr>
          <p:spPr bwMode="auto">
            <a:xfrm flipH="1" flipV="1">
              <a:off x="2888" y="3823"/>
              <a:ext cx="1994" cy="0"/>
            </a:xfrm>
            <a:prstGeom prst="line">
              <a:avLst/>
            </a:prstGeom>
            <a:noFill/>
            <a:ln w="25400">
              <a:solidFill>
                <a:schemeClr val="tx1"/>
              </a:solidFill>
              <a:round/>
              <a:headEnd/>
              <a:tailEnd/>
            </a:ln>
          </p:spPr>
          <p:txBody>
            <a:bodyPr lIns="90000" tIns="46800" rIns="90000" bIns="46800"/>
            <a:lstStyle/>
            <a:p>
              <a:endParaRPr lang="fr-FR"/>
            </a:p>
          </p:txBody>
        </p:sp>
        <p:sp>
          <p:nvSpPr>
            <p:cNvPr id="91167" name="Line 35"/>
            <p:cNvSpPr>
              <a:spLocks noChangeShapeType="1"/>
            </p:cNvSpPr>
            <p:nvPr/>
          </p:nvSpPr>
          <p:spPr bwMode="auto">
            <a:xfrm flipV="1">
              <a:off x="2888" y="3526"/>
              <a:ext cx="0" cy="297"/>
            </a:xfrm>
            <a:prstGeom prst="line">
              <a:avLst/>
            </a:prstGeom>
            <a:noFill/>
            <a:ln w="25400">
              <a:solidFill>
                <a:schemeClr val="tx1"/>
              </a:solidFill>
              <a:round/>
              <a:headEnd/>
              <a:tailEnd/>
            </a:ln>
          </p:spPr>
          <p:txBody>
            <a:bodyPr lIns="90000" tIns="46800" rIns="90000" bIns="46800"/>
            <a:lstStyle/>
            <a:p>
              <a:endParaRPr lang="fr-FR"/>
            </a:p>
          </p:txBody>
        </p:sp>
        <p:sp>
          <p:nvSpPr>
            <p:cNvPr id="91168" name="Line 36"/>
            <p:cNvSpPr>
              <a:spLocks noChangeShapeType="1"/>
            </p:cNvSpPr>
            <p:nvPr/>
          </p:nvSpPr>
          <p:spPr bwMode="auto">
            <a:xfrm>
              <a:off x="2888" y="3526"/>
              <a:ext cx="252" cy="0"/>
            </a:xfrm>
            <a:prstGeom prst="line">
              <a:avLst/>
            </a:prstGeom>
            <a:noFill/>
            <a:ln w="25400">
              <a:solidFill>
                <a:schemeClr val="tx1"/>
              </a:solidFill>
              <a:round/>
              <a:headEnd/>
              <a:tailEnd type="triangle" w="med" len="med"/>
            </a:ln>
          </p:spPr>
          <p:txBody>
            <a:bodyPr lIns="90000" tIns="46800" rIns="90000" bIns="46800"/>
            <a:lstStyle/>
            <a:p>
              <a:endParaRPr lang="fr-FR"/>
            </a:p>
          </p:txBody>
        </p:sp>
        <p:sp>
          <p:nvSpPr>
            <p:cNvPr id="90149" name="Rectangle 37"/>
            <p:cNvSpPr>
              <a:spLocks noChangeArrowheads="1"/>
            </p:cNvSpPr>
            <p:nvPr/>
          </p:nvSpPr>
          <p:spPr bwMode="auto">
            <a:xfrm>
              <a:off x="2929" y="3515"/>
              <a:ext cx="145" cy="154"/>
            </a:xfrm>
            <a:prstGeom prst="rect">
              <a:avLst/>
            </a:prstGeom>
            <a:noFill/>
            <a:ln w="25400">
              <a:noFill/>
              <a:miter lim="800000"/>
              <a:headEnd/>
              <a:tailEnd/>
            </a:ln>
            <a:effectLst>
              <a:prstShdw prst="shdw17" dist="17961" dir="2700000">
                <a:schemeClr val="bg1">
                  <a:gamma/>
                  <a:shade val="60000"/>
                  <a:invGamma/>
                </a:schemeClr>
              </a:prstShdw>
            </a:effectLst>
          </p:spPr>
          <p:txBody>
            <a:bodyPr wrap="none" lIns="0" tIns="0" rIns="0" bIns="0">
              <a:spAutoFit/>
            </a:bodyPr>
            <a:lstStyle/>
            <a:p>
              <a:pPr>
                <a:defRPr/>
              </a:pPr>
              <a:r>
                <a:rPr lang="fr-FR" sz="1600" b="1">
                  <a:sym typeface="Symbol" pitchFamily="18" charset="2"/>
                </a:rPr>
                <a:t></a:t>
              </a:r>
              <a:r>
                <a:rPr lang="fr-FR" sz="1600" b="1" baseline="-25000">
                  <a:sym typeface="Symbol" pitchFamily="18" charset="2"/>
                </a:rPr>
                <a:t>m</a:t>
              </a:r>
            </a:p>
          </p:txBody>
        </p:sp>
        <p:sp>
          <p:nvSpPr>
            <p:cNvPr id="90150" name="Rectangle 38"/>
            <p:cNvSpPr>
              <a:spLocks noChangeArrowheads="1"/>
            </p:cNvSpPr>
            <p:nvPr/>
          </p:nvSpPr>
          <p:spPr bwMode="auto">
            <a:xfrm>
              <a:off x="2477" y="3330"/>
              <a:ext cx="567" cy="134"/>
            </a:xfrm>
            <a:prstGeom prst="rect">
              <a:avLst/>
            </a:prstGeom>
            <a:noFill/>
            <a:ln w="25400">
              <a:noFill/>
              <a:miter lim="800000"/>
              <a:headEnd/>
              <a:tailEnd/>
            </a:ln>
            <a:effectLst>
              <a:prstShdw prst="shdw17" dist="17961" dir="2700000">
                <a:schemeClr val="bg1">
                  <a:gamma/>
                  <a:shade val="60000"/>
                  <a:invGamma/>
                </a:schemeClr>
              </a:prstShdw>
            </a:effectLst>
          </p:spPr>
          <p:txBody>
            <a:bodyPr wrap="none" lIns="0" tIns="0" rIns="0" bIns="0">
              <a:spAutoFit/>
            </a:bodyPr>
            <a:lstStyle/>
            <a:p>
              <a:pPr>
                <a:defRPr/>
              </a:pPr>
              <a:r>
                <a:rPr lang="fr-FR" sz="1400" b="1">
                  <a:sym typeface="Symbol" pitchFamily="18" charset="2"/>
                </a:rPr>
                <a:t>Imax cos</a:t>
              </a:r>
              <a:endParaRPr lang="fr-FR" sz="1400" b="1" baseline="-25000">
                <a:sym typeface="Symbol" pitchFamily="18" charset="2"/>
              </a:endParaRPr>
            </a:p>
          </p:txBody>
        </p:sp>
        <p:sp>
          <p:nvSpPr>
            <p:cNvPr id="90151" name="Text Box 39"/>
            <p:cNvSpPr txBox="1">
              <a:spLocks noChangeArrowheads="1"/>
            </p:cNvSpPr>
            <p:nvPr/>
          </p:nvSpPr>
          <p:spPr bwMode="auto">
            <a:xfrm>
              <a:off x="4063" y="3372"/>
              <a:ext cx="449" cy="173"/>
            </a:xfrm>
            <a:prstGeom prst="rect">
              <a:avLst/>
            </a:prstGeom>
            <a:noFill/>
            <a:ln w="25400">
              <a:noFill/>
              <a:miter lim="800000"/>
              <a:headEnd/>
              <a:tailEnd/>
            </a:ln>
            <a:effectLst>
              <a:prstShdw prst="shdw17" dist="17961" dir="2700000">
                <a:schemeClr val="bg1">
                  <a:gamma/>
                  <a:shade val="60000"/>
                  <a:invGamma/>
                </a:schemeClr>
              </a:prstShdw>
            </a:effectLst>
          </p:spPr>
          <p:txBody>
            <a:bodyPr lIns="0" tIns="0" rIns="0" bIns="0">
              <a:spAutoFit/>
            </a:bodyPr>
            <a:lstStyle/>
            <a:p>
              <a:pPr>
                <a:spcBef>
                  <a:spcPct val="50000"/>
                </a:spcBef>
                <a:defRPr/>
              </a:pPr>
              <a:r>
                <a:rPr lang="fr-FR"/>
                <a:t>MSAP</a:t>
              </a:r>
            </a:p>
          </p:txBody>
        </p:sp>
        <p:sp>
          <p:nvSpPr>
            <p:cNvPr id="90152" name="Text Box 40"/>
            <p:cNvSpPr txBox="1">
              <a:spLocks noChangeArrowheads="1"/>
            </p:cNvSpPr>
            <p:nvPr/>
          </p:nvSpPr>
          <p:spPr bwMode="auto">
            <a:xfrm>
              <a:off x="4719" y="3234"/>
              <a:ext cx="634" cy="268"/>
            </a:xfrm>
            <a:prstGeom prst="rect">
              <a:avLst/>
            </a:prstGeom>
            <a:noFill/>
            <a:ln w="25400">
              <a:noFill/>
              <a:miter lim="800000"/>
              <a:headEnd/>
              <a:tailEnd/>
            </a:ln>
            <a:effectLst>
              <a:prstShdw prst="shdw17" dist="17961" dir="2700000">
                <a:schemeClr val="bg1">
                  <a:gamma/>
                  <a:shade val="60000"/>
                  <a:invGamma/>
                </a:schemeClr>
              </a:prstShdw>
            </a:effectLst>
          </p:spPr>
          <p:txBody>
            <a:bodyPr lIns="0" tIns="0" rIns="0" bIns="0">
              <a:spAutoFit/>
            </a:bodyPr>
            <a:lstStyle/>
            <a:p>
              <a:pPr>
                <a:spcBef>
                  <a:spcPct val="50000"/>
                </a:spcBef>
                <a:defRPr/>
              </a:pPr>
              <a:r>
                <a:rPr lang="fr-FR" sz="1400"/>
                <a:t>Capteur de position </a:t>
              </a:r>
            </a:p>
          </p:txBody>
        </p:sp>
        <p:sp>
          <p:nvSpPr>
            <p:cNvPr id="91173" name="Rectangle 26"/>
            <p:cNvSpPr>
              <a:spLocks noChangeArrowheads="1"/>
            </p:cNvSpPr>
            <p:nvPr/>
          </p:nvSpPr>
          <p:spPr bwMode="auto">
            <a:xfrm>
              <a:off x="3127" y="3209"/>
              <a:ext cx="700" cy="462"/>
            </a:xfrm>
            <a:prstGeom prst="rect">
              <a:avLst/>
            </a:prstGeom>
            <a:solidFill>
              <a:schemeClr val="bg1"/>
            </a:solidFill>
            <a:ln w="25400">
              <a:solidFill>
                <a:schemeClr val="tx1"/>
              </a:solidFill>
              <a:miter lim="800000"/>
              <a:headEnd/>
              <a:tailEnd/>
            </a:ln>
          </p:spPr>
          <p:txBody>
            <a:bodyPr wrap="none" lIns="90000" tIns="46800" rIns="90000" bIns="46800" anchor="ctr"/>
            <a:lstStyle/>
            <a:p>
              <a:endParaRPr lang="fr-FR"/>
            </a:p>
          </p:txBody>
        </p:sp>
        <p:sp>
          <p:nvSpPr>
            <p:cNvPr id="90153" name="Text Box 41"/>
            <p:cNvSpPr txBox="1">
              <a:spLocks noChangeArrowheads="1"/>
            </p:cNvSpPr>
            <p:nvPr/>
          </p:nvSpPr>
          <p:spPr bwMode="auto">
            <a:xfrm>
              <a:off x="3189" y="3323"/>
              <a:ext cx="586" cy="268"/>
            </a:xfrm>
            <a:prstGeom prst="rect">
              <a:avLst/>
            </a:prstGeom>
            <a:noFill/>
            <a:ln w="25400">
              <a:noFill/>
              <a:miter lim="800000"/>
              <a:headEnd/>
              <a:tailEnd/>
            </a:ln>
            <a:effectLst>
              <a:prstShdw prst="shdw17" dist="17961" dir="2700000">
                <a:schemeClr val="bg1">
                  <a:gamma/>
                  <a:shade val="60000"/>
                  <a:invGamma/>
                </a:schemeClr>
              </a:prstShdw>
            </a:effectLst>
          </p:spPr>
          <p:txBody>
            <a:bodyPr lIns="0" tIns="0" rIns="0" bIns="0">
              <a:spAutoFit/>
            </a:bodyPr>
            <a:lstStyle/>
            <a:p>
              <a:pPr>
                <a:spcBef>
                  <a:spcPct val="50000"/>
                </a:spcBef>
                <a:defRPr/>
              </a:pPr>
              <a:r>
                <a:rPr lang="fr-FR" sz="1400"/>
                <a:t>Commande en courant </a:t>
              </a:r>
            </a:p>
          </p:txBody>
        </p:sp>
      </p:grpSp>
      <p:sp>
        <p:nvSpPr>
          <p:cNvPr id="90156" name="Text Box 44"/>
          <p:cNvSpPr txBox="1">
            <a:spLocks noChangeArrowheads="1"/>
          </p:cNvSpPr>
          <p:nvPr/>
        </p:nvSpPr>
        <p:spPr bwMode="auto">
          <a:xfrm>
            <a:off x="238125" y="5607050"/>
            <a:ext cx="3438525" cy="304800"/>
          </a:xfrm>
          <a:prstGeom prst="rect">
            <a:avLst/>
          </a:prstGeom>
          <a:noFill/>
          <a:ln w="25400">
            <a:noFill/>
            <a:miter lim="800000"/>
            <a:headEnd/>
            <a:tailEnd/>
          </a:ln>
          <a:effectLst>
            <a:prstShdw prst="shdw17" dist="17961" dir="2700000">
              <a:schemeClr val="bg1">
                <a:gamma/>
                <a:shade val="60000"/>
                <a:invGamma/>
              </a:schemeClr>
            </a:prstShdw>
          </a:effectLst>
        </p:spPr>
        <p:txBody>
          <a:bodyPr lIns="90000" tIns="46800" rIns="90000" bIns="46800">
            <a:spAutoFit/>
          </a:bodyPr>
          <a:lstStyle/>
          <a:p>
            <a:pPr>
              <a:spcBef>
                <a:spcPct val="50000"/>
              </a:spcBef>
              <a:defRPr/>
            </a:pPr>
            <a:r>
              <a:rPr lang="fr-FR" sz="1400"/>
              <a:t>Commande autopilotée à flux constant</a:t>
            </a:r>
          </a:p>
        </p:txBody>
      </p:sp>
      <p:sp>
        <p:nvSpPr>
          <p:cNvPr id="90158" name="Rectangle 46"/>
          <p:cNvSpPr>
            <a:spLocks noChangeArrowheads="1"/>
          </p:cNvSpPr>
          <p:nvPr/>
        </p:nvSpPr>
        <p:spPr bwMode="auto">
          <a:xfrm>
            <a:off x="7700963" y="719138"/>
            <a:ext cx="1184275" cy="366712"/>
          </a:xfrm>
          <a:prstGeom prst="rect">
            <a:avLst/>
          </a:prstGeom>
          <a:noFill/>
          <a:ln w="25400">
            <a:noFill/>
            <a:miter lim="800000"/>
            <a:headEnd/>
            <a:tailEnd/>
          </a:ln>
          <a:effectLst>
            <a:prstShdw prst="shdw17" dist="17961" dir="2700000">
              <a:schemeClr val="bg1">
                <a:gamma/>
                <a:shade val="60000"/>
                <a:invGamma/>
              </a:schemeClr>
            </a:prstShdw>
          </a:effectLst>
        </p:spPr>
        <p:txBody>
          <a:bodyPr wrap="none" lIns="90000" tIns="46800" rIns="90000" bIns="46800">
            <a:spAutoFit/>
          </a:bodyPr>
          <a:lstStyle/>
          <a:p>
            <a:pPr>
              <a:defRPr/>
            </a:pPr>
            <a:r>
              <a:rPr lang="fr-FR" b="1">
                <a:solidFill>
                  <a:srgbClr val="FF6600"/>
                </a:solidFill>
              </a:rPr>
              <a:t>physique</a:t>
            </a:r>
          </a:p>
        </p:txBody>
      </p:sp>
      <p:sp>
        <p:nvSpPr>
          <p:cNvPr id="91157" name="Rectangle 47"/>
          <p:cNvSpPr>
            <a:spLocks noChangeArrowheads="1"/>
          </p:cNvSpPr>
          <p:nvPr/>
        </p:nvSpPr>
        <p:spPr bwMode="auto">
          <a:xfrm>
            <a:off x="295275" y="673100"/>
            <a:ext cx="8593138" cy="3321050"/>
          </a:xfrm>
          <a:prstGeom prst="rect">
            <a:avLst/>
          </a:prstGeom>
          <a:noFill/>
          <a:ln w="9525">
            <a:solidFill>
              <a:srgbClr val="FF6600"/>
            </a:solidFill>
            <a:miter lim="800000"/>
            <a:headEnd/>
            <a:tailEnd/>
          </a:ln>
          <a:effectLst>
            <a:prstShdw prst="shdw17" dist="17961" dir="2700000">
              <a:srgbClr val="993D00"/>
            </a:prstShdw>
          </a:effectLst>
        </p:spPr>
        <p:txBody>
          <a:bodyPr wrap="none" lIns="90000" tIns="46800" rIns="90000" bIns="46800" anchor="ctr"/>
          <a:lstStyle/>
          <a:p>
            <a:endParaRPr lang="fr-F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ext Box 14"/>
          <p:cNvSpPr txBox="1">
            <a:spLocks noChangeArrowheads="1"/>
          </p:cNvSpPr>
          <p:nvPr/>
        </p:nvSpPr>
        <p:spPr bwMode="auto">
          <a:xfrm>
            <a:off x="354013" y="782638"/>
            <a:ext cx="8523287" cy="5197475"/>
          </a:xfrm>
          <a:prstGeom prst="rect">
            <a:avLst/>
          </a:prstGeom>
          <a:solidFill>
            <a:schemeClr val="bg1"/>
          </a:solidFill>
          <a:ln w="25400">
            <a:noFill/>
            <a:miter lim="800000"/>
            <a:headEnd/>
            <a:tailEnd/>
          </a:ln>
        </p:spPr>
        <p:txBody>
          <a:bodyPr lIns="90000" tIns="46800" rIns="90000" bIns="46800">
            <a:spAutoFit/>
          </a:bodyPr>
          <a:lstStyle/>
          <a:p>
            <a:pPr>
              <a:spcBef>
                <a:spcPct val="50000"/>
              </a:spcBef>
            </a:pPr>
            <a:r>
              <a:rPr lang="fr-FR" sz="1400"/>
              <a:t>Le stator de la machine asynchrone est identique à celui de la machine synchrone, il porte un système de pôles inducteurs. La machine est alimentée par un système de tensions triphasées tel que: </a:t>
            </a:r>
          </a:p>
          <a:p>
            <a:pPr>
              <a:spcBef>
                <a:spcPct val="50000"/>
              </a:spcBef>
            </a:pPr>
            <a:endParaRPr lang="fr-FR" sz="1400"/>
          </a:p>
          <a:p>
            <a:pPr>
              <a:spcBef>
                <a:spcPct val="50000"/>
              </a:spcBef>
            </a:pPr>
            <a:endParaRPr lang="fr-FR" sz="1400"/>
          </a:p>
          <a:p>
            <a:pPr>
              <a:spcBef>
                <a:spcPct val="50000"/>
              </a:spcBef>
            </a:pPr>
            <a:endParaRPr lang="fr-FR" sz="1400"/>
          </a:p>
          <a:p>
            <a:pPr>
              <a:spcBef>
                <a:spcPct val="50000"/>
              </a:spcBef>
            </a:pPr>
            <a:endParaRPr lang="fr-FR" sz="1400"/>
          </a:p>
          <a:p>
            <a:pPr>
              <a:spcBef>
                <a:spcPct val="50000"/>
              </a:spcBef>
            </a:pPr>
            <a:endParaRPr lang="fr-FR" sz="1400"/>
          </a:p>
          <a:p>
            <a:pPr>
              <a:spcBef>
                <a:spcPct val="50000"/>
              </a:spcBef>
            </a:pPr>
            <a:endParaRPr lang="fr-FR" sz="1400"/>
          </a:p>
          <a:p>
            <a:pPr>
              <a:spcBef>
                <a:spcPct val="50000"/>
              </a:spcBef>
            </a:pPr>
            <a:endParaRPr lang="fr-FR" sz="1400"/>
          </a:p>
          <a:p>
            <a:pPr>
              <a:spcBef>
                <a:spcPct val="50000"/>
              </a:spcBef>
            </a:pPr>
            <a:endParaRPr lang="fr-FR" sz="1400"/>
          </a:p>
          <a:p>
            <a:pPr>
              <a:spcBef>
                <a:spcPct val="50000"/>
              </a:spcBef>
            </a:pPr>
            <a:r>
              <a:rPr lang="fr-FR" sz="1400"/>
              <a:t>Le rotor porte le même nombre de phases que le stator. Placé dans le champ statorique, il est le siège de forces électromotrices (loi de Lentz) qui génèrent des courants rotoriques de pulsation </a:t>
            </a:r>
            <a:r>
              <a:rPr lang="fr-FR" sz="1400">
                <a:sym typeface="Symbol" pitchFamily="18" charset="2"/>
              </a:rPr>
              <a:t></a:t>
            </a:r>
            <a:r>
              <a:rPr lang="fr-FR" sz="1400" baseline="-25000">
                <a:sym typeface="Symbol" pitchFamily="18" charset="2"/>
              </a:rPr>
              <a:t>r</a:t>
            </a:r>
            <a:r>
              <a:rPr lang="fr-FR" sz="1400"/>
              <a:t>, à l’origine du champ tournant rotorique d’amplitude constante et tournant à vitesse uniforme par rapport au rotor </a:t>
            </a:r>
            <a:r>
              <a:rPr lang="fr-FR" sz="1400">
                <a:sym typeface="Symbol" pitchFamily="18" charset="2"/>
              </a:rPr>
              <a:t></a:t>
            </a:r>
            <a:r>
              <a:rPr lang="fr-FR" sz="1400" baseline="-25000">
                <a:sym typeface="Symbol" pitchFamily="18" charset="2"/>
              </a:rPr>
              <a:t>r</a:t>
            </a:r>
            <a:r>
              <a:rPr lang="fr-FR" sz="1400">
                <a:sym typeface="Symbol" pitchFamily="18" charset="2"/>
              </a:rPr>
              <a:t>=</a:t>
            </a:r>
            <a:r>
              <a:rPr lang="fr-FR" sz="1400"/>
              <a:t>p </a:t>
            </a:r>
            <a:r>
              <a:rPr lang="fr-FR" sz="1400">
                <a:sym typeface="Symbol" pitchFamily="18" charset="2"/>
              </a:rPr>
              <a:t></a:t>
            </a:r>
            <a:r>
              <a:rPr lang="fr-FR" sz="1400" baseline="-25000">
                <a:sym typeface="Symbol" pitchFamily="18" charset="2"/>
              </a:rPr>
              <a:t>r</a:t>
            </a:r>
            <a:r>
              <a:rPr lang="fr-FR" sz="1400"/>
              <a:t>. Vu du stator, la composition des vitesses </a:t>
            </a:r>
            <a:r>
              <a:rPr lang="fr-FR" sz="1400">
                <a:sym typeface="Symbol" pitchFamily="18" charset="2"/>
              </a:rPr>
              <a:t></a:t>
            </a:r>
            <a:r>
              <a:rPr lang="fr-FR" sz="1400" baseline="-25000">
                <a:sym typeface="Symbol" pitchFamily="18" charset="2"/>
              </a:rPr>
              <a:t>r</a:t>
            </a:r>
            <a:r>
              <a:rPr lang="fr-FR" sz="1400">
                <a:sym typeface="Symbol" pitchFamily="18" charset="2"/>
              </a:rPr>
              <a:t>+</a:t>
            </a:r>
            <a:r>
              <a:rPr lang="fr-FR" sz="1400"/>
              <a:t> </a:t>
            </a:r>
            <a:r>
              <a:rPr lang="fr-FR" sz="1400">
                <a:sym typeface="Symbol" pitchFamily="18" charset="2"/>
              </a:rPr>
              <a:t></a:t>
            </a:r>
            <a:r>
              <a:rPr lang="fr-FR" sz="1400" baseline="-25000">
                <a:sym typeface="Symbol" pitchFamily="18" charset="2"/>
              </a:rPr>
              <a:t> </a:t>
            </a:r>
            <a:r>
              <a:rPr lang="fr-FR" sz="1400">
                <a:sym typeface="Symbol" pitchFamily="18" charset="2"/>
              </a:rPr>
              <a:t>donne </a:t>
            </a:r>
            <a:r>
              <a:rPr lang="fr-FR" sz="1400" baseline="-25000">
                <a:sym typeface="Symbol" pitchFamily="18" charset="2"/>
              </a:rPr>
              <a:t>s</a:t>
            </a:r>
            <a:endParaRPr lang="fr-FR" sz="1400"/>
          </a:p>
          <a:p>
            <a:pPr>
              <a:spcBef>
                <a:spcPct val="50000"/>
              </a:spcBef>
            </a:pPr>
            <a:r>
              <a:rPr lang="fr-FR" sz="1400"/>
              <a:t>Le rotor est entrainé à la vitesse </a:t>
            </a:r>
            <a:r>
              <a:rPr lang="fr-FR" sz="1400">
                <a:sym typeface="Symbol" pitchFamily="18" charset="2"/>
              </a:rPr>
              <a:t>, avec un glissement « g » par rapport à la vitesse de rotation du champ statorique.</a:t>
            </a:r>
          </a:p>
          <a:p>
            <a:pPr>
              <a:spcBef>
                <a:spcPct val="50000"/>
              </a:spcBef>
            </a:pPr>
            <a:r>
              <a:rPr lang="fr-FR" sz="1400">
                <a:sym typeface="Symbol" pitchFamily="18" charset="2"/>
              </a:rPr>
              <a:t>Le glissement est </a:t>
            </a:r>
          </a:p>
          <a:p>
            <a:pPr>
              <a:spcBef>
                <a:spcPct val="50000"/>
              </a:spcBef>
            </a:pPr>
            <a:endParaRPr lang="fr-FR" sz="1400"/>
          </a:p>
        </p:txBody>
      </p:sp>
      <p:sp>
        <p:nvSpPr>
          <p:cNvPr id="92163" name="Rectangle 3"/>
          <p:cNvSpPr>
            <a:spLocks noChangeArrowheads="1"/>
          </p:cNvSpPr>
          <p:nvPr/>
        </p:nvSpPr>
        <p:spPr bwMode="auto">
          <a:xfrm>
            <a:off x="1246188" y="349250"/>
            <a:ext cx="6653212" cy="398463"/>
          </a:xfrm>
          <a:prstGeom prst="rect">
            <a:avLst/>
          </a:prstGeom>
          <a:noFill/>
          <a:ln w="25400">
            <a:noFill/>
            <a:miter lim="800000"/>
            <a:headEnd/>
            <a:tailEnd/>
          </a:ln>
          <a:effectLst>
            <a:prstShdw prst="shdw17" dist="17961" dir="2700000">
              <a:schemeClr val="bg1">
                <a:gamma/>
                <a:shade val="60000"/>
                <a:invGamma/>
              </a:schemeClr>
            </a:prstShdw>
          </a:effectLst>
        </p:spPr>
        <p:txBody>
          <a:bodyPr wrap="none" lIns="90000" tIns="46800" rIns="90000" bIns="46800">
            <a:spAutoFit/>
          </a:bodyPr>
          <a:lstStyle/>
          <a:p>
            <a:pPr>
              <a:lnSpc>
                <a:spcPct val="125000"/>
              </a:lnSpc>
              <a:defRPr/>
            </a:pPr>
            <a:r>
              <a:rPr lang="fr-FR" sz="1600" b="1">
                <a:solidFill>
                  <a:srgbClr val="0000FF"/>
                </a:solidFill>
              </a:rPr>
              <a:t>Modèle de la machine asynchrone en régime permanent sinusoïdal</a:t>
            </a:r>
          </a:p>
        </p:txBody>
      </p:sp>
      <p:pic>
        <p:nvPicPr>
          <p:cNvPr id="93187" name="Picture 15" descr="machine synchrone031"/>
          <p:cNvPicPr>
            <a:picLocks noChangeAspect="1" noChangeArrowheads="1"/>
          </p:cNvPicPr>
          <p:nvPr/>
        </p:nvPicPr>
        <p:blipFill>
          <a:blip r:embed="rId3"/>
          <a:srcRect/>
          <a:stretch>
            <a:fillRect/>
          </a:stretch>
        </p:blipFill>
        <p:spPr bwMode="auto">
          <a:xfrm>
            <a:off x="3871913" y="1376363"/>
            <a:ext cx="1851025" cy="1187450"/>
          </a:xfrm>
          <a:prstGeom prst="rect">
            <a:avLst/>
          </a:prstGeom>
          <a:noFill/>
          <a:ln w="9525">
            <a:noFill/>
            <a:miter lim="800000"/>
            <a:headEnd/>
            <a:tailEnd/>
          </a:ln>
        </p:spPr>
      </p:pic>
      <p:pic>
        <p:nvPicPr>
          <p:cNvPr id="93188" name="Picture 19" descr="machine synchrone033"/>
          <p:cNvPicPr>
            <a:picLocks noChangeAspect="1" noChangeArrowheads="1"/>
          </p:cNvPicPr>
          <p:nvPr/>
        </p:nvPicPr>
        <p:blipFill>
          <a:blip r:embed="rId4"/>
          <a:srcRect/>
          <a:stretch>
            <a:fillRect/>
          </a:stretch>
        </p:blipFill>
        <p:spPr bwMode="auto">
          <a:xfrm>
            <a:off x="2044700" y="5275263"/>
            <a:ext cx="1374775" cy="603250"/>
          </a:xfrm>
          <a:prstGeom prst="rect">
            <a:avLst/>
          </a:prstGeom>
          <a:noFill/>
          <a:ln w="9525">
            <a:noFill/>
            <a:miter lim="800000"/>
            <a:headEnd/>
            <a:tailEnd/>
          </a:ln>
        </p:spPr>
      </p:pic>
      <p:grpSp>
        <p:nvGrpSpPr>
          <p:cNvPr id="93189" name="Group 180"/>
          <p:cNvGrpSpPr>
            <a:grpSpLocks/>
          </p:cNvGrpSpPr>
          <p:nvPr/>
        </p:nvGrpSpPr>
        <p:grpSpPr bwMode="auto">
          <a:xfrm>
            <a:off x="879475" y="1116013"/>
            <a:ext cx="2244725" cy="2463800"/>
            <a:chOff x="554" y="703"/>
            <a:chExt cx="1414" cy="1552"/>
          </a:xfrm>
        </p:grpSpPr>
        <p:sp>
          <p:nvSpPr>
            <p:cNvPr id="93192" name="Line 29"/>
            <p:cNvSpPr>
              <a:spLocks noChangeShapeType="1"/>
            </p:cNvSpPr>
            <p:nvPr/>
          </p:nvSpPr>
          <p:spPr bwMode="auto">
            <a:xfrm rot="7200000">
              <a:off x="632" y="1871"/>
              <a:ext cx="767" cy="1"/>
            </a:xfrm>
            <a:prstGeom prst="line">
              <a:avLst/>
            </a:prstGeom>
            <a:noFill/>
            <a:ln w="25400">
              <a:solidFill>
                <a:schemeClr val="tx1"/>
              </a:solidFill>
              <a:round/>
              <a:headEnd/>
              <a:tailEnd type="triangle" w="lg" len="lg"/>
            </a:ln>
          </p:spPr>
          <p:txBody>
            <a:bodyPr lIns="90000" tIns="46800" rIns="90000" bIns="46800"/>
            <a:lstStyle/>
            <a:p>
              <a:endParaRPr lang="fr-FR"/>
            </a:p>
          </p:txBody>
        </p:sp>
        <p:grpSp>
          <p:nvGrpSpPr>
            <p:cNvPr id="93193" name="Group 30"/>
            <p:cNvGrpSpPr>
              <a:grpSpLocks/>
            </p:cNvGrpSpPr>
            <p:nvPr/>
          </p:nvGrpSpPr>
          <p:grpSpPr bwMode="auto">
            <a:xfrm>
              <a:off x="1018" y="838"/>
              <a:ext cx="881" cy="767"/>
              <a:chOff x="4000" y="2024"/>
              <a:chExt cx="1015" cy="753"/>
            </a:xfrm>
          </p:grpSpPr>
          <p:sp>
            <p:nvSpPr>
              <p:cNvPr id="93287" name="Line 31"/>
              <p:cNvSpPr>
                <a:spLocks noChangeShapeType="1"/>
              </p:cNvSpPr>
              <p:nvPr/>
            </p:nvSpPr>
            <p:spPr bwMode="auto">
              <a:xfrm>
                <a:off x="4202" y="2720"/>
                <a:ext cx="813" cy="0"/>
              </a:xfrm>
              <a:prstGeom prst="line">
                <a:avLst/>
              </a:prstGeom>
              <a:noFill/>
              <a:ln w="25400">
                <a:solidFill>
                  <a:schemeClr val="tx1"/>
                </a:solidFill>
                <a:round/>
                <a:headEnd/>
                <a:tailEnd type="triangle" w="lg" len="lg"/>
              </a:ln>
            </p:spPr>
            <p:txBody>
              <a:bodyPr lIns="90000" tIns="46800" rIns="90000" bIns="46800"/>
              <a:lstStyle/>
              <a:p>
                <a:endParaRPr lang="fr-FR"/>
              </a:p>
            </p:txBody>
          </p:sp>
          <p:sp>
            <p:nvSpPr>
              <p:cNvPr id="93288" name="Line 32"/>
              <p:cNvSpPr>
                <a:spLocks noChangeShapeType="1"/>
              </p:cNvSpPr>
              <p:nvPr/>
            </p:nvSpPr>
            <p:spPr bwMode="auto">
              <a:xfrm rot="14400000" flipV="1">
                <a:off x="3623" y="2401"/>
                <a:ext cx="753" cy="0"/>
              </a:xfrm>
              <a:prstGeom prst="line">
                <a:avLst/>
              </a:prstGeom>
              <a:noFill/>
              <a:ln w="25400">
                <a:solidFill>
                  <a:schemeClr val="tx1"/>
                </a:solidFill>
                <a:round/>
                <a:headEnd/>
                <a:tailEnd type="triangle" w="lg" len="lg"/>
              </a:ln>
            </p:spPr>
            <p:txBody>
              <a:bodyPr lIns="90000" tIns="46800" rIns="90000" bIns="46800"/>
              <a:lstStyle/>
              <a:p>
                <a:endParaRPr lang="fr-FR"/>
              </a:p>
            </p:txBody>
          </p:sp>
        </p:grpSp>
        <p:sp>
          <p:nvSpPr>
            <p:cNvPr id="92195" name="Text Box 35"/>
            <p:cNvSpPr txBox="1">
              <a:spLocks noChangeArrowheads="1"/>
            </p:cNvSpPr>
            <p:nvPr/>
          </p:nvSpPr>
          <p:spPr bwMode="auto">
            <a:xfrm>
              <a:off x="1662" y="1198"/>
              <a:ext cx="202" cy="173"/>
            </a:xfrm>
            <a:prstGeom prst="rect">
              <a:avLst/>
            </a:prstGeom>
            <a:noFill/>
            <a:ln w="25400">
              <a:noFill/>
              <a:miter lim="800000"/>
              <a:headEnd/>
              <a:tailEnd/>
            </a:ln>
            <a:effectLst>
              <a:prstShdw prst="shdw17" dist="17961" dir="2700000">
                <a:schemeClr val="bg1">
                  <a:gamma/>
                  <a:shade val="60000"/>
                  <a:invGamma/>
                </a:schemeClr>
              </a:prstShdw>
            </a:effectLst>
          </p:spPr>
          <p:txBody>
            <a:bodyPr lIns="0" tIns="0" rIns="0" bIns="0">
              <a:spAutoFit/>
            </a:bodyPr>
            <a:lstStyle/>
            <a:p>
              <a:pPr>
                <a:spcBef>
                  <a:spcPct val="50000"/>
                </a:spcBef>
                <a:defRPr/>
              </a:pPr>
              <a:r>
                <a:rPr lang="fr-FR"/>
                <a:t>i</a:t>
              </a:r>
              <a:r>
                <a:rPr lang="fr-FR" baseline="-25000"/>
                <a:t>ra</a:t>
              </a:r>
            </a:p>
          </p:txBody>
        </p:sp>
        <p:sp>
          <p:nvSpPr>
            <p:cNvPr id="92205" name="Line 45"/>
            <p:cNvSpPr>
              <a:spLocks noChangeShapeType="1"/>
            </p:cNvSpPr>
            <p:nvPr/>
          </p:nvSpPr>
          <p:spPr bwMode="auto">
            <a:xfrm>
              <a:off x="1376" y="1520"/>
              <a:ext cx="0" cy="0"/>
            </a:xfrm>
            <a:prstGeom prst="line">
              <a:avLst/>
            </a:prstGeom>
            <a:noFill/>
            <a:ln w="25400">
              <a:solidFill>
                <a:schemeClr val="tx1"/>
              </a:solidFill>
              <a:round/>
              <a:headEnd/>
              <a:tailEnd/>
            </a:ln>
            <a:effectLst>
              <a:prstShdw prst="shdw17" dist="17961" dir="2700000">
                <a:schemeClr val="tx1">
                  <a:gamma/>
                  <a:shade val="60000"/>
                  <a:invGamma/>
                </a:schemeClr>
              </a:prstShdw>
            </a:effectLst>
          </p:spPr>
          <p:txBody>
            <a:bodyPr lIns="90000" tIns="46800" rIns="90000" bIns="46800"/>
            <a:lstStyle/>
            <a:p>
              <a:pPr>
                <a:defRPr/>
              </a:pPr>
              <a:endParaRPr lang="fr-FR"/>
            </a:p>
          </p:txBody>
        </p:sp>
        <p:grpSp>
          <p:nvGrpSpPr>
            <p:cNvPr id="93196" name="Group 50"/>
            <p:cNvGrpSpPr>
              <a:grpSpLocks/>
            </p:cNvGrpSpPr>
            <p:nvPr/>
          </p:nvGrpSpPr>
          <p:grpSpPr bwMode="auto">
            <a:xfrm>
              <a:off x="1445" y="1440"/>
              <a:ext cx="374" cy="188"/>
              <a:chOff x="3729" y="1012"/>
              <a:chExt cx="374" cy="188"/>
            </a:xfrm>
          </p:grpSpPr>
          <p:sp>
            <p:nvSpPr>
              <p:cNvPr id="93278" name="Oval 35"/>
              <p:cNvSpPr>
                <a:spLocks noChangeArrowheads="1"/>
              </p:cNvSpPr>
              <p:nvPr/>
            </p:nvSpPr>
            <p:spPr bwMode="auto">
              <a:xfrm>
                <a:off x="3787" y="1012"/>
                <a:ext cx="64" cy="162"/>
              </a:xfrm>
              <a:prstGeom prst="ellipse">
                <a:avLst/>
              </a:prstGeom>
              <a:noFill/>
              <a:ln w="25400">
                <a:solidFill>
                  <a:schemeClr val="tx1"/>
                </a:solidFill>
                <a:round/>
                <a:headEnd/>
                <a:tailEnd/>
              </a:ln>
            </p:spPr>
            <p:txBody>
              <a:bodyPr wrap="none" anchor="ctr"/>
              <a:lstStyle/>
              <a:p>
                <a:endParaRPr lang="fr-FR"/>
              </a:p>
            </p:txBody>
          </p:sp>
          <p:sp>
            <p:nvSpPr>
              <p:cNvPr id="93279" name="Oval 36"/>
              <p:cNvSpPr>
                <a:spLocks noChangeArrowheads="1"/>
              </p:cNvSpPr>
              <p:nvPr/>
            </p:nvSpPr>
            <p:spPr bwMode="auto">
              <a:xfrm>
                <a:off x="3851" y="1012"/>
                <a:ext cx="65" cy="162"/>
              </a:xfrm>
              <a:prstGeom prst="ellipse">
                <a:avLst/>
              </a:prstGeom>
              <a:noFill/>
              <a:ln w="25400">
                <a:solidFill>
                  <a:schemeClr val="tx1"/>
                </a:solidFill>
                <a:round/>
                <a:headEnd/>
                <a:tailEnd/>
              </a:ln>
            </p:spPr>
            <p:txBody>
              <a:bodyPr wrap="none" anchor="ctr"/>
              <a:lstStyle/>
              <a:p>
                <a:endParaRPr lang="fr-FR"/>
              </a:p>
            </p:txBody>
          </p:sp>
          <p:sp>
            <p:nvSpPr>
              <p:cNvPr id="93280" name="Oval 37"/>
              <p:cNvSpPr>
                <a:spLocks noChangeArrowheads="1"/>
              </p:cNvSpPr>
              <p:nvPr/>
            </p:nvSpPr>
            <p:spPr bwMode="auto">
              <a:xfrm>
                <a:off x="3918" y="1012"/>
                <a:ext cx="65" cy="162"/>
              </a:xfrm>
              <a:prstGeom prst="ellipse">
                <a:avLst/>
              </a:prstGeom>
              <a:noFill/>
              <a:ln w="25400">
                <a:solidFill>
                  <a:schemeClr val="tx1"/>
                </a:solidFill>
                <a:round/>
                <a:headEnd/>
                <a:tailEnd/>
              </a:ln>
            </p:spPr>
            <p:txBody>
              <a:bodyPr wrap="none" anchor="ctr"/>
              <a:lstStyle/>
              <a:p>
                <a:endParaRPr lang="fr-FR"/>
              </a:p>
            </p:txBody>
          </p:sp>
          <p:sp>
            <p:nvSpPr>
              <p:cNvPr id="93281" name="Oval 38"/>
              <p:cNvSpPr>
                <a:spLocks noChangeArrowheads="1"/>
              </p:cNvSpPr>
              <p:nvPr/>
            </p:nvSpPr>
            <p:spPr bwMode="auto">
              <a:xfrm>
                <a:off x="3984" y="1012"/>
                <a:ext cx="64" cy="162"/>
              </a:xfrm>
              <a:prstGeom prst="ellipse">
                <a:avLst/>
              </a:prstGeom>
              <a:noFill/>
              <a:ln w="25400">
                <a:solidFill>
                  <a:schemeClr val="tx1"/>
                </a:solidFill>
                <a:round/>
                <a:headEnd/>
                <a:tailEnd/>
              </a:ln>
            </p:spPr>
            <p:txBody>
              <a:bodyPr wrap="none" anchor="ctr"/>
              <a:lstStyle/>
              <a:p>
                <a:endParaRPr lang="fr-FR"/>
              </a:p>
            </p:txBody>
          </p:sp>
          <p:sp>
            <p:nvSpPr>
              <p:cNvPr id="93282" name="Rectangle 39"/>
              <p:cNvSpPr>
                <a:spLocks noChangeArrowheads="1"/>
              </p:cNvSpPr>
              <p:nvPr/>
            </p:nvSpPr>
            <p:spPr bwMode="auto">
              <a:xfrm>
                <a:off x="3778" y="1085"/>
                <a:ext cx="284" cy="115"/>
              </a:xfrm>
              <a:prstGeom prst="rect">
                <a:avLst/>
              </a:prstGeom>
              <a:solidFill>
                <a:schemeClr val="bg1"/>
              </a:solidFill>
              <a:ln w="19050">
                <a:noFill/>
                <a:miter lim="800000"/>
                <a:headEnd/>
                <a:tailEnd/>
              </a:ln>
            </p:spPr>
            <p:txBody>
              <a:bodyPr wrap="none" anchor="ctr"/>
              <a:lstStyle/>
              <a:p>
                <a:endParaRPr lang="fr-FR"/>
              </a:p>
            </p:txBody>
          </p:sp>
          <p:sp>
            <p:nvSpPr>
              <p:cNvPr id="93283" name="Line 26"/>
              <p:cNvSpPr>
                <a:spLocks noChangeShapeType="1"/>
              </p:cNvSpPr>
              <p:nvPr/>
            </p:nvSpPr>
            <p:spPr bwMode="auto">
              <a:xfrm flipH="1">
                <a:off x="3729" y="1116"/>
                <a:ext cx="59" cy="0"/>
              </a:xfrm>
              <a:prstGeom prst="line">
                <a:avLst/>
              </a:prstGeom>
              <a:noFill/>
              <a:ln w="25400">
                <a:solidFill>
                  <a:schemeClr val="tx1"/>
                </a:solidFill>
                <a:round/>
                <a:headEnd/>
                <a:tailEnd/>
              </a:ln>
            </p:spPr>
            <p:txBody>
              <a:bodyPr/>
              <a:lstStyle/>
              <a:p>
                <a:endParaRPr lang="fr-FR"/>
              </a:p>
            </p:txBody>
          </p:sp>
          <p:sp>
            <p:nvSpPr>
              <p:cNvPr id="93284" name="Line 27"/>
              <p:cNvSpPr>
                <a:spLocks noChangeShapeType="1"/>
              </p:cNvSpPr>
              <p:nvPr/>
            </p:nvSpPr>
            <p:spPr bwMode="auto">
              <a:xfrm flipH="1">
                <a:off x="4044" y="1116"/>
                <a:ext cx="59" cy="0"/>
              </a:xfrm>
              <a:prstGeom prst="line">
                <a:avLst/>
              </a:prstGeom>
              <a:noFill/>
              <a:ln w="25400">
                <a:solidFill>
                  <a:schemeClr val="tx1"/>
                </a:solidFill>
                <a:round/>
                <a:headEnd/>
                <a:tailEnd/>
              </a:ln>
            </p:spPr>
            <p:txBody>
              <a:bodyPr/>
              <a:lstStyle/>
              <a:p>
                <a:endParaRPr lang="fr-FR"/>
              </a:p>
            </p:txBody>
          </p:sp>
          <p:sp>
            <p:nvSpPr>
              <p:cNvPr id="93285" name="Line 46"/>
              <p:cNvSpPr>
                <a:spLocks noChangeShapeType="1"/>
              </p:cNvSpPr>
              <p:nvPr/>
            </p:nvSpPr>
            <p:spPr bwMode="auto">
              <a:xfrm>
                <a:off x="3788" y="1080"/>
                <a:ext cx="0" cy="40"/>
              </a:xfrm>
              <a:prstGeom prst="line">
                <a:avLst/>
              </a:prstGeom>
              <a:noFill/>
              <a:ln w="25400">
                <a:solidFill>
                  <a:schemeClr val="tx1"/>
                </a:solidFill>
                <a:round/>
                <a:headEnd/>
                <a:tailEnd/>
              </a:ln>
            </p:spPr>
            <p:txBody>
              <a:bodyPr lIns="90000" tIns="46800" rIns="90000" bIns="46800"/>
              <a:lstStyle/>
              <a:p>
                <a:endParaRPr lang="fr-FR"/>
              </a:p>
            </p:txBody>
          </p:sp>
          <p:sp>
            <p:nvSpPr>
              <p:cNvPr id="93286" name="Line 47"/>
              <p:cNvSpPr>
                <a:spLocks noChangeShapeType="1"/>
              </p:cNvSpPr>
              <p:nvPr/>
            </p:nvSpPr>
            <p:spPr bwMode="auto">
              <a:xfrm>
                <a:off x="4048" y="1080"/>
                <a:ext cx="0" cy="36"/>
              </a:xfrm>
              <a:prstGeom prst="line">
                <a:avLst/>
              </a:prstGeom>
              <a:noFill/>
              <a:ln w="25400">
                <a:solidFill>
                  <a:schemeClr val="tx1"/>
                </a:solidFill>
                <a:round/>
                <a:headEnd/>
                <a:tailEnd/>
              </a:ln>
            </p:spPr>
            <p:txBody>
              <a:bodyPr lIns="90000" tIns="46800" rIns="90000" bIns="46800"/>
              <a:lstStyle/>
              <a:p>
                <a:endParaRPr lang="fr-FR"/>
              </a:p>
            </p:txBody>
          </p:sp>
        </p:grpSp>
        <p:grpSp>
          <p:nvGrpSpPr>
            <p:cNvPr id="93197" name="Group 51"/>
            <p:cNvGrpSpPr>
              <a:grpSpLocks/>
            </p:cNvGrpSpPr>
            <p:nvPr/>
          </p:nvGrpSpPr>
          <p:grpSpPr bwMode="auto">
            <a:xfrm rot="-3616908">
              <a:off x="801" y="1806"/>
              <a:ext cx="374" cy="188"/>
              <a:chOff x="3729" y="1012"/>
              <a:chExt cx="374" cy="188"/>
            </a:xfrm>
          </p:grpSpPr>
          <p:sp>
            <p:nvSpPr>
              <p:cNvPr id="93269" name="Oval 35"/>
              <p:cNvSpPr>
                <a:spLocks noChangeArrowheads="1"/>
              </p:cNvSpPr>
              <p:nvPr/>
            </p:nvSpPr>
            <p:spPr bwMode="auto">
              <a:xfrm>
                <a:off x="3787" y="1012"/>
                <a:ext cx="64" cy="162"/>
              </a:xfrm>
              <a:prstGeom prst="ellipse">
                <a:avLst/>
              </a:prstGeom>
              <a:noFill/>
              <a:ln w="25400">
                <a:solidFill>
                  <a:schemeClr val="tx1"/>
                </a:solidFill>
                <a:round/>
                <a:headEnd/>
                <a:tailEnd/>
              </a:ln>
            </p:spPr>
            <p:txBody>
              <a:bodyPr vert="eaVert" wrap="none" anchor="ctr"/>
              <a:lstStyle/>
              <a:p>
                <a:endParaRPr lang="fr-FR"/>
              </a:p>
            </p:txBody>
          </p:sp>
          <p:sp>
            <p:nvSpPr>
              <p:cNvPr id="93270" name="Oval 36"/>
              <p:cNvSpPr>
                <a:spLocks noChangeArrowheads="1"/>
              </p:cNvSpPr>
              <p:nvPr/>
            </p:nvSpPr>
            <p:spPr bwMode="auto">
              <a:xfrm>
                <a:off x="3851" y="1012"/>
                <a:ext cx="65" cy="162"/>
              </a:xfrm>
              <a:prstGeom prst="ellipse">
                <a:avLst/>
              </a:prstGeom>
              <a:noFill/>
              <a:ln w="25400">
                <a:solidFill>
                  <a:schemeClr val="tx1"/>
                </a:solidFill>
                <a:round/>
                <a:headEnd/>
                <a:tailEnd/>
              </a:ln>
            </p:spPr>
            <p:txBody>
              <a:bodyPr vert="eaVert" wrap="none" anchor="ctr"/>
              <a:lstStyle/>
              <a:p>
                <a:endParaRPr lang="fr-FR"/>
              </a:p>
            </p:txBody>
          </p:sp>
          <p:sp>
            <p:nvSpPr>
              <p:cNvPr id="93271" name="Oval 37"/>
              <p:cNvSpPr>
                <a:spLocks noChangeArrowheads="1"/>
              </p:cNvSpPr>
              <p:nvPr/>
            </p:nvSpPr>
            <p:spPr bwMode="auto">
              <a:xfrm>
                <a:off x="3918" y="1012"/>
                <a:ext cx="65" cy="162"/>
              </a:xfrm>
              <a:prstGeom prst="ellipse">
                <a:avLst/>
              </a:prstGeom>
              <a:noFill/>
              <a:ln w="25400">
                <a:solidFill>
                  <a:schemeClr val="tx1"/>
                </a:solidFill>
                <a:round/>
                <a:headEnd/>
                <a:tailEnd/>
              </a:ln>
            </p:spPr>
            <p:txBody>
              <a:bodyPr vert="eaVert" wrap="none" anchor="ctr"/>
              <a:lstStyle/>
              <a:p>
                <a:endParaRPr lang="fr-FR"/>
              </a:p>
            </p:txBody>
          </p:sp>
          <p:sp>
            <p:nvSpPr>
              <p:cNvPr id="93272" name="Oval 38"/>
              <p:cNvSpPr>
                <a:spLocks noChangeArrowheads="1"/>
              </p:cNvSpPr>
              <p:nvPr/>
            </p:nvSpPr>
            <p:spPr bwMode="auto">
              <a:xfrm>
                <a:off x="3984" y="1012"/>
                <a:ext cx="64" cy="162"/>
              </a:xfrm>
              <a:prstGeom prst="ellipse">
                <a:avLst/>
              </a:prstGeom>
              <a:noFill/>
              <a:ln w="25400">
                <a:solidFill>
                  <a:schemeClr val="tx1"/>
                </a:solidFill>
                <a:round/>
                <a:headEnd/>
                <a:tailEnd/>
              </a:ln>
            </p:spPr>
            <p:txBody>
              <a:bodyPr vert="eaVert" wrap="none" anchor="ctr"/>
              <a:lstStyle/>
              <a:p>
                <a:endParaRPr lang="fr-FR"/>
              </a:p>
            </p:txBody>
          </p:sp>
          <p:sp>
            <p:nvSpPr>
              <p:cNvPr id="93273" name="Rectangle 39"/>
              <p:cNvSpPr>
                <a:spLocks noChangeArrowheads="1"/>
              </p:cNvSpPr>
              <p:nvPr/>
            </p:nvSpPr>
            <p:spPr bwMode="auto">
              <a:xfrm>
                <a:off x="3778" y="1085"/>
                <a:ext cx="284" cy="115"/>
              </a:xfrm>
              <a:prstGeom prst="rect">
                <a:avLst/>
              </a:prstGeom>
              <a:solidFill>
                <a:schemeClr val="bg1"/>
              </a:solidFill>
              <a:ln w="19050">
                <a:noFill/>
                <a:miter lim="800000"/>
                <a:headEnd/>
                <a:tailEnd/>
              </a:ln>
            </p:spPr>
            <p:txBody>
              <a:bodyPr vert="eaVert" wrap="none" anchor="ctr"/>
              <a:lstStyle/>
              <a:p>
                <a:endParaRPr lang="fr-FR"/>
              </a:p>
            </p:txBody>
          </p:sp>
          <p:sp>
            <p:nvSpPr>
              <p:cNvPr id="93274" name="Line 57"/>
              <p:cNvSpPr>
                <a:spLocks noChangeShapeType="1"/>
              </p:cNvSpPr>
              <p:nvPr/>
            </p:nvSpPr>
            <p:spPr bwMode="auto">
              <a:xfrm flipH="1">
                <a:off x="3729" y="1116"/>
                <a:ext cx="59" cy="0"/>
              </a:xfrm>
              <a:prstGeom prst="line">
                <a:avLst/>
              </a:prstGeom>
              <a:noFill/>
              <a:ln w="25400">
                <a:solidFill>
                  <a:schemeClr val="tx1"/>
                </a:solidFill>
                <a:round/>
                <a:headEnd/>
                <a:tailEnd/>
              </a:ln>
            </p:spPr>
            <p:txBody>
              <a:bodyPr/>
              <a:lstStyle/>
              <a:p>
                <a:endParaRPr lang="fr-FR"/>
              </a:p>
            </p:txBody>
          </p:sp>
          <p:sp>
            <p:nvSpPr>
              <p:cNvPr id="93275" name="Line 58"/>
              <p:cNvSpPr>
                <a:spLocks noChangeShapeType="1"/>
              </p:cNvSpPr>
              <p:nvPr/>
            </p:nvSpPr>
            <p:spPr bwMode="auto">
              <a:xfrm flipH="1">
                <a:off x="4044" y="1116"/>
                <a:ext cx="59" cy="0"/>
              </a:xfrm>
              <a:prstGeom prst="line">
                <a:avLst/>
              </a:prstGeom>
              <a:noFill/>
              <a:ln w="25400">
                <a:solidFill>
                  <a:schemeClr val="tx1"/>
                </a:solidFill>
                <a:round/>
                <a:headEnd/>
                <a:tailEnd/>
              </a:ln>
            </p:spPr>
            <p:txBody>
              <a:bodyPr/>
              <a:lstStyle/>
              <a:p>
                <a:endParaRPr lang="fr-FR"/>
              </a:p>
            </p:txBody>
          </p:sp>
          <p:sp>
            <p:nvSpPr>
              <p:cNvPr id="93276" name="Line 59"/>
              <p:cNvSpPr>
                <a:spLocks noChangeShapeType="1"/>
              </p:cNvSpPr>
              <p:nvPr/>
            </p:nvSpPr>
            <p:spPr bwMode="auto">
              <a:xfrm>
                <a:off x="3788" y="1080"/>
                <a:ext cx="0" cy="40"/>
              </a:xfrm>
              <a:prstGeom prst="line">
                <a:avLst/>
              </a:prstGeom>
              <a:noFill/>
              <a:ln w="25400">
                <a:solidFill>
                  <a:schemeClr val="tx1"/>
                </a:solidFill>
                <a:round/>
                <a:headEnd/>
                <a:tailEnd/>
              </a:ln>
            </p:spPr>
            <p:txBody>
              <a:bodyPr lIns="90000" tIns="46800" rIns="90000" bIns="46800"/>
              <a:lstStyle/>
              <a:p>
                <a:endParaRPr lang="fr-FR"/>
              </a:p>
            </p:txBody>
          </p:sp>
          <p:sp>
            <p:nvSpPr>
              <p:cNvPr id="93277" name="Line 60"/>
              <p:cNvSpPr>
                <a:spLocks noChangeShapeType="1"/>
              </p:cNvSpPr>
              <p:nvPr/>
            </p:nvSpPr>
            <p:spPr bwMode="auto">
              <a:xfrm>
                <a:off x="4048" y="1080"/>
                <a:ext cx="0" cy="36"/>
              </a:xfrm>
              <a:prstGeom prst="line">
                <a:avLst/>
              </a:prstGeom>
              <a:noFill/>
              <a:ln w="25400">
                <a:solidFill>
                  <a:schemeClr val="tx1"/>
                </a:solidFill>
                <a:round/>
                <a:headEnd/>
                <a:tailEnd/>
              </a:ln>
            </p:spPr>
            <p:txBody>
              <a:bodyPr lIns="90000" tIns="46800" rIns="90000" bIns="46800"/>
              <a:lstStyle/>
              <a:p>
                <a:endParaRPr lang="fr-FR"/>
              </a:p>
            </p:txBody>
          </p:sp>
        </p:grpSp>
        <p:grpSp>
          <p:nvGrpSpPr>
            <p:cNvPr id="93198" name="Group 61"/>
            <p:cNvGrpSpPr>
              <a:grpSpLocks/>
            </p:cNvGrpSpPr>
            <p:nvPr/>
          </p:nvGrpSpPr>
          <p:grpSpPr bwMode="auto">
            <a:xfrm rot="3588831">
              <a:off x="827" y="1098"/>
              <a:ext cx="374" cy="188"/>
              <a:chOff x="3729" y="1012"/>
              <a:chExt cx="374" cy="188"/>
            </a:xfrm>
          </p:grpSpPr>
          <p:sp>
            <p:nvSpPr>
              <p:cNvPr id="93260" name="Oval 35"/>
              <p:cNvSpPr>
                <a:spLocks noChangeArrowheads="1"/>
              </p:cNvSpPr>
              <p:nvPr/>
            </p:nvSpPr>
            <p:spPr bwMode="auto">
              <a:xfrm>
                <a:off x="3787" y="1012"/>
                <a:ext cx="64" cy="162"/>
              </a:xfrm>
              <a:prstGeom prst="ellipse">
                <a:avLst/>
              </a:prstGeom>
              <a:noFill/>
              <a:ln w="25400">
                <a:solidFill>
                  <a:schemeClr val="tx1"/>
                </a:solidFill>
                <a:round/>
                <a:headEnd/>
                <a:tailEnd/>
              </a:ln>
            </p:spPr>
            <p:txBody>
              <a:bodyPr rot="10800000" vert="eaVert" wrap="none" anchor="ctr"/>
              <a:lstStyle/>
              <a:p>
                <a:endParaRPr lang="fr-FR"/>
              </a:p>
            </p:txBody>
          </p:sp>
          <p:sp>
            <p:nvSpPr>
              <p:cNvPr id="93261" name="Oval 36"/>
              <p:cNvSpPr>
                <a:spLocks noChangeArrowheads="1"/>
              </p:cNvSpPr>
              <p:nvPr/>
            </p:nvSpPr>
            <p:spPr bwMode="auto">
              <a:xfrm>
                <a:off x="3851" y="1012"/>
                <a:ext cx="65" cy="162"/>
              </a:xfrm>
              <a:prstGeom prst="ellipse">
                <a:avLst/>
              </a:prstGeom>
              <a:noFill/>
              <a:ln w="25400">
                <a:solidFill>
                  <a:schemeClr val="tx1"/>
                </a:solidFill>
                <a:round/>
                <a:headEnd/>
                <a:tailEnd/>
              </a:ln>
            </p:spPr>
            <p:txBody>
              <a:bodyPr rot="10800000" vert="eaVert" wrap="none" anchor="ctr"/>
              <a:lstStyle/>
              <a:p>
                <a:endParaRPr lang="fr-FR"/>
              </a:p>
            </p:txBody>
          </p:sp>
          <p:sp>
            <p:nvSpPr>
              <p:cNvPr id="93262" name="Oval 37"/>
              <p:cNvSpPr>
                <a:spLocks noChangeArrowheads="1"/>
              </p:cNvSpPr>
              <p:nvPr/>
            </p:nvSpPr>
            <p:spPr bwMode="auto">
              <a:xfrm>
                <a:off x="3918" y="1012"/>
                <a:ext cx="65" cy="162"/>
              </a:xfrm>
              <a:prstGeom prst="ellipse">
                <a:avLst/>
              </a:prstGeom>
              <a:noFill/>
              <a:ln w="25400">
                <a:solidFill>
                  <a:schemeClr val="tx1"/>
                </a:solidFill>
                <a:round/>
                <a:headEnd/>
                <a:tailEnd/>
              </a:ln>
            </p:spPr>
            <p:txBody>
              <a:bodyPr rot="10800000" vert="eaVert" wrap="none" anchor="ctr"/>
              <a:lstStyle/>
              <a:p>
                <a:endParaRPr lang="fr-FR"/>
              </a:p>
            </p:txBody>
          </p:sp>
          <p:sp>
            <p:nvSpPr>
              <p:cNvPr id="93263" name="Oval 38"/>
              <p:cNvSpPr>
                <a:spLocks noChangeArrowheads="1"/>
              </p:cNvSpPr>
              <p:nvPr/>
            </p:nvSpPr>
            <p:spPr bwMode="auto">
              <a:xfrm>
                <a:off x="3984" y="1012"/>
                <a:ext cx="64" cy="162"/>
              </a:xfrm>
              <a:prstGeom prst="ellipse">
                <a:avLst/>
              </a:prstGeom>
              <a:noFill/>
              <a:ln w="25400">
                <a:solidFill>
                  <a:schemeClr val="tx1"/>
                </a:solidFill>
                <a:round/>
                <a:headEnd/>
                <a:tailEnd/>
              </a:ln>
            </p:spPr>
            <p:txBody>
              <a:bodyPr rot="10800000" vert="eaVert" wrap="none" anchor="ctr"/>
              <a:lstStyle/>
              <a:p>
                <a:endParaRPr lang="fr-FR"/>
              </a:p>
            </p:txBody>
          </p:sp>
          <p:sp>
            <p:nvSpPr>
              <p:cNvPr id="93264" name="Rectangle 39"/>
              <p:cNvSpPr>
                <a:spLocks noChangeArrowheads="1"/>
              </p:cNvSpPr>
              <p:nvPr/>
            </p:nvSpPr>
            <p:spPr bwMode="auto">
              <a:xfrm>
                <a:off x="3778" y="1085"/>
                <a:ext cx="284" cy="115"/>
              </a:xfrm>
              <a:prstGeom prst="rect">
                <a:avLst/>
              </a:prstGeom>
              <a:solidFill>
                <a:schemeClr val="bg1"/>
              </a:solidFill>
              <a:ln w="19050">
                <a:noFill/>
                <a:miter lim="800000"/>
                <a:headEnd/>
                <a:tailEnd/>
              </a:ln>
            </p:spPr>
            <p:txBody>
              <a:bodyPr rot="10800000" vert="eaVert" wrap="none" anchor="ctr"/>
              <a:lstStyle/>
              <a:p>
                <a:endParaRPr lang="fr-FR"/>
              </a:p>
            </p:txBody>
          </p:sp>
          <p:sp>
            <p:nvSpPr>
              <p:cNvPr id="93265" name="Line 67"/>
              <p:cNvSpPr>
                <a:spLocks noChangeShapeType="1"/>
              </p:cNvSpPr>
              <p:nvPr/>
            </p:nvSpPr>
            <p:spPr bwMode="auto">
              <a:xfrm flipH="1">
                <a:off x="3729" y="1116"/>
                <a:ext cx="59" cy="0"/>
              </a:xfrm>
              <a:prstGeom prst="line">
                <a:avLst/>
              </a:prstGeom>
              <a:noFill/>
              <a:ln w="25400">
                <a:solidFill>
                  <a:schemeClr val="tx1"/>
                </a:solidFill>
                <a:round/>
                <a:headEnd/>
                <a:tailEnd/>
              </a:ln>
            </p:spPr>
            <p:txBody>
              <a:bodyPr/>
              <a:lstStyle/>
              <a:p>
                <a:endParaRPr lang="fr-FR"/>
              </a:p>
            </p:txBody>
          </p:sp>
          <p:sp>
            <p:nvSpPr>
              <p:cNvPr id="93266" name="Line 68"/>
              <p:cNvSpPr>
                <a:spLocks noChangeShapeType="1"/>
              </p:cNvSpPr>
              <p:nvPr/>
            </p:nvSpPr>
            <p:spPr bwMode="auto">
              <a:xfrm flipH="1">
                <a:off x="4044" y="1116"/>
                <a:ext cx="59" cy="0"/>
              </a:xfrm>
              <a:prstGeom prst="line">
                <a:avLst/>
              </a:prstGeom>
              <a:noFill/>
              <a:ln w="25400">
                <a:solidFill>
                  <a:schemeClr val="tx1"/>
                </a:solidFill>
                <a:round/>
                <a:headEnd/>
                <a:tailEnd/>
              </a:ln>
            </p:spPr>
            <p:txBody>
              <a:bodyPr/>
              <a:lstStyle/>
              <a:p>
                <a:endParaRPr lang="fr-FR"/>
              </a:p>
            </p:txBody>
          </p:sp>
          <p:sp>
            <p:nvSpPr>
              <p:cNvPr id="93267" name="Line 69"/>
              <p:cNvSpPr>
                <a:spLocks noChangeShapeType="1"/>
              </p:cNvSpPr>
              <p:nvPr/>
            </p:nvSpPr>
            <p:spPr bwMode="auto">
              <a:xfrm>
                <a:off x="3788" y="1080"/>
                <a:ext cx="0" cy="40"/>
              </a:xfrm>
              <a:prstGeom prst="line">
                <a:avLst/>
              </a:prstGeom>
              <a:noFill/>
              <a:ln w="25400">
                <a:solidFill>
                  <a:schemeClr val="tx1"/>
                </a:solidFill>
                <a:round/>
                <a:headEnd/>
                <a:tailEnd/>
              </a:ln>
            </p:spPr>
            <p:txBody>
              <a:bodyPr lIns="90000" tIns="46800" rIns="90000" bIns="46800"/>
              <a:lstStyle/>
              <a:p>
                <a:endParaRPr lang="fr-FR"/>
              </a:p>
            </p:txBody>
          </p:sp>
          <p:sp>
            <p:nvSpPr>
              <p:cNvPr id="93268" name="Line 70"/>
              <p:cNvSpPr>
                <a:spLocks noChangeShapeType="1"/>
              </p:cNvSpPr>
              <p:nvPr/>
            </p:nvSpPr>
            <p:spPr bwMode="auto">
              <a:xfrm>
                <a:off x="4048" y="1080"/>
                <a:ext cx="0" cy="36"/>
              </a:xfrm>
              <a:prstGeom prst="line">
                <a:avLst/>
              </a:prstGeom>
              <a:noFill/>
              <a:ln w="25400">
                <a:solidFill>
                  <a:schemeClr val="tx1"/>
                </a:solidFill>
                <a:round/>
                <a:headEnd/>
                <a:tailEnd/>
              </a:ln>
            </p:spPr>
            <p:txBody>
              <a:bodyPr lIns="90000" tIns="46800" rIns="90000" bIns="46800"/>
              <a:lstStyle/>
              <a:p>
                <a:endParaRPr lang="fr-FR"/>
              </a:p>
            </p:txBody>
          </p:sp>
        </p:grpSp>
        <p:sp>
          <p:nvSpPr>
            <p:cNvPr id="93199" name="Line 71"/>
            <p:cNvSpPr>
              <a:spLocks noChangeShapeType="1"/>
            </p:cNvSpPr>
            <p:nvPr/>
          </p:nvSpPr>
          <p:spPr bwMode="auto">
            <a:xfrm>
              <a:off x="1392" y="1544"/>
              <a:ext cx="68" cy="0"/>
            </a:xfrm>
            <a:prstGeom prst="line">
              <a:avLst/>
            </a:prstGeom>
            <a:noFill/>
            <a:ln w="25400">
              <a:solidFill>
                <a:schemeClr val="tx1"/>
              </a:solidFill>
              <a:round/>
              <a:headEnd/>
              <a:tailEnd type="triangle" w="med" len="med"/>
            </a:ln>
          </p:spPr>
          <p:txBody>
            <a:bodyPr lIns="90000" tIns="46800" rIns="90000" bIns="46800"/>
            <a:lstStyle/>
            <a:p>
              <a:endParaRPr lang="fr-FR"/>
            </a:p>
          </p:txBody>
        </p:sp>
        <p:sp>
          <p:nvSpPr>
            <p:cNvPr id="92232" name="Text Box 72"/>
            <p:cNvSpPr txBox="1">
              <a:spLocks noChangeArrowheads="1"/>
            </p:cNvSpPr>
            <p:nvPr/>
          </p:nvSpPr>
          <p:spPr bwMode="auto">
            <a:xfrm>
              <a:off x="1766" y="1550"/>
              <a:ext cx="202" cy="173"/>
            </a:xfrm>
            <a:prstGeom prst="rect">
              <a:avLst/>
            </a:prstGeom>
            <a:noFill/>
            <a:ln w="25400">
              <a:noFill/>
              <a:miter lim="800000"/>
              <a:headEnd/>
              <a:tailEnd/>
            </a:ln>
            <a:effectLst>
              <a:prstShdw prst="shdw17" dist="17961" dir="2700000">
                <a:schemeClr val="bg1">
                  <a:gamma/>
                  <a:shade val="60000"/>
                  <a:invGamma/>
                </a:schemeClr>
              </a:prstShdw>
            </a:effectLst>
          </p:spPr>
          <p:txBody>
            <a:bodyPr lIns="0" tIns="0" rIns="0" bIns="0">
              <a:spAutoFit/>
            </a:bodyPr>
            <a:lstStyle/>
            <a:p>
              <a:pPr>
                <a:spcBef>
                  <a:spcPct val="50000"/>
                </a:spcBef>
                <a:defRPr/>
              </a:pPr>
              <a:r>
                <a:rPr lang="fr-FR"/>
                <a:t>i</a:t>
              </a:r>
              <a:r>
                <a:rPr lang="fr-FR" baseline="-25000"/>
                <a:t>sa</a:t>
              </a:r>
            </a:p>
          </p:txBody>
        </p:sp>
        <p:sp>
          <p:nvSpPr>
            <p:cNvPr id="93201" name="Line 74"/>
            <p:cNvSpPr>
              <a:spLocks noChangeShapeType="1"/>
            </p:cNvSpPr>
            <p:nvPr/>
          </p:nvSpPr>
          <p:spPr bwMode="auto">
            <a:xfrm flipH="1" flipV="1">
              <a:off x="1080" y="1328"/>
              <a:ext cx="36" cy="64"/>
            </a:xfrm>
            <a:prstGeom prst="line">
              <a:avLst/>
            </a:prstGeom>
            <a:noFill/>
            <a:ln w="25400">
              <a:solidFill>
                <a:schemeClr val="tx1"/>
              </a:solidFill>
              <a:round/>
              <a:headEnd/>
              <a:tailEnd type="triangle" w="med" len="med"/>
            </a:ln>
          </p:spPr>
          <p:txBody>
            <a:bodyPr lIns="90000" tIns="46800" rIns="90000" bIns="46800"/>
            <a:lstStyle/>
            <a:p>
              <a:endParaRPr lang="fr-FR"/>
            </a:p>
          </p:txBody>
        </p:sp>
        <p:sp>
          <p:nvSpPr>
            <p:cNvPr id="92235" name="Text Box 75"/>
            <p:cNvSpPr txBox="1">
              <a:spLocks noChangeArrowheads="1"/>
            </p:cNvSpPr>
            <p:nvPr/>
          </p:nvSpPr>
          <p:spPr bwMode="auto">
            <a:xfrm>
              <a:off x="922" y="858"/>
              <a:ext cx="202" cy="173"/>
            </a:xfrm>
            <a:prstGeom prst="rect">
              <a:avLst/>
            </a:prstGeom>
            <a:noFill/>
            <a:ln w="25400">
              <a:noFill/>
              <a:miter lim="800000"/>
              <a:headEnd/>
              <a:tailEnd/>
            </a:ln>
            <a:effectLst>
              <a:prstShdw prst="shdw17" dist="17961" dir="2700000">
                <a:schemeClr val="bg1">
                  <a:gamma/>
                  <a:shade val="60000"/>
                  <a:invGamma/>
                </a:schemeClr>
              </a:prstShdw>
            </a:effectLst>
          </p:spPr>
          <p:txBody>
            <a:bodyPr lIns="0" tIns="0" rIns="0" bIns="0">
              <a:spAutoFit/>
            </a:bodyPr>
            <a:lstStyle/>
            <a:p>
              <a:pPr>
                <a:spcBef>
                  <a:spcPct val="50000"/>
                </a:spcBef>
                <a:defRPr/>
              </a:pPr>
              <a:r>
                <a:rPr lang="fr-FR"/>
                <a:t>i</a:t>
              </a:r>
              <a:r>
                <a:rPr lang="fr-FR" baseline="-25000"/>
                <a:t>sb</a:t>
              </a:r>
            </a:p>
          </p:txBody>
        </p:sp>
        <p:sp>
          <p:nvSpPr>
            <p:cNvPr id="93203" name="Line 76"/>
            <p:cNvSpPr>
              <a:spLocks noChangeShapeType="1"/>
            </p:cNvSpPr>
            <p:nvPr/>
          </p:nvSpPr>
          <p:spPr bwMode="auto">
            <a:xfrm flipH="1">
              <a:off x="1104" y="1616"/>
              <a:ext cx="60" cy="96"/>
            </a:xfrm>
            <a:prstGeom prst="line">
              <a:avLst/>
            </a:prstGeom>
            <a:noFill/>
            <a:ln w="25400">
              <a:solidFill>
                <a:schemeClr val="tx1"/>
              </a:solidFill>
              <a:round/>
              <a:headEnd/>
              <a:tailEnd type="triangle" w="med" len="med"/>
            </a:ln>
          </p:spPr>
          <p:txBody>
            <a:bodyPr lIns="90000" tIns="46800" rIns="90000" bIns="46800"/>
            <a:lstStyle/>
            <a:p>
              <a:endParaRPr lang="fr-FR"/>
            </a:p>
          </p:txBody>
        </p:sp>
        <p:sp>
          <p:nvSpPr>
            <p:cNvPr id="92237" name="Text Box 77"/>
            <p:cNvSpPr txBox="1">
              <a:spLocks noChangeArrowheads="1"/>
            </p:cNvSpPr>
            <p:nvPr/>
          </p:nvSpPr>
          <p:spPr bwMode="auto">
            <a:xfrm>
              <a:off x="698" y="1854"/>
              <a:ext cx="202" cy="173"/>
            </a:xfrm>
            <a:prstGeom prst="rect">
              <a:avLst/>
            </a:prstGeom>
            <a:noFill/>
            <a:ln w="25400">
              <a:noFill/>
              <a:miter lim="800000"/>
              <a:headEnd/>
              <a:tailEnd/>
            </a:ln>
            <a:effectLst>
              <a:prstShdw prst="shdw17" dist="17961" dir="2700000">
                <a:schemeClr val="bg1">
                  <a:gamma/>
                  <a:shade val="60000"/>
                  <a:invGamma/>
                </a:schemeClr>
              </a:prstShdw>
            </a:effectLst>
          </p:spPr>
          <p:txBody>
            <a:bodyPr lIns="0" tIns="0" rIns="0" bIns="0">
              <a:spAutoFit/>
            </a:bodyPr>
            <a:lstStyle/>
            <a:p>
              <a:pPr>
                <a:spcBef>
                  <a:spcPct val="50000"/>
                </a:spcBef>
                <a:defRPr/>
              </a:pPr>
              <a:r>
                <a:rPr lang="fr-FR"/>
                <a:t>i</a:t>
              </a:r>
              <a:r>
                <a:rPr lang="fr-FR" baseline="-25000"/>
                <a:t>sc</a:t>
              </a:r>
            </a:p>
          </p:txBody>
        </p:sp>
        <p:grpSp>
          <p:nvGrpSpPr>
            <p:cNvPr id="93205" name="Group 158"/>
            <p:cNvGrpSpPr>
              <a:grpSpLocks/>
            </p:cNvGrpSpPr>
            <p:nvPr/>
          </p:nvGrpSpPr>
          <p:grpSpPr bwMode="auto">
            <a:xfrm rot="-2467059">
              <a:off x="847" y="703"/>
              <a:ext cx="1005" cy="1417"/>
              <a:chOff x="2247" y="627"/>
              <a:chExt cx="1005" cy="1417"/>
            </a:xfrm>
          </p:grpSpPr>
          <p:sp>
            <p:nvSpPr>
              <p:cNvPr id="93222" name="Line 115"/>
              <p:cNvSpPr>
                <a:spLocks noChangeShapeType="1"/>
              </p:cNvSpPr>
              <p:nvPr/>
            </p:nvSpPr>
            <p:spPr bwMode="auto">
              <a:xfrm rot="7200000">
                <a:off x="1985" y="1660"/>
                <a:ext cx="767" cy="1"/>
              </a:xfrm>
              <a:prstGeom prst="line">
                <a:avLst/>
              </a:prstGeom>
              <a:noFill/>
              <a:ln w="25400">
                <a:solidFill>
                  <a:schemeClr val="tx1"/>
                </a:solidFill>
                <a:round/>
                <a:headEnd/>
                <a:tailEnd type="triangle" w="lg" len="lg"/>
              </a:ln>
            </p:spPr>
            <p:txBody>
              <a:bodyPr lIns="90000" tIns="46800" rIns="90000" bIns="46800"/>
              <a:lstStyle/>
              <a:p>
                <a:endParaRPr lang="fr-FR"/>
              </a:p>
            </p:txBody>
          </p:sp>
          <p:grpSp>
            <p:nvGrpSpPr>
              <p:cNvPr id="93223" name="Group 116"/>
              <p:cNvGrpSpPr>
                <a:grpSpLocks/>
              </p:cNvGrpSpPr>
              <p:nvPr/>
            </p:nvGrpSpPr>
            <p:grpSpPr bwMode="auto">
              <a:xfrm>
                <a:off x="2371" y="627"/>
                <a:ext cx="881" cy="767"/>
                <a:chOff x="4000" y="2024"/>
                <a:chExt cx="1015" cy="753"/>
              </a:xfrm>
            </p:grpSpPr>
            <p:sp>
              <p:nvSpPr>
                <p:cNvPr id="93258" name="Line 117"/>
                <p:cNvSpPr>
                  <a:spLocks noChangeShapeType="1"/>
                </p:cNvSpPr>
                <p:nvPr/>
              </p:nvSpPr>
              <p:spPr bwMode="auto">
                <a:xfrm>
                  <a:off x="4202" y="2720"/>
                  <a:ext cx="813" cy="0"/>
                </a:xfrm>
                <a:prstGeom prst="line">
                  <a:avLst/>
                </a:prstGeom>
                <a:noFill/>
                <a:ln w="25400">
                  <a:solidFill>
                    <a:schemeClr val="tx1"/>
                  </a:solidFill>
                  <a:round/>
                  <a:headEnd/>
                  <a:tailEnd type="triangle" w="lg" len="lg"/>
                </a:ln>
              </p:spPr>
              <p:txBody>
                <a:bodyPr lIns="90000" tIns="46800" rIns="90000" bIns="46800"/>
                <a:lstStyle/>
                <a:p>
                  <a:endParaRPr lang="fr-FR"/>
                </a:p>
              </p:txBody>
            </p:sp>
            <p:sp>
              <p:nvSpPr>
                <p:cNvPr id="93259" name="Line 118"/>
                <p:cNvSpPr>
                  <a:spLocks noChangeShapeType="1"/>
                </p:cNvSpPr>
                <p:nvPr/>
              </p:nvSpPr>
              <p:spPr bwMode="auto">
                <a:xfrm rot="14400000" flipV="1">
                  <a:off x="3623" y="2401"/>
                  <a:ext cx="753" cy="0"/>
                </a:xfrm>
                <a:prstGeom prst="line">
                  <a:avLst/>
                </a:prstGeom>
                <a:noFill/>
                <a:ln w="25400">
                  <a:solidFill>
                    <a:schemeClr val="tx1"/>
                  </a:solidFill>
                  <a:round/>
                  <a:headEnd/>
                  <a:tailEnd type="triangle" w="lg" len="lg"/>
                </a:ln>
              </p:spPr>
              <p:txBody>
                <a:bodyPr lIns="90000" tIns="46800" rIns="90000" bIns="46800"/>
                <a:lstStyle/>
                <a:p>
                  <a:endParaRPr lang="fr-FR"/>
                </a:p>
              </p:txBody>
            </p:sp>
          </p:grpSp>
          <p:sp>
            <p:nvSpPr>
              <p:cNvPr id="92281" name="Line 121"/>
              <p:cNvSpPr>
                <a:spLocks noChangeShapeType="1"/>
              </p:cNvSpPr>
              <p:nvPr/>
            </p:nvSpPr>
            <p:spPr bwMode="auto">
              <a:xfrm>
                <a:off x="2729" y="1309"/>
                <a:ext cx="0" cy="0"/>
              </a:xfrm>
              <a:prstGeom prst="line">
                <a:avLst/>
              </a:prstGeom>
              <a:noFill/>
              <a:ln w="25400">
                <a:solidFill>
                  <a:schemeClr val="tx1"/>
                </a:solidFill>
                <a:round/>
                <a:headEnd/>
                <a:tailEnd/>
              </a:ln>
              <a:effectLst>
                <a:prstShdw prst="shdw17" dist="17961" dir="2700000">
                  <a:schemeClr val="tx1">
                    <a:gamma/>
                    <a:shade val="60000"/>
                    <a:invGamma/>
                  </a:schemeClr>
                </a:prstShdw>
              </a:effectLst>
            </p:spPr>
            <p:txBody>
              <a:bodyPr lIns="90000" tIns="46800" rIns="90000" bIns="46800"/>
              <a:lstStyle/>
              <a:p>
                <a:pPr>
                  <a:defRPr/>
                </a:pPr>
                <a:endParaRPr lang="fr-FR"/>
              </a:p>
            </p:txBody>
          </p:sp>
          <p:grpSp>
            <p:nvGrpSpPr>
              <p:cNvPr id="93225" name="Group 122"/>
              <p:cNvGrpSpPr>
                <a:grpSpLocks/>
              </p:cNvGrpSpPr>
              <p:nvPr/>
            </p:nvGrpSpPr>
            <p:grpSpPr bwMode="auto">
              <a:xfrm>
                <a:off x="2798" y="1229"/>
                <a:ext cx="374" cy="188"/>
                <a:chOff x="3729" y="1012"/>
                <a:chExt cx="374" cy="188"/>
              </a:xfrm>
            </p:grpSpPr>
            <p:sp>
              <p:nvSpPr>
                <p:cNvPr id="93249" name="Oval 35"/>
                <p:cNvSpPr>
                  <a:spLocks noChangeArrowheads="1"/>
                </p:cNvSpPr>
                <p:nvPr/>
              </p:nvSpPr>
              <p:spPr bwMode="auto">
                <a:xfrm>
                  <a:off x="3787" y="1012"/>
                  <a:ext cx="64" cy="162"/>
                </a:xfrm>
                <a:prstGeom prst="ellipse">
                  <a:avLst/>
                </a:prstGeom>
                <a:noFill/>
                <a:ln w="25400">
                  <a:solidFill>
                    <a:schemeClr val="tx1"/>
                  </a:solidFill>
                  <a:round/>
                  <a:headEnd/>
                  <a:tailEnd/>
                </a:ln>
              </p:spPr>
              <p:txBody>
                <a:bodyPr wrap="none" anchor="ctr"/>
                <a:lstStyle/>
                <a:p>
                  <a:endParaRPr lang="fr-FR"/>
                </a:p>
              </p:txBody>
            </p:sp>
            <p:sp>
              <p:nvSpPr>
                <p:cNvPr id="93250" name="Oval 36"/>
                <p:cNvSpPr>
                  <a:spLocks noChangeArrowheads="1"/>
                </p:cNvSpPr>
                <p:nvPr/>
              </p:nvSpPr>
              <p:spPr bwMode="auto">
                <a:xfrm>
                  <a:off x="3851" y="1012"/>
                  <a:ext cx="65" cy="162"/>
                </a:xfrm>
                <a:prstGeom prst="ellipse">
                  <a:avLst/>
                </a:prstGeom>
                <a:noFill/>
                <a:ln w="25400">
                  <a:solidFill>
                    <a:schemeClr val="tx1"/>
                  </a:solidFill>
                  <a:round/>
                  <a:headEnd/>
                  <a:tailEnd/>
                </a:ln>
              </p:spPr>
              <p:txBody>
                <a:bodyPr wrap="none" anchor="ctr"/>
                <a:lstStyle/>
                <a:p>
                  <a:endParaRPr lang="fr-FR"/>
                </a:p>
              </p:txBody>
            </p:sp>
            <p:sp>
              <p:nvSpPr>
                <p:cNvPr id="93251" name="Oval 37"/>
                <p:cNvSpPr>
                  <a:spLocks noChangeArrowheads="1"/>
                </p:cNvSpPr>
                <p:nvPr/>
              </p:nvSpPr>
              <p:spPr bwMode="auto">
                <a:xfrm>
                  <a:off x="3918" y="1012"/>
                  <a:ext cx="65" cy="162"/>
                </a:xfrm>
                <a:prstGeom prst="ellipse">
                  <a:avLst/>
                </a:prstGeom>
                <a:noFill/>
                <a:ln w="25400">
                  <a:solidFill>
                    <a:schemeClr val="tx1"/>
                  </a:solidFill>
                  <a:round/>
                  <a:headEnd/>
                  <a:tailEnd/>
                </a:ln>
              </p:spPr>
              <p:txBody>
                <a:bodyPr wrap="none" anchor="ctr"/>
                <a:lstStyle/>
                <a:p>
                  <a:endParaRPr lang="fr-FR"/>
                </a:p>
              </p:txBody>
            </p:sp>
            <p:sp>
              <p:nvSpPr>
                <p:cNvPr id="93252" name="Oval 38"/>
                <p:cNvSpPr>
                  <a:spLocks noChangeArrowheads="1"/>
                </p:cNvSpPr>
                <p:nvPr/>
              </p:nvSpPr>
              <p:spPr bwMode="auto">
                <a:xfrm>
                  <a:off x="3984" y="1012"/>
                  <a:ext cx="64" cy="162"/>
                </a:xfrm>
                <a:prstGeom prst="ellipse">
                  <a:avLst/>
                </a:prstGeom>
                <a:noFill/>
                <a:ln w="25400">
                  <a:solidFill>
                    <a:schemeClr val="tx1"/>
                  </a:solidFill>
                  <a:round/>
                  <a:headEnd/>
                  <a:tailEnd/>
                </a:ln>
              </p:spPr>
              <p:txBody>
                <a:bodyPr wrap="none" anchor="ctr"/>
                <a:lstStyle/>
                <a:p>
                  <a:endParaRPr lang="fr-FR"/>
                </a:p>
              </p:txBody>
            </p:sp>
            <p:sp>
              <p:nvSpPr>
                <p:cNvPr id="93253" name="Rectangle 39"/>
                <p:cNvSpPr>
                  <a:spLocks noChangeArrowheads="1"/>
                </p:cNvSpPr>
                <p:nvPr/>
              </p:nvSpPr>
              <p:spPr bwMode="auto">
                <a:xfrm>
                  <a:off x="3778" y="1085"/>
                  <a:ext cx="284" cy="115"/>
                </a:xfrm>
                <a:prstGeom prst="rect">
                  <a:avLst/>
                </a:prstGeom>
                <a:solidFill>
                  <a:schemeClr val="bg1"/>
                </a:solidFill>
                <a:ln w="19050">
                  <a:noFill/>
                  <a:miter lim="800000"/>
                  <a:headEnd/>
                  <a:tailEnd/>
                </a:ln>
              </p:spPr>
              <p:txBody>
                <a:bodyPr wrap="none" anchor="ctr"/>
                <a:lstStyle/>
                <a:p>
                  <a:endParaRPr lang="fr-FR"/>
                </a:p>
              </p:txBody>
            </p:sp>
            <p:sp>
              <p:nvSpPr>
                <p:cNvPr id="93254" name="Line 128"/>
                <p:cNvSpPr>
                  <a:spLocks noChangeShapeType="1"/>
                </p:cNvSpPr>
                <p:nvPr/>
              </p:nvSpPr>
              <p:spPr bwMode="auto">
                <a:xfrm flipH="1">
                  <a:off x="3729" y="1116"/>
                  <a:ext cx="59" cy="0"/>
                </a:xfrm>
                <a:prstGeom prst="line">
                  <a:avLst/>
                </a:prstGeom>
                <a:noFill/>
                <a:ln w="25400">
                  <a:solidFill>
                    <a:schemeClr val="tx1"/>
                  </a:solidFill>
                  <a:round/>
                  <a:headEnd/>
                  <a:tailEnd/>
                </a:ln>
              </p:spPr>
              <p:txBody>
                <a:bodyPr/>
                <a:lstStyle/>
                <a:p>
                  <a:endParaRPr lang="fr-FR"/>
                </a:p>
              </p:txBody>
            </p:sp>
            <p:sp>
              <p:nvSpPr>
                <p:cNvPr id="93255" name="Line 129"/>
                <p:cNvSpPr>
                  <a:spLocks noChangeShapeType="1"/>
                </p:cNvSpPr>
                <p:nvPr/>
              </p:nvSpPr>
              <p:spPr bwMode="auto">
                <a:xfrm flipH="1">
                  <a:off x="4044" y="1116"/>
                  <a:ext cx="59" cy="0"/>
                </a:xfrm>
                <a:prstGeom prst="line">
                  <a:avLst/>
                </a:prstGeom>
                <a:noFill/>
                <a:ln w="25400">
                  <a:solidFill>
                    <a:schemeClr val="tx1"/>
                  </a:solidFill>
                  <a:round/>
                  <a:headEnd/>
                  <a:tailEnd/>
                </a:ln>
              </p:spPr>
              <p:txBody>
                <a:bodyPr/>
                <a:lstStyle/>
                <a:p>
                  <a:endParaRPr lang="fr-FR"/>
                </a:p>
              </p:txBody>
            </p:sp>
            <p:sp>
              <p:nvSpPr>
                <p:cNvPr id="93256" name="Line 130"/>
                <p:cNvSpPr>
                  <a:spLocks noChangeShapeType="1"/>
                </p:cNvSpPr>
                <p:nvPr/>
              </p:nvSpPr>
              <p:spPr bwMode="auto">
                <a:xfrm>
                  <a:off x="3788" y="1080"/>
                  <a:ext cx="0" cy="40"/>
                </a:xfrm>
                <a:prstGeom prst="line">
                  <a:avLst/>
                </a:prstGeom>
                <a:noFill/>
                <a:ln w="25400">
                  <a:solidFill>
                    <a:schemeClr val="tx1"/>
                  </a:solidFill>
                  <a:round/>
                  <a:headEnd/>
                  <a:tailEnd/>
                </a:ln>
              </p:spPr>
              <p:txBody>
                <a:bodyPr lIns="90000" tIns="46800" rIns="90000" bIns="46800"/>
                <a:lstStyle/>
                <a:p>
                  <a:endParaRPr lang="fr-FR"/>
                </a:p>
              </p:txBody>
            </p:sp>
            <p:sp>
              <p:nvSpPr>
                <p:cNvPr id="93257" name="Line 131"/>
                <p:cNvSpPr>
                  <a:spLocks noChangeShapeType="1"/>
                </p:cNvSpPr>
                <p:nvPr/>
              </p:nvSpPr>
              <p:spPr bwMode="auto">
                <a:xfrm>
                  <a:off x="4048" y="1080"/>
                  <a:ext cx="0" cy="36"/>
                </a:xfrm>
                <a:prstGeom prst="line">
                  <a:avLst/>
                </a:prstGeom>
                <a:noFill/>
                <a:ln w="25400">
                  <a:solidFill>
                    <a:schemeClr val="tx1"/>
                  </a:solidFill>
                  <a:round/>
                  <a:headEnd/>
                  <a:tailEnd/>
                </a:ln>
              </p:spPr>
              <p:txBody>
                <a:bodyPr lIns="90000" tIns="46800" rIns="90000" bIns="46800"/>
                <a:lstStyle/>
                <a:p>
                  <a:endParaRPr lang="fr-FR"/>
                </a:p>
              </p:txBody>
            </p:sp>
          </p:grpSp>
          <p:grpSp>
            <p:nvGrpSpPr>
              <p:cNvPr id="93226" name="Group 132"/>
              <p:cNvGrpSpPr>
                <a:grpSpLocks/>
              </p:cNvGrpSpPr>
              <p:nvPr/>
            </p:nvGrpSpPr>
            <p:grpSpPr bwMode="auto">
              <a:xfrm rot="-3616908">
                <a:off x="2154" y="1595"/>
                <a:ext cx="374" cy="188"/>
                <a:chOff x="3729" y="1012"/>
                <a:chExt cx="374" cy="188"/>
              </a:xfrm>
            </p:grpSpPr>
            <p:sp>
              <p:nvSpPr>
                <p:cNvPr id="93240" name="Oval 35"/>
                <p:cNvSpPr>
                  <a:spLocks noChangeArrowheads="1"/>
                </p:cNvSpPr>
                <p:nvPr/>
              </p:nvSpPr>
              <p:spPr bwMode="auto">
                <a:xfrm>
                  <a:off x="3787" y="1012"/>
                  <a:ext cx="64" cy="162"/>
                </a:xfrm>
                <a:prstGeom prst="ellipse">
                  <a:avLst/>
                </a:prstGeom>
                <a:noFill/>
                <a:ln w="25400">
                  <a:solidFill>
                    <a:schemeClr val="tx1"/>
                  </a:solidFill>
                  <a:round/>
                  <a:headEnd/>
                  <a:tailEnd/>
                </a:ln>
              </p:spPr>
              <p:txBody>
                <a:bodyPr vert="eaVert" wrap="none" anchor="ctr"/>
                <a:lstStyle/>
                <a:p>
                  <a:endParaRPr lang="fr-FR"/>
                </a:p>
              </p:txBody>
            </p:sp>
            <p:sp>
              <p:nvSpPr>
                <p:cNvPr id="93241" name="Oval 36"/>
                <p:cNvSpPr>
                  <a:spLocks noChangeArrowheads="1"/>
                </p:cNvSpPr>
                <p:nvPr/>
              </p:nvSpPr>
              <p:spPr bwMode="auto">
                <a:xfrm>
                  <a:off x="3851" y="1012"/>
                  <a:ext cx="65" cy="162"/>
                </a:xfrm>
                <a:prstGeom prst="ellipse">
                  <a:avLst/>
                </a:prstGeom>
                <a:noFill/>
                <a:ln w="25400">
                  <a:solidFill>
                    <a:schemeClr val="tx1"/>
                  </a:solidFill>
                  <a:round/>
                  <a:headEnd/>
                  <a:tailEnd/>
                </a:ln>
              </p:spPr>
              <p:txBody>
                <a:bodyPr vert="eaVert" wrap="none" anchor="ctr"/>
                <a:lstStyle/>
                <a:p>
                  <a:endParaRPr lang="fr-FR"/>
                </a:p>
              </p:txBody>
            </p:sp>
            <p:sp>
              <p:nvSpPr>
                <p:cNvPr id="93242" name="Oval 37"/>
                <p:cNvSpPr>
                  <a:spLocks noChangeArrowheads="1"/>
                </p:cNvSpPr>
                <p:nvPr/>
              </p:nvSpPr>
              <p:spPr bwMode="auto">
                <a:xfrm>
                  <a:off x="3918" y="1012"/>
                  <a:ext cx="65" cy="162"/>
                </a:xfrm>
                <a:prstGeom prst="ellipse">
                  <a:avLst/>
                </a:prstGeom>
                <a:noFill/>
                <a:ln w="25400">
                  <a:solidFill>
                    <a:schemeClr val="tx1"/>
                  </a:solidFill>
                  <a:round/>
                  <a:headEnd/>
                  <a:tailEnd/>
                </a:ln>
              </p:spPr>
              <p:txBody>
                <a:bodyPr vert="eaVert" wrap="none" anchor="ctr"/>
                <a:lstStyle/>
                <a:p>
                  <a:endParaRPr lang="fr-FR"/>
                </a:p>
              </p:txBody>
            </p:sp>
            <p:sp>
              <p:nvSpPr>
                <p:cNvPr id="93243" name="Oval 38"/>
                <p:cNvSpPr>
                  <a:spLocks noChangeArrowheads="1"/>
                </p:cNvSpPr>
                <p:nvPr/>
              </p:nvSpPr>
              <p:spPr bwMode="auto">
                <a:xfrm>
                  <a:off x="3984" y="1012"/>
                  <a:ext cx="64" cy="162"/>
                </a:xfrm>
                <a:prstGeom prst="ellipse">
                  <a:avLst/>
                </a:prstGeom>
                <a:noFill/>
                <a:ln w="25400">
                  <a:solidFill>
                    <a:schemeClr val="tx1"/>
                  </a:solidFill>
                  <a:round/>
                  <a:headEnd/>
                  <a:tailEnd/>
                </a:ln>
              </p:spPr>
              <p:txBody>
                <a:bodyPr vert="eaVert" wrap="none" anchor="ctr"/>
                <a:lstStyle/>
                <a:p>
                  <a:endParaRPr lang="fr-FR"/>
                </a:p>
              </p:txBody>
            </p:sp>
            <p:sp>
              <p:nvSpPr>
                <p:cNvPr id="93244" name="Rectangle 39"/>
                <p:cNvSpPr>
                  <a:spLocks noChangeArrowheads="1"/>
                </p:cNvSpPr>
                <p:nvPr/>
              </p:nvSpPr>
              <p:spPr bwMode="auto">
                <a:xfrm>
                  <a:off x="3778" y="1085"/>
                  <a:ext cx="284" cy="115"/>
                </a:xfrm>
                <a:prstGeom prst="rect">
                  <a:avLst/>
                </a:prstGeom>
                <a:solidFill>
                  <a:schemeClr val="bg1"/>
                </a:solidFill>
                <a:ln w="19050">
                  <a:noFill/>
                  <a:miter lim="800000"/>
                  <a:headEnd/>
                  <a:tailEnd/>
                </a:ln>
              </p:spPr>
              <p:txBody>
                <a:bodyPr vert="eaVert" wrap="none" anchor="ctr"/>
                <a:lstStyle/>
                <a:p>
                  <a:endParaRPr lang="fr-FR"/>
                </a:p>
              </p:txBody>
            </p:sp>
            <p:sp>
              <p:nvSpPr>
                <p:cNvPr id="93245" name="Line 138"/>
                <p:cNvSpPr>
                  <a:spLocks noChangeShapeType="1"/>
                </p:cNvSpPr>
                <p:nvPr/>
              </p:nvSpPr>
              <p:spPr bwMode="auto">
                <a:xfrm flipH="1">
                  <a:off x="3729" y="1116"/>
                  <a:ext cx="59" cy="0"/>
                </a:xfrm>
                <a:prstGeom prst="line">
                  <a:avLst/>
                </a:prstGeom>
                <a:noFill/>
                <a:ln w="25400">
                  <a:solidFill>
                    <a:schemeClr val="tx1"/>
                  </a:solidFill>
                  <a:round/>
                  <a:headEnd/>
                  <a:tailEnd/>
                </a:ln>
              </p:spPr>
              <p:txBody>
                <a:bodyPr/>
                <a:lstStyle/>
                <a:p>
                  <a:endParaRPr lang="fr-FR"/>
                </a:p>
              </p:txBody>
            </p:sp>
            <p:sp>
              <p:nvSpPr>
                <p:cNvPr id="93246" name="Line 139"/>
                <p:cNvSpPr>
                  <a:spLocks noChangeShapeType="1"/>
                </p:cNvSpPr>
                <p:nvPr/>
              </p:nvSpPr>
              <p:spPr bwMode="auto">
                <a:xfrm flipH="1">
                  <a:off x="4044" y="1116"/>
                  <a:ext cx="59" cy="0"/>
                </a:xfrm>
                <a:prstGeom prst="line">
                  <a:avLst/>
                </a:prstGeom>
                <a:noFill/>
                <a:ln w="25400">
                  <a:solidFill>
                    <a:schemeClr val="tx1"/>
                  </a:solidFill>
                  <a:round/>
                  <a:headEnd/>
                  <a:tailEnd/>
                </a:ln>
              </p:spPr>
              <p:txBody>
                <a:bodyPr/>
                <a:lstStyle/>
                <a:p>
                  <a:endParaRPr lang="fr-FR"/>
                </a:p>
              </p:txBody>
            </p:sp>
            <p:sp>
              <p:nvSpPr>
                <p:cNvPr id="93247" name="Line 140"/>
                <p:cNvSpPr>
                  <a:spLocks noChangeShapeType="1"/>
                </p:cNvSpPr>
                <p:nvPr/>
              </p:nvSpPr>
              <p:spPr bwMode="auto">
                <a:xfrm>
                  <a:off x="3788" y="1080"/>
                  <a:ext cx="0" cy="40"/>
                </a:xfrm>
                <a:prstGeom prst="line">
                  <a:avLst/>
                </a:prstGeom>
                <a:noFill/>
                <a:ln w="25400">
                  <a:solidFill>
                    <a:schemeClr val="tx1"/>
                  </a:solidFill>
                  <a:round/>
                  <a:headEnd/>
                  <a:tailEnd/>
                </a:ln>
              </p:spPr>
              <p:txBody>
                <a:bodyPr lIns="90000" tIns="46800" rIns="90000" bIns="46800"/>
                <a:lstStyle/>
                <a:p>
                  <a:endParaRPr lang="fr-FR"/>
                </a:p>
              </p:txBody>
            </p:sp>
            <p:sp>
              <p:nvSpPr>
                <p:cNvPr id="93248" name="Line 141"/>
                <p:cNvSpPr>
                  <a:spLocks noChangeShapeType="1"/>
                </p:cNvSpPr>
                <p:nvPr/>
              </p:nvSpPr>
              <p:spPr bwMode="auto">
                <a:xfrm>
                  <a:off x="4048" y="1080"/>
                  <a:ext cx="0" cy="36"/>
                </a:xfrm>
                <a:prstGeom prst="line">
                  <a:avLst/>
                </a:prstGeom>
                <a:noFill/>
                <a:ln w="25400">
                  <a:solidFill>
                    <a:schemeClr val="tx1"/>
                  </a:solidFill>
                  <a:round/>
                  <a:headEnd/>
                  <a:tailEnd/>
                </a:ln>
              </p:spPr>
              <p:txBody>
                <a:bodyPr lIns="90000" tIns="46800" rIns="90000" bIns="46800"/>
                <a:lstStyle/>
                <a:p>
                  <a:endParaRPr lang="fr-FR"/>
                </a:p>
              </p:txBody>
            </p:sp>
          </p:grpSp>
          <p:grpSp>
            <p:nvGrpSpPr>
              <p:cNvPr id="93227" name="Group 142"/>
              <p:cNvGrpSpPr>
                <a:grpSpLocks/>
              </p:cNvGrpSpPr>
              <p:nvPr/>
            </p:nvGrpSpPr>
            <p:grpSpPr bwMode="auto">
              <a:xfrm rot="3588831">
                <a:off x="2180" y="887"/>
                <a:ext cx="374" cy="188"/>
                <a:chOff x="3729" y="1012"/>
                <a:chExt cx="374" cy="188"/>
              </a:xfrm>
            </p:grpSpPr>
            <p:sp>
              <p:nvSpPr>
                <p:cNvPr id="93231" name="Oval 35"/>
                <p:cNvSpPr>
                  <a:spLocks noChangeArrowheads="1"/>
                </p:cNvSpPr>
                <p:nvPr/>
              </p:nvSpPr>
              <p:spPr bwMode="auto">
                <a:xfrm>
                  <a:off x="3787" y="1012"/>
                  <a:ext cx="64" cy="162"/>
                </a:xfrm>
                <a:prstGeom prst="ellipse">
                  <a:avLst/>
                </a:prstGeom>
                <a:noFill/>
                <a:ln w="25400">
                  <a:solidFill>
                    <a:schemeClr val="tx1"/>
                  </a:solidFill>
                  <a:round/>
                  <a:headEnd/>
                  <a:tailEnd/>
                </a:ln>
              </p:spPr>
              <p:txBody>
                <a:bodyPr wrap="none" anchor="ctr"/>
                <a:lstStyle/>
                <a:p>
                  <a:endParaRPr lang="fr-FR"/>
                </a:p>
              </p:txBody>
            </p:sp>
            <p:sp>
              <p:nvSpPr>
                <p:cNvPr id="93232" name="Oval 36"/>
                <p:cNvSpPr>
                  <a:spLocks noChangeArrowheads="1"/>
                </p:cNvSpPr>
                <p:nvPr/>
              </p:nvSpPr>
              <p:spPr bwMode="auto">
                <a:xfrm>
                  <a:off x="3851" y="1012"/>
                  <a:ext cx="65" cy="162"/>
                </a:xfrm>
                <a:prstGeom prst="ellipse">
                  <a:avLst/>
                </a:prstGeom>
                <a:noFill/>
                <a:ln w="25400">
                  <a:solidFill>
                    <a:schemeClr val="tx1"/>
                  </a:solidFill>
                  <a:round/>
                  <a:headEnd/>
                  <a:tailEnd/>
                </a:ln>
              </p:spPr>
              <p:txBody>
                <a:bodyPr wrap="none" anchor="ctr"/>
                <a:lstStyle/>
                <a:p>
                  <a:endParaRPr lang="fr-FR"/>
                </a:p>
              </p:txBody>
            </p:sp>
            <p:sp>
              <p:nvSpPr>
                <p:cNvPr id="93233" name="Oval 37"/>
                <p:cNvSpPr>
                  <a:spLocks noChangeArrowheads="1"/>
                </p:cNvSpPr>
                <p:nvPr/>
              </p:nvSpPr>
              <p:spPr bwMode="auto">
                <a:xfrm>
                  <a:off x="3918" y="1012"/>
                  <a:ext cx="65" cy="162"/>
                </a:xfrm>
                <a:prstGeom prst="ellipse">
                  <a:avLst/>
                </a:prstGeom>
                <a:noFill/>
                <a:ln w="25400">
                  <a:solidFill>
                    <a:schemeClr val="tx1"/>
                  </a:solidFill>
                  <a:round/>
                  <a:headEnd/>
                  <a:tailEnd/>
                </a:ln>
              </p:spPr>
              <p:txBody>
                <a:bodyPr wrap="none" anchor="ctr"/>
                <a:lstStyle/>
                <a:p>
                  <a:endParaRPr lang="fr-FR"/>
                </a:p>
              </p:txBody>
            </p:sp>
            <p:sp>
              <p:nvSpPr>
                <p:cNvPr id="93234" name="Oval 38"/>
                <p:cNvSpPr>
                  <a:spLocks noChangeArrowheads="1"/>
                </p:cNvSpPr>
                <p:nvPr/>
              </p:nvSpPr>
              <p:spPr bwMode="auto">
                <a:xfrm>
                  <a:off x="3984" y="1012"/>
                  <a:ext cx="64" cy="162"/>
                </a:xfrm>
                <a:prstGeom prst="ellipse">
                  <a:avLst/>
                </a:prstGeom>
                <a:noFill/>
                <a:ln w="25400">
                  <a:solidFill>
                    <a:schemeClr val="tx1"/>
                  </a:solidFill>
                  <a:round/>
                  <a:headEnd/>
                  <a:tailEnd/>
                </a:ln>
              </p:spPr>
              <p:txBody>
                <a:bodyPr wrap="none" anchor="ctr"/>
                <a:lstStyle/>
                <a:p>
                  <a:endParaRPr lang="fr-FR"/>
                </a:p>
              </p:txBody>
            </p:sp>
            <p:sp>
              <p:nvSpPr>
                <p:cNvPr id="93235" name="Rectangle 39"/>
                <p:cNvSpPr>
                  <a:spLocks noChangeArrowheads="1"/>
                </p:cNvSpPr>
                <p:nvPr/>
              </p:nvSpPr>
              <p:spPr bwMode="auto">
                <a:xfrm>
                  <a:off x="3778" y="1085"/>
                  <a:ext cx="284" cy="115"/>
                </a:xfrm>
                <a:prstGeom prst="rect">
                  <a:avLst/>
                </a:prstGeom>
                <a:solidFill>
                  <a:schemeClr val="bg1"/>
                </a:solidFill>
                <a:ln w="19050">
                  <a:noFill/>
                  <a:miter lim="800000"/>
                  <a:headEnd/>
                  <a:tailEnd/>
                </a:ln>
              </p:spPr>
              <p:txBody>
                <a:bodyPr wrap="none" anchor="ctr"/>
                <a:lstStyle/>
                <a:p>
                  <a:endParaRPr lang="fr-FR"/>
                </a:p>
              </p:txBody>
            </p:sp>
            <p:sp>
              <p:nvSpPr>
                <p:cNvPr id="93236" name="Line 148"/>
                <p:cNvSpPr>
                  <a:spLocks noChangeShapeType="1"/>
                </p:cNvSpPr>
                <p:nvPr/>
              </p:nvSpPr>
              <p:spPr bwMode="auto">
                <a:xfrm flipH="1">
                  <a:off x="3729" y="1116"/>
                  <a:ext cx="59" cy="0"/>
                </a:xfrm>
                <a:prstGeom prst="line">
                  <a:avLst/>
                </a:prstGeom>
                <a:noFill/>
                <a:ln w="25400">
                  <a:solidFill>
                    <a:schemeClr val="tx1"/>
                  </a:solidFill>
                  <a:round/>
                  <a:headEnd/>
                  <a:tailEnd/>
                </a:ln>
              </p:spPr>
              <p:txBody>
                <a:bodyPr/>
                <a:lstStyle/>
                <a:p>
                  <a:endParaRPr lang="fr-FR"/>
                </a:p>
              </p:txBody>
            </p:sp>
            <p:sp>
              <p:nvSpPr>
                <p:cNvPr id="93237" name="Line 149"/>
                <p:cNvSpPr>
                  <a:spLocks noChangeShapeType="1"/>
                </p:cNvSpPr>
                <p:nvPr/>
              </p:nvSpPr>
              <p:spPr bwMode="auto">
                <a:xfrm flipH="1">
                  <a:off x="4044" y="1116"/>
                  <a:ext cx="59" cy="0"/>
                </a:xfrm>
                <a:prstGeom prst="line">
                  <a:avLst/>
                </a:prstGeom>
                <a:noFill/>
                <a:ln w="25400">
                  <a:solidFill>
                    <a:schemeClr val="tx1"/>
                  </a:solidFill>
                  <a:round/>
                  <a:headEnd/>
                  <a:tailEnd/>
                </a:ln>
              </p:spPr>
              <p:txBody>
                <a:bodyPr/>
                <a:lstStyle/>
                <a:p>
                  <a:endParaRPr lang="fr-FR"/>
                </a:p>
              </p:txBody>
            </p:sp>
            <p:sp>
              <p:nvSpPr>
                <p:cNvPr id="93238" name="Line 150"/>
                <p:cNvSpPr>
                  <a:spLocks noChangeShapeType="1"/>
                </p:cNvSpPr>
                <p:nvPr/>
              </p:nvSpPr>
              <p:spPr bwMode="auto">
                <a:xfrm>
                  <a:off x="3788" y="1080"/>
                  <a:ext cx="0" cy="40"/>
                </a:xfrm>
                <a:prstGeom prst="line">
                  <a:avLst/>
                </a:prstGeom>
                <a:noFill/>
                <a:ln w="25400">
                  <a:solidFill>
                    <a:schemeClr val="tx1"/>
                  </a:solidFill>
                  <a:round/>
                  <a:headEnd/>
                  <a:tailEnd/>
                </a:ln>
              </p:spPr>
              <p:txBody>
                <a:bodyPr lIns="90000" tIns="46800" rIns="90000" bIns="46800"/>
                <a:lstStyle/>
                <a:p>
                  <a:endParaRPr lang="fr-FR"/>
                </a:p>
              </p:txBody>
            </p:sp>
            <p:sp>
              <p:nvSpPr>
                <p:cNvPr id="93239" name="Line 151"/>
                <p:cNvSpPr>
                  <a:spLocks noChangeShapeType="1"/>
                </p:cNvSpPr>
                <p:nvPr/>
              </p:nvSpPr>
              <p:spPr bwMode="auto">
                <a:xfrm>
                  <a:off x="4048" y="1080"/>
                  <a:ext cx="0" cy="36"/>
                </a:xfrm>
                <a:prstGeom prst="line">
                  <a:avLst/>
                </a:prstGeom>
                <a:noFill/>
                <a:ln w="25400">
                  <a:solidFill>
                    <a:schemeClr val="tx1"/>
                  </a:solidFill>
                  <a:round/>
                  <a:headEnd/>
                  <a:tailEnd/>
                </a:ln>
              </p:spPr>
              <p:txBody>
                <a:bodyPr lIns="90000" tIns="46800" rIns="90000" bIns="46800"/>
                <a:lstStyle/>
                <a:p>
                  <a:endParaRPr lang="fr-FR"/>
                </a:p>
              </p:txBody>
            </p:sp>
          </p:grpSp>
          <p:sp>
            <p:nvSpPr>
              <p:cNvPr id="93228" name="Line 152"/>
              <p:cNvSpPr>
                <a:spLocks noChangeShapeType="1"/>
              </p:cNvSpPr>
              <p:nvPr/>
            </p:nvSpPr>
            <p:spPr bwMode="auto">
              <a:xfrm>
                <a:off x="2745" y="1333"/>
                <a:ext cx="68" cy="0"/>
              </a:xfrm>
              <a:prstGeom prst="line">
                <a:avLst/>
              </a:prstGeom>
              <a:noFill/>
              <a:ln w="25400">
                <a:solidFill>
                  <a:schemeClr val="tx1"/>
                </a:solidFill>
                <a:round/>
                <a:headEnd/>
                <a:tailEnd type="triangle" w="med" len="med"/>
              </a:ln>
            </p:spPr>
            <p:txBody>
              <a:bodyPr lIns="90000" tIns="46800" rIns="90000" bIns="46800"/>
              <a:lstStyle/>
              <a:p>
                <a:endParaRPr lang="fr-FR"/>
              </a:p>
            </p:txBody>
          </p:sp>
          <p:sp>
            <p:nvSpPr>
              <p:cNvPr id="93229" name="Line 154"/>
              <p:cNvSpPr>
                <a:spLocks noChangeShapeType="1"/>
              </p:cNvSpPr>
              <p:nvPr/>
            </p:nvSpPr>
            <p:spPr bwMode="auto">
              <a:xfrm flipH="1" flipV="1">
                <a:off x="2433" y="1117"/>
                <a:ext cx="36" cy="64"/>
              </a:xfrm>
              <a:prstGeom prst="line">
                <a:avLst/>
              </a:prstGeom>
              <a:noFill/>
              <a:ln w="25400">
                <a:solidFill>
                  <a:schemeClr val="tx1"/>
                </a:solidFill>
                <a:round/>
                <a:headEnd/>
                <a:tailEnd type="triangle" w="med" len="med"/>
              </a:ln>
            </p:spPr>
            <p:txBody>
              <a:bodyPr lIns="90000" tIns="46800" rIns="90000" bIns="46800"/>
              <a:lstStyle/>
              <a:p>
                <a:endParaRPr lang="fr-FR"/>
              </a:p>
            </p:txBody>
          </p:sp>
          <p:sp>
            <p:nvSpPr>
              <p:cNvPr id="93230" name="Line 156"/>
              <p:cNvSpPr>
                <a:spLocks noChangeShapeType="1"/>
              </p:cNvSpPr>
              <p:nvPr/>
            </p:nvSpPr>
            <p:spPr bwMode="auto">
              <a:xfrm flipH="1">
                <a:off x="2457" y="1405"/>
                <a:ext cx="60" cy="96"/>
              </a:xfrm>
              <a:prstGeom prst="line">
                <a:avLst/>
              </a:prstGeom>
              <a:noFill/>
              <a:ln w="25400">
                <a:solidFill>
                  <a:schemeClr val="tx1"/>
                </a:solidFill>
                <a:round/>
                <a:headEnd/>
                <a:tailEnd type="triangle" w="med" len="med"/>
              </a:ln>
            </p:spPr>
            <p:txBody>
              <a:bodyPr lIns="90000" tIns="46800" rIns="90000" bIns="46800"/>
              <a:lstStyle/>
              <a:p>
                <a:endParaRPr lang="fr-FR"/>
              </a:p>
            </p:txBody>
          </p:sp>
        </p:grpSp>
        <p:grpSp>
          <p:nvGrpSpPr>
            <p:cNvPr id="93206" name="Group 164"/>
            <p:cNvGrpSpPr>
              <a:grpSpLocks/>
            </p:cNvGrpSpPr>
            <p:nvPr/>
          </p:nvGrpSpPr>
          <p:grpSpPr bwMode="auto">
            <a:xfrm rot="-2517259">
              <a:off x="1416" y="1248"/>
              <a:ext cx="268" cy="60"/>
              <a:chOff x="1428" y="1296"/>
              <a:chExt cx="268" cy="60"/>
            </a:xfrm>
          </p:grpSpPr>
          <p:sp>
            <p:nvSpPr>
              <p:cNvPr id="93219" name="Line 160"/>
              <p:cNvSpPr>
                <a:spLocks noChangeShapeType="1"/>
              </p:cNvSpPr>
              <p:nvPr/>
            </p:nvSpPr>
            <p:spPr bwMode="auto">
              <a:xfrm>
                <a:off x="1428" y="1352"/>
                <a:ext cx="268" cy="0"/>
              </a:xfrm>
              <a:prstGeom prst="line">
                <a:avLst/>
              </a:prstGeom>
              <a:noFill/>
              <a:ln w="25400">
                <a:solidFill>
                  <a:schemeClr val="tx1"/>
                </a:solidFill>
                <a:round/>
                <a:headEnd/>
                <a:tailEnd/>
              </a:ln>
            </p:spPr>
            <p:txBody>
              <a:bodyPr lIns="90000" tIns="46800" rIns="90000" bIns="46800"/>
              <a:lstStyle/>
              <a:p>
                <a:endParaRPr lang="fr-FR"/>
              </a:p>
            </p:txBody>
          </p:sp>
          <p:sp>
            <p:nvSpPr>
              <p:cNvPr id="93220" name="Line 161"/>
              <p:cNvSpPr>
                <a:spLocks noChangeShapeType="1"/>
              </p:cNvSpPr>
              <p:nvPr/>
            </p:nvSpPr>
            <p:spPr bwMode="auto">
              <a:xfrm flipV="1">
                <a:off x="1692" y="1296"/>
                <a:ext cx="0" cy="56"/>
              </a:xfrm>
              <a:prstGeom prst="line">
                <a:avLst/>
              </a:prstGeom>
              <a:noFill/>
              <a:ln w="25400">
                <a:solidFill>
                  <a:schemeClr val="tx1"/>
                </a:solidFill>
                <a:round/>
                <a:headEnd/>
                <a:tailEnd/>
              </a:ln>
            </p:spPr>
            <p:txBody>
              <a:bodyPr lIns="90000" tIns="46800" rIns="90000" bIns="46800"/>
              <a:lstStyle/>
              <a:p>
                <a:endParaRPr lang="fr-FR"/>
              </a:p>
            </p:txBody>
          </p:sp>
          <p:sp>
            <p:nvSpPr>
              <p:cNvPr id="93221" name="Line 163"/>
              <p:cNvSpPr>
                <a:spLocks noChangeShapeType="1"/>
              </p:cNvSpPr>
              <p:nvPr/>
            </p:nvSpPr>
            <p:spPr bwMode="auto">
              <a:xfrm flipV="1">
                <a:off x="1432" y="1300"/>
                <a:ext cx="0" cy="56"/>
              </a:xfrm>
              <a:prstGeom prst="line">
                <a:avLst/>
              </a:prstGeom>
              <a:noFill/>
              <a:ln w="25400">
                <a:solidFill>
                  <a:schemeClr val="tx1"/>
                </a:solidFill>
                <a:round/>
                <a:headEnd/>
                <a:tailEnd/>
              </a:ln>
            </p:spPr>
            <p:txBody>
              <a:bodyPr lIns="90000" tIns="46800" rIns="90000" bIns="46800"/>
              <a:lstStyle/>
              <a:p>
                <a:endParaRPr lang="fr-FR"/>
              </a:p>
            </p:txBody>
          </p:sp>
        </p:grpSp>
        <p:grpSp>
          <p:nvGrpSpPr>
            <p:cNvPr id="93207" name="Group 165"/>
            <p:cNvGrpSpPr>
              <a:grpSpLocks/>
            </p:cNvGrpSpPr>
            <p:nvPr/>
          </p:nvGrpSpPr>
          <p:grpSpPr bwMode="auto">
            <a:xfrm rot="1111300">
              <a:off x="684" y="1392"/>
              <a:ext cx="268" cy="60"/>
              <a:chOff x="1428" y="1296"/>
              <a:chExt cx="268" cy="60"/>
            </a:xfrm>
          </p:grpSpPr>
          <p:sp>
            <p:nvSpPr>
              <p:cNvPr id="93216" name="Line 166"/>
              <p:cNvSpPr>
                <a:spLocks noChangeShapeType="1"/>
              </p:cNvSpPr>
              <p:nvPr/>
            </p:nvSpPr>
            <p:spPr bwMode="auto">
              <a:xfrm>
                <a:off x="1428" y="1352"/>
                <a:ext cx="268" cy="0"/>
              </a:xfrm>
              <a:prstGeom prst="line">
                <a:avLst/>
              </a:prstGeom>
              <a:noFill/>
              <a:ln w="25400">
                <a:solidFill>
                  <a:schemeClr val="tx1"/>
                </a:solidFill>
                <a:round/>
                <a:headEnd/>
                <a:tailEnd/>
              </a:ln>
            </p:spPr>
            <p:txBody>
              <a:bodyPr lIns="90000" tIns="46800" rIns="90000" bIns="46800"/>
              <a:lstStyle/>
              <a:p>
                <a:endParaRPr lang="fr-FR"/>
              </a:p>
            </p:txBody>
          </p:sp>
          <p:sp>
            <p:nvSpPr>
              <p:cNvPr id="93217" name="Line 167"/>
              <p:cNvSpPr>
                <a:spLocks noChangeShapeType="1"/>
              </p:cNvSpPr>
              <p:nvPr/>
            </p:nvSpPr>
            <p:spPr bwMode="auto">
              <a:xfrm flipV="1">
                <a:off x="1692" y="1296"/>
                <a:ext cx="0" cy="56"/>
              </a:xfrm>
              <a:prstGeom prst="line">
                <a:avLst/>
              </a:prstGeom>
              <a:noFill/>
              <a:ln w="25400">
                <a:solidFill>
                  <a:schemeClr val="tx1"/>
                </a:solidFill>
                <a:round/>
                <a:headEnd/>
                <a:tailEnd/>
              </a:ln>
            </p:spPr>
            <p:txBody>
              <a:bodyPr lIns="90000" tIns="46800" rIns="90000" bIns="46800"/>
              <a:lstStyle/>
              <a:p>
                <a:endParaRPr lang="fr-FR"/>
              </a:p>
            </p:txBody>
          </p:sp>
          <p:sp>
            <p:nvSpPr>
              <p:cNvPr id="93218" name="Line 168"/>
              <p:cNvSpPr>
                <a:spLocks noChangeShapeType="1"/>
              </p:cNvSpPr>
              <p:nvPr/>
            </p:nvSpPr>
            <p:spPr bwMode="auto">
              <a:xfrm flipV="1">
                <a:off x="1432" y="1300"/>
                <a:ext cx="0" cy="56"/>
              </a:xfrm>
              <a:prstGeom prst="line">
                <a:avLst/>
              </a:prstGeom>
              <a:noFill/>
              <a:ln w="25400">
                <a:solidFill>
                  <a:schemeClr val="tx1"/>
                </a:solidFill>
                <a:round/>
                <a:headEnd/>
                <a:tailEnd/>
              </a:ln>
            </p:spPr>
            <p:txBody>
              <a:bodyPr lIns="90000" tIns="46800" rIns="90000" bIns="46800"/>
              <a:lstStyle/>
              <a:p>
                <a:endParaRPr lang="fr-FR"/>
              </a:p>
            </p:txBody>
          </p:sp>
        </p:grpSp>
        <p:grpSp>
          <p:nvGrpSpPr>
            <p:cNvPr id="93208" name="Group 169"/>
            <p:cNvGrpSpPr>
              <a:grpSpLocks/>
            </p:cNvGrpSpPr>
            <p:nvPr/>
          </p:nvGrpSpPr>
          <p:grpSpPr bwMode="auto">
            <a:xfrm rot="-6048208">
              <a:off x="1172" y="1908"/>
              <a:ext cx="268" cy="60"/>
              <a:chOff x="1428" y="1296"/>
              <a:chExt cx="268" cy="60"/>
            </a:xfrm>
          </p:grpSpPr>
          <p:sp>
            <p:nvSpPr>
              <p:cNvPr id="93213" name="Line 170"/>
              <p:cNvSpPr>
                <a:spLocks noChangeShapeType="1"/>
              </p:cNvSpPr>
              <p:nvPr/>
            </p:nvSpPr>
            <p:spPr bwMode="auto">
              <a:xfrm>
                <a:off x="1428" y="1352"/>
                <a:ext cx="268" cy="0"/>
              </a:xfrm>
              <a:prstGeom prst="line">
                <a:avLst/>
              </a:prstGeom>
              <a:noFill/>
              <a:ln w="25400">
                <a:solidFill>
                  <a:schemeClr val="tx1"/>
                </a:solidFill>
                <a:round/>
                <a:headEnd/>
                <a:tailEnd/>
              </a:ln>
            </p:spPr>
            <p:txBody>
              <a:bodyPr lIns="90000" tIns="46800" rIns="90000" bIns="46800"/>
              <a:lstStyle/>
              <a:p>
                <a:endParaRPr lang="fr-FR"/>
              </a:p>
            </p:txBody>
          </p:sp>
          <p:sp>
            <p:nvSpPr>
              <p:cNvPr id="93214" name="Line 171"/>
              <p:cNvSpPr>
                <a:spLocks noChangeShapeType="1"/>
              </p:cNvSpPr>
              <p:nvPr/>
            </p:nvSpPr>
            <p:spPr bwMode="auto">
              <a:xfrm flipV="1">
                <a:off x="1692" y="1296"/>
                <a:ext cx="0" cy="56"/>
              </a:xfrm>
              <a:prstGeom prst="line">
                <a:avLst/>
              </a:prstGeom>
              <a:noFill/>
              <a:ln w="25400">
                <a:solidFill>
                  <a:schemeClr val="tx1"/>
                </a:solidFill>
                <a:round/>
                <a:headEnd/>
                <a:tailEnd/>
              </a:ln>
            </p:spPr>
            <p:txBody>
              <a:bodyPr lIns="90000" tIns="46800" rIns="90000" bIns="46800"/>
              <a:lstStyle/>
              <a:p>
                <a:endParaRPr lang="fr-FR"/>
              </a:p>
            </p:txBody>
          </p:sp>
          <p:sp>
            <p:nvSpPr>
              <p:cNvPr id="93215" name="Line 172"/>
              <p:cNvSpPr>
                <a:spLocks noChangeShapeType="1"/>
              </p:cNvSpPr>
              <p:nvPr/>
            </p:nvSpPr>
            <p:spPr bwMode="auto">
              <a:xfrm flipV="1">
                <a:off x="1432" y="1300"/>
                <a:ext cx="0" cy="56"/>
              </a:xfrm>
              <a:prstGeom prst="line">
                <a:avLst/>
              </a:prstGeom>
              <a:noFill/>
              <a:ln w="25400">
                <a:solidFill>
                  <a:schemeClr val="tx1"/>
                </a:solidFill>
                <a:round/>
                <a:headEnd/>
                <a:tailEnd/>
              </a:ln>
            </p:spPr>
            <p:txBody>
              <a:bodyPr lIns="90000" tIns="46800" rIns="90000" bIns="46800"/>
              <a:lstStyle/>
              <a:p>
                <a:endParaRPr lang="fr-FR"/>
              </a:p>
            </p:txBody>
          </p:sp>
        </p:grpSp>
        <p:sp>
          <p:nvSpPr>
            <p:cNvPr id="92333" name="Text Box 173"/>
            <p:cNvSpPr txBox="1">
              <a:spLocks noChangeArrowheads="1"/>
            </p:cNvSpPr>
            <p:nvPr/>
          </p:nvSpPr>
          <p:spPr bwMode="auto">
            <a:xfrm>
              <a:off x="554" y="1374"/>
              <a:ext cx="202" cy="173"/>
            </a:xfrm>
            <a:prstGeom prst="rect">
              <a:avLst/>
            </a:prstGeom>
            <a:noFill/>
            <a:ln w="25400">
              <a:noFill/>
              <a:miter lim="800000"/>
              <a:headEnd/>
              <a:tailEnd/>
            </a:ln>
            <a:effectLst>
              <a:prstShdw prst="shdw17" dist="17961" dir="2700000">
                <a:schemeClr val="bg1">
                  <a:gamma/>
                  <a:shade val="60000"/>
                  <a:invGamma/>
                </a:schemeClr>
              </a:prstShdw>
            </a:effectLst>
          </p:spPr>
          <p:txBody>
            <a:bodyPr lIns="0" tIns="0" rIns="0" bIns="0">
              <a:spAutoFit/>
            </a:bodyPr>
            <a:lstStyle/>
            <a:p>
              <a:pPr>
                <a:spcBef>
                  <a:spcPct val="50000"/>
                </a:spcBef>
                <a:defRPr/>
              </a:pPr>
              <a:r>
                <a:rPr lang="fr-FR"/>
                <a:t>i</a:t>
              </a:r>
              <a:r>
                <a:rPr lang="fr-FR" baseline="-25000"/>
                <a:t>rb</a:t>
              </a:r>
            </a:p>
          </p:txBody>
        </p:sp>
        <p:sp>
          <p:nvSpPr>
            <p:cNvPr id="92334" name="Text Box 174"/>
            <p:cNvSpPr txBox="1">
              <a:spLocks noChangeArrowheads="1"/>
            </p:cNvSpPr>
            <p:nvPr/>
          </p:nvSpPr>
          <p:spPr bwMode="auto">
            <a:xfrm>
              <a:off x="1358" y="1838"/>
              <a:ext cx="202" cy="173"/>
            </a:xfrm>
            <a:prstGeom prst="rect">
              <a:avLst/>
            </a:prstGeom>
            <a:noFill/>
            <a:ln w="25400">
              <a:noFill/>
              <a:miter lim="800000"/>
              <a:headEnd/>
              <a:tailEnd/>
            </a:ln>
            <a:effectLst>
              <a:prstShdw prst="shdw17" dist="17961" dir="2700000">
                <a:schemeClr val="bg1">
                  <a:gamma/>
                  <a:shade val="60000"/>
                  <a:invGamma/>
                </a:schemeClr>
              </a:prstShdw>
            </a:effectLst>
          </p:spPr>
          <p:txBody>
            <a:bodyPr lIns="0" tIns="0" rIns="0" bIns="0">
              <a:spAutoFit/>
            </a:bodyPr>
            <a:lstStyle/>
            <a:p>
              <a:pPr>
                <a:spcBef>
                  <a:spcPct val="50000"/>
                </a:spcBef>
                <a:defRPr/>
              </a:pPr>
              <a:r>
                <a:rPr lang="fr-FR"/>
                <a:t>i</a:t>
              </a:r>
              <a:r>
                <a:rPr lang="fr-FR" baseline="-25000"/>
                <a:t>rc</a:t>
              </a:r>
            </a:p>
          </p:txBody>
        </p:sp>
        <p:sp>
          <p:nvSpPr>
            <p:cNvPr id="93211" name="Arc 175"/>
            <p:cNvSpPr>
              <a:spLocks/>
            </p:cNvSpPr>
            <p:nvPr/>
          </p:nvSpPr>
          <p:spPr bwMode="auto">
            <a:xfrm>
              <a:off x="1268" y="1402"/>
              <a:ext cx="200" cy="158"/>
            </a:xfrm>
            <a:custGeom>
              <a:avLst/>
              <a:gdLst>
                <a:gd name="T0" fmla="*/ 0 w 21600"/>
                <a:gd name="T1" fmla="*/ 0 h 18091"/>
                <a:gd name="T2" fmla="*/ 0 w 21600"/>
                <a:gd name="T3" fmla="*/ 0 h 18091"/>
                <a:gd name="T4" fmla="*/ 0 w 21600"/>
                <a:gd name="T5" fmla="*/ 0 h 18091"/>
                <a:gd name="T6" fmla="*/ 0 60000 65536"/>
                <a:gd name="T7" fmla="*/ 0 60000 65536"/>
                <a:gd name="T8" fmla="*/ 0 60000 65536"/>
                <a:gd name="T9" fmla="*/ 0 w 21600"/>
                <a:gd name="T10" fmla="*/ 0 h 18091"/>
                <a:gd name="T11" fmla="*/ 21600 w 21600"/>
                <a:gd name="T12" fmla="*/ 18091 h 18091"/>
              </a:gdLst>
              <a:ahLst/>
              <a:cxnLst>
                <a:cxn ang="T6">
                  <a:pos x="T0" y="T1"/>
                </a:cxn>
                <a:cxn ang="T7">
                  <a:pos x="T2" y="T3"/>
                </a:cxn>
                <a:cxn ang="T8">
                  <a:pos x="T4" y="T5"/>
                </a:cxn>
              </a:cxnLst>
              <a:rect l="T9" t="T10" r="T11" b="T12"/>
              <a:pathLst>
                <a:path w="21600" h="18091" fill="none" extrusionOk="0">
                  <a:moveTo>
                    <a:pt x="11801" y="-1"/>
                  </a:moveTo>
                  <a:cubicBezTo>
                    <a:pt x="17914" y="3987"/>
                    <a:pt x="21600" y="10792"/>
                    <a:pt x="21600" y="18091"/>
                  </a:cubicBezTo>
                </a:path>
                <a:path w="21600" h="18091" stroke="0" extrusionOk="0">
                  <a:moveTo>
                    <a:pt x="11801" y="-1"/>
                  </a:moveTo>
                  <a:cubicBezTo>
                    <a:pt x="17914" y="3987"/>
                    <a:pt x="21600" y="10792"/>
                    <a:pt x="21600" y="18091"/>
                  </a:cubicBezTo>
                  <a:lnTo>
                    <a:pt x="0" y="18091"/>
                  </a:lnTo>
                  <a:close/>
                </a:path>
              </a:pathLst>
            </a:custGeom>
            <a:noFill/>
            <a:ln w="25400">
              <a:solidFill>
                <a:srgbClr val="FF0000"/>
              </a:solidFill>
              <a:round/>
              <a:headEnd type="triangle" w="med" len="med"/>
              <a:tailEnd/>
            </a:ln>
          </p:spPr>
          <p:txBody>
            <a:bodyPr wrap="none" lIns="90000" tIns="46800" rIns="90000" bIns="46800" anchor="ctr"/>
            <a:lstStyle/>
            <a:p>
              <a:endParaRPr lang="fr-FR"/>
            </a:p>
          </p:txBody>
        </p:sp>
        <p:sp>
          <p:nvSpPr>
            <p:cNvPr id="92336" name="Text Box 176"/>
            <p:cNvSpPr txBox="1">
              <a:spLocks noChangeArrowheads="1"/>
            </p:cNvSpPr>
            <p:nvPr/>
          </p:nvSpPr>
          <p:spPr bwMode="auto">
            <a:xfrm>
              <a:off x="1326" y="1402"/>
              <a:ext cx="202" cy="134"/>
            </a:xfrm>
            <a:prstGeom prst="rect">
              <a:avLst/>
            </a:prstGeom>
            <a:noFill/>
            <a:ln w="25400">
              <a:noFill/>
              <a:miter lim="800000"/>
              <a:headEnd/>
              <a:tailEnd/>
            </a:ln>
            <a:effectLst>
              <a:prstShdw prst="shdw17" dist="17961" dir="2700000">
                <a:schemeClr val="bg1">
                  <a:gamma/>
                  <a:shade val="60000"/>
                  <a:invGamma/>
                </a:schemeClr>
              </a:prstShdw>
            </a:effectLst>
          </p:spPr>
          <p:txBody>
            <a:bodyPr lIns="0" tIns="0" rIns="0" bIns="0">
              <a:spAutoFit/>
            </a:bodyPr>
            <a:lstStyle/>
            <a:p>
              <a:pPr>
                <a:spcBef>
                  <a:spcPct val="50000"/>
                </a:spcBef>
                <a:defRPr/>
              </a:pPr>
              <a:r>
                <a:rPr lang="fr-FR" sz="1400">
                  <a:solidFill>
                    <a:srgbClr val="FF0000"/>
                  </a:solidFill>
                  <a:sym typeface="Symbol" pitchFamily="18" charset="2"/>
                </a:rPr>
                <a:t></a:t>
              </a:r>
              <a:endParaRPr lang="fr-FR" sz="1400" baseline="-25000">
                <a:solidFill>
                  <a:srgbClr val="FF0000"/>
                </a:solidFill>
                <a:sym typeface="Symbol" pitchFamily="18" charset="2"/>
              </a:endParaRPr>
            </a:p>
          </p:txBody>
        </p:sp>
      </p:grpSp>
      <p:sp>
        <p:nvSpPr>
          <p:cNvPr id="92339" name="Rectangle 179"/>
          <p:cNvSpPr>
            <a:spLocks noChangeArrowheads="1"/>
          </p:cNvSpPr>
          <p:nvPr/>
        </p:nvSpPr>
        <p:spPr bwMode="auto">
          <a:xfrm>
            <a:off x="3065463" y="2674938"/>
            <a:ext cx="5618162" cy="730250"/>
          </a:xfrm>
          <a:prstGeom prst="rect">
            <a:avLst/>
          </a:prstGeom>
          <a:noFill/>
          <a:ln w="25400">
            <a:noFill/>
            <a:miter lim="800000"/>
            <a:headEnd/>
            <a:tailEnd/>
          </a:ln>
          <a:effectLst>
            <a:prstShdw prst="shdw17" dist="17961" dir="2700000">
              <a:schemeClr val="bg1">
                <a:gamma/>
                <a:shade val="60000"/>
                <a:invGamma/>
              </a:schemeClr>
            </a:prstShdw>
          </a:effectLst>
        </p:spPr>
        <p:txBody>
          <a:bodyPr lIns="90000" tIns="46800" rIns="90000" bIns="46800">
            <a:spAutoFit/>
          </a:bodyPr>
          <a:lstStyle/>
          <a:p>
            <a:pPr>
              <a:spcBef>
                <a:spcPct val="50000"/>
              </a:spcBef>
              <a:defRPr/>
            </a:pPr>
            <a:r>
              <a:rPr lang="fr-FR" sz="1400"/>
              <a:t>La création de courants statoriques Is de pulsation </a:t>
            </a:r>
            <a:r>
              <a:rPr lang="fr-FR" sz="1400">
                <a:sym typeface="Symbol" pitchFamily="18" charset="2"/>
              </a:rPr>
              <a:t>s</a:t>
            </a:r>
            <a:r>
              <a:rPr lang="fr-FR" sz="1400"/>
              <a:t>, est à l’origine de la création d’un champ tournant statorique d’amplitude continue , tournant à vitesse uniforme </a:t>
            </a:r>
            <a:r>
              <a:rPr lang="fr-FR" sz="1400">
                <a:sym typeface="Symbol" pitchFamily="18" charset="2"/>
              </a:rPr>
              <a:t>s=</a:t>
            </a:r>
            <a:r>
              <a:rPr lang="fr-FR" sz="1400"/>
              <a:t>p</a:t>
            </a:r>
            <a:r>
              <a:rPr lang="fr-FR" sz="1400">
                <a:sym typeface="Symbol" pitchFamily="18" charset="2"/>
              </a:rPr>
              <a:t>s</a:t>
            </a:r>
            <a:r>
              <a:rPr lang="fr-FR" sz="1400"/>
              <a:t>.</a:t>
            </a:r>
          </a:p>
        </p:txBody>
      </p:sp>
      <p:sp>
        <p:nvSpPr>
          <p:cNvPr id="92341" name="Rectangle 181"/>
          <p:cNvSpPr>
            <a:spLocks noChangeArrowheads="1"/>
          </p:cNvSpPr>
          <p:nvPr/>
        </p:nvSpPr>
        <p:spPr bwMode="auto">
          <a:xfrm>
            <a:off x="7740650" y="1243013"/>
            <a:ext cx="1184275" cy="366712"/>
          </a:xfrm>
          <a:prstGeom prst="rect">
            <a:avLst/>
          </a:prstGeom>
          <a:noFill/>
          <a:ln w="25400">
            <a:noFill/>
            <a:miter lim="800000"/>
            <a:headEnd/>
            <a:tailEnd/>
          </a:ln>
          <a:effectLst>
            <a:prstShdw prst="shdw17" dist="17961" dir="2700000">
              <a:schemeClr val="bg1">
                <a:gamma/>
                <a:shade val="60000"/>
                <a:invGamma/>
              </a:schemeClr>
            </a:prstShdw>
          </a:effectLst>
        </p:spPr>
        <p:txBody>
          <a:bodyPr wrap="none" lIns="90000" tIns="46800" rIns="90000" bIns="46800">
            <a:spAutoFit/>
          </a:bodyPr>
          <a:lstStyle/>
          <a:p>
            <a:pPr>
              <a:defRPr/>
            </a:pPr>
            <a:r>
              <a:rPr lang="fr-FR" b="1">
                <a:solidFill>
                  <a:srgbClr val="FF6600"/>
                </a:solidFill>
              </a:rPr>
              <a:t>physique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43"/>
          <p:cNvSpPr>
            <a:spLocks noChangeArrowheads="1"/>
          </p:cNvSpPr>
          <p:nvPr/>
        </p:nvSpPr>
        <p:spPr bwMode="auto">
          <a:xfrm>
            <a:off x="174625" y="698500"/>
            <a:ext cx="8674100" cy="5164138"/>
          </a:xfrm>
          <a:prstGeom prst="rect">
            <a:avLst/>
          </a:prstGeom>
          <a:solidFill>
            <a:schemeClr val="bg1"/>
          </a:solidFill>
          <a:ln w="25400">
            <a:noFill/>
            <a:miter lim="800000"/>
            <a:headEnd/>
            <a:tailEnd/>
          </a:ln>
        </p:spPr>
        <p:txBody>
          <a:bodyPr wrap="none" lIns="90000" tIns="46800" rIns="90000" bIns="46800" anchor="ctr"/>
          <a:lstStyle/>
          <a:p>
            <a:endParaRPr lang="fr-FR"/>
          </a:p>
        </p:txBody>
      </p:sp>
      <p:sp>
        <p:nvSpPr>
          <p:cNvPr id="96259" name="Rectangle 3"/>
          <p:cNvSpPr>
            <a:spLocks noChangeArrowheads="1"/>
          </p:cNvSpPr>
          <p:nvPr/>
        </p:nvSpPr>
        <p:spPr bwMode="auto">
          <a:xfrm>
            <a:off x="625475" y="219075"/>
            <a:ext cx="6653213" cy="398463"/>
          </a:xfrm>
          <a:prstGeom prst="rect">
            <a:avLst/>
          </a:prstGeom>
          <a:noFill/>
          <a:ln w="25400">
            <a:noFill/>
            <a:miter lim="800000"/>
            <a:headEnd/>
            <a:tailEnd/>
          </a:ln>
          <a:effectLst>
            <a:prstShdw prst="shdw17" dist="17961" dir="2700000">
              <a:schemeClr val="bg1">
                <a:gamma/>
                <a:shade val="60000"/>
                <a:invGamma/>
              </a:schemeClr>
            </a:prstShdw>
          </a:effectLst>
        </p:spPr>
        <p:txBody>
          <a:bodyPr wrap="none" lIns="90000" tIns="46800" rIns="90000" bIns="46800">
            <a:spAutoFit/>
          </a:bodyPr>
          <a:lstStyle/>
          <a:p>
            <a:pPr>
              <a:lnSpc>
                <a:spcPct val="125000"/>
              </a:lnSpc>
              <a:defRPr/>
            </a:pPr>
            <a:r>
              <a:rPr lang="fr-FR" sz="1600" b="1">
                <a:solidFill>
                  <a:srgbClr val="0000FF"/>
                </a:solidFill>
              </a:rPr>
              <a:t>Modèle de la machine asynchrone en régime permanent sinusoïdal</a:t>
            </a:r>
          </a:p>
        </p:txBody>
      </p:sp>
      <p:sp>
        <p:nvSpPr>
          <p:cNvPr id="96260" name="Text Box 4"/>
          <p:cNvSpPr txBox="1">
            <a:spLocks noChangeArrowheads="1"/>
          </p:cNvSpPr>
          <p:nvPr/>
        </p:nvSpPr>
        <p:spPr bwMode="auto">
          <a:xfrm>
            <a:off x="723900" y="685800"/>
            <a:ext cx="8242300" cy="525463"/>
          </a:xfrm>
          <a:prstGeom prst="rect">
            <a:avLst/>
          </a:prstGeom>
          <a:noFill/>
          <a:ln w="25400">
            <a:noFill/>
            <a:miter lim="800000"/>
            <a:headEnd/>
            <a:tailEnd/>
          </a:ln>
          <a:effectLst>
            <a:prstShdw prst="shdw17" dist="17961" dir="2700000">
              <a:schemeClr val="bg1">
                <a:gamma/>
                <a:shade val="60000"/>
                <a:invGamma/>
              </a:schemeClr>
            </a:prstShdw>
          </a:effectLst>
        </p:spPr>
        <p:txBody>
          <a:bodyPr lIns="90000" tIns="46800" rIns="90000" bIns="46800">
            <a:spAutoFit/>
          </a:bodyPr>
          <a:lstStyle/>
          <a:p>
            <a:pPr>
              <a:spcBef>
                <a:spcPct val="50000"/>
              </a:spcBef>
              <a:defRPr/>
            </a:pPr>
            <a:r>
              <a:rPr lang="fr-FR" sz="1400" dirty="0"/>
              <a:t>La rotation relative entre stator et rotor crée une mutuelle </a:t>
            </a:r>
            <a:r>
              <a:rPr lang="fr-FR" sz="1400" dirty="0" err="1"/>
              <a:t>M</a:t>
            </a:r>
            <a:r>
              <a:rPr lang="fr-FR" sz="1400" baseline="-25000" dirty="0" err="1"/>
              <a:t>sr</a:t>
            </a:r>
            <a:r>
              <a:rPr lang="fr-FR" sz="1400" dirty="0"/>
              <a:t> fonction du temps. En faisant le choix d’aligner à t=0 l’axe de la phase « a » du stator avec l’axe « a » de la phase du rotor on écrit :</a:t>
            </a:r>
            <a:endParaRPr lang="fr-FR" sz="1400" dirty="0">
              <a:sym typeface="Symbol" pitchFamily="18" charset="2"/>
            </a:endParaRPr>
          </a:p>
        </p:txBody>
      </p:sp>
      <p:pic>
        <p:nvPicPr>
          <p:cNvPr id="95236" name="Picture 5" descr="machine synchrone034"/>
          <p:cNvPicPr>
            <a:picLocks noChangeAspect="1" noChangeArrowheads="1"/>
          </p:cNvPicPr>
          <p:nvPr/>
        </p:nvPicPr>
        <p:blipFill>
          <a:blip r:embed="rId3"/>
          <a:srcRect b="77509"/>
          <a:stretch>
            <a:fillRect/>
          </a:stretch>
        </p:blipFill>
        <p:spPr bwMode="auto">
          <a:xfrm>
            <a:off x="1231900" y="1216025"/>
            <a:ext cx="1995488" cy="274638"/>
          </a:xfrm>
          <a:prstGeom prst="rect">
            <a:avLst/>
          </a:prstGeom>
          <a:noFill/>
          <a:ln w="9525">
            <a:noFill/>
            <a:miter lim="800000"/>
            <a:headEnd/>
            <a:tailEnd/>
          </a:ln>
        </p:spPr>
      </p:pic>
      <p:pic>
        <p:nvPicPr>
          <p:cNvPr id="95237" name="Picture 7" descr="machine synchrone034"/>
          <p:cNvPicPr>
            <a:picLocks noChangeAspect="1" noChangeArrowheads="1"/>
          </p:cNvPicPr>
          <p:nvPr/>
        </p:nvPicPr>
        <p:blipFill>
          <a:blip r:embed="rId3"/>
          <a:srcRect t="23074" b="42459"/>
          <a:stretch>
            <a:fillRect/>
          </a:stretch>
        </p:blipFill>
        <p:spPr bwMode="auto">
          <a:xfrm>
            <a:off x="3594100" y="1165225"/>
            <a:ext cx="1843088" cy="388938"/>
          </a:xfrm>
          <a:prstGeom prst="rect">
            <a:avLst/>
          </a:prstGeom>
          <a:noFill/>
          <a:ln w="9525">
            <a:noFill/>
            <a:miter lim="800000"/>
            <a:headEnd/>
            <a:tailEnd/>
          </a:ln>
        </p:spPr>
      </p:pic>
      <p:pic>
        <p:nvPicPr>
          <p:cNvPr id="95238" name="Picture 8" descr="machine synchrone034"/>
          <p:cNvPicPr>
            <a:picLocks noChangeAspect="1" noChangeArrowheads="1"/>
          </p:cNvPicPr>
          <p:nvPr/>
        </p:nvPicPr>
        <p:blipFill>
          <a:blip r:embed="rId3"/>
          <a:srcRect t="59976" b="4614"/>
          <a:stretch>
            <a:fillRect/>
          </a:stretch>
        </p:blipFill>
        <p:spPr bwMode="auto">
          <a:xfrm>
            <a:off x="6146800" y="1152525"/>
            <a:ext cx="1879600" cy="406400"/>
          </a:xfrm>
          <a:prstGeom prst="rect">
            <a:avLst/>
          </a:prstGeom>
          <a:noFill/>
          <a:ln w="9525">
            <a:noFill/>
            <a:miter lim="800000"/>
            <a:headEnd/>
            <a:tailEnd/>
          </a:ln>
        </p:spPr>
      </p:pic>
      <p:sp>
        <p:nvSpPr>
          <p:cNvPr id="96265" name="Text Box 9"/>
          <p:cNvSpPr txBox="1">
            <a:spLocks noChangeArrowheads="1"/>
          </p:cNvSpPr>
          <p:nvPr/>
        </p:nvSpPr>
        <p:spPr bwMode="auto">
          <a:xfrm>
            <a:off x="266700" y="1562100"/>
            <a:ext cx="8242300" cy="309563"/>
          </a:xfrm>
          <a:prstGeom prst="rect">
            <a:avLst/>
          </a:prstGeom>
          <a:noFill/>
          <a:ln w="25400">
            <a:noFill/>
            <a:miter lim="800000"/>
            <a:headEnd/>
            <a:tailEnd/>
          </a:ln>
          <a:effectLst>
            <a:prstShdw prst="shdw17" dist="17961" dir="2700000">
              <a:schemeClr val="bg1">
                <a:gamma/>
                <a:shade val="60000"/>
                <a:invGamma/>
              </a:schemeClr>
            </a:prstShdw>
          </a:effectLst>
        </p:spPr>
        <p:txBody>
          <a:bodyPr lIns="90000" tIns="46800" rIns="90000" bIns="46800">
            <a:spAutoFit/>
          </a:bodyPr>
          <a:lstStyle/>
          <a:p>
            <a:pPr>
              <a:spcBef>
                <a:spcPct val="50000"/>
              </a:spcBef>
              <a:defRPr/>
            </a:pPr>
            <a:r>
              <a:rPr lang="fr-FR" sz="1400" dirty="0"/>
              <a:t>Le flux total vu par une phase </a:t>
            </a:r>
            <a:r>
              <a:rPr lang="fr-FR" sz="1400" dirty="0" err="1"/>
              <a:t>statorique</a:t>
            </a:r>
            <a:r>
              <a:rPr lang="fr-FR" sz="1400" dirty="0"/>
              <a:t> est donc</a:t>
            </a:r>
            <a:endParaRPr lang="fr-FR" sz="1400" dirty="0">
              <a:sym typeface="Symbol" pitchFamily="18" charset="2"/>
            </a:endParaRPr>
          </a:p>
        </p:txBody>
      </p:sp>
      <p:pic>
        <p:nvPicPr>
          <p:cNvPr id="95240" name="Picture 10" descr="machine synchrone035"/>
          <p:cNvPicPr>
            <a:picLocks noChangeAspect="1" noChangeArrowheads="1"/>
          </p:cNvPicPr>
          <p:nvPr/>
        </p:nvPicPr>
        <p:blipFill>
          <a:blip r:embed="rId4"/>
          <a:srcRect/>
          <a:stretch>
            <a:fillRect/>
          </a:stretch>
        </p:blipFill>
        <p:spPr bwMode="auto">
          <a:xfrm>
            <a:off x="1554163" y="1803400"/>
            <a:ext cx="4791075" cy="352425"/>
          </a:xfrm>
          <a:prstGeom prst="rect">
            <a:avLst/>
          </a:prstGeom>
          <a:noFill/>
          <a:ln w="9525">
            <a:noFill/>
            <a:miter lim="800000"/>
            <a:headEnd/>
            <a:tailEnd/>
          </a:ln>
        </p:spPr>
      </p:pic>
      <p:sp>
        <p:nvSpPr>
          <p:cNvPr id="96267" name="Text Box 11"/>
          <p:cNvSpPr txBox="1">
            <a:spLocks noChangeArrowheads="1"/>
          </p:cNvSpPr>
          <p:nvPr/>
        </p:nvSpPr>
        <p:spPr bwMode="auto">
          <a:xfrm>
            <a:off x="254000" y="2044700"/>
            <a:ext cx="8242300" cy="366713"/>
          </a:xfrm>
          <a:prstGeom prst="rect">
            <a:avLst/>
          </a:prstGeom>
          <a:noFill/>
          <a:ln w="25400">
            <a:noFill/>
            <a:miter lim="800000"/>
            <a:headEnd/>
            <a:tailEnd/>
          </a:ln>
          <a:effectLst>
            <a:prstShdw prst="shdw17" dist="17961" dir="2700000">
              <a:schemeClr val="bg1">
                <a:gamma/>
                <a:shade val="60000"/>
                <a:invGamma/>
              </a:schemeClr>
            </a:prstShdw>
          </a:effectLst>
        </p:spPr>
        <p:txBody>
          <a:bodyPr lIns="90000" tIns="46800" rIns="90000" bIns="46800">
            <a:spAutoFit/>
          </a:bodyPr>
          <a:lstStyle/>
          <a:p>
            <a:pPr>
              <a:spcBef>
                <a:spcPct val="50000"/>
              </a:spcBef>
              <a:defRPr/>
            </a:pPr>
            <a:r>
              <a:rPr lang="fr-FR" sz="1400"/>
              <a:t>Les courants dans la phase a du stator et du rotor s’installe tel que</a:t>
            </a:r>
            <a:r>
              <a:rPr lang="fr-FR"/>
              <a:t> </a:t>
            </a:r>
            <a:endParaRPr lang="fr-FR">
              <a:sym typeface="Symbol" pitchFamily="18" charset="2"/>
            </a:endParaRPr>
          </a:p>
        </p:txBody>
      </p:sp>
      <p:pic>
        <p:nvPicPr>
          <p:cNvPr id="95242" name="Picture 13" descr="machine synchrone037"/>
          <p:cNvPicPr>
            <a:picLocks noChangeAspect="1" noChangeArrowheads="1"/>
          </p:cNvPicPr>
          <p:nvPr/>
        </p:nvPicPr>
        <p:blipFill>
          <a:blip r:embed="rId5"/>
          <a:srcRect/>
          <a:stretch>
            <a:fillRect/>
          </a:stretch>
        </p:blipFill>
        <p:spPr bwMode="auto">
          <a:xfrm>
            <a:off x="776288" y="2401888"/>
            <a:ext cx="1727200" cy="1206500"/>
          </a:xfrm>
          <a:prstGeom prst="rect">
            <a:avLst/>
          </a:prstGeom>
          <a:noFill/>
          <a:ln w="9525">
            <a:noFill/>
            <a:miter lim="800000"/>
            <a:headEnd/>
            <a:tailEnd/>
          </a:ln>
        </p:spPr>
      </p:pic>
      <p:grpSp>
        <p:nvGrpSpPr>
          <p:cNvPr id="95243" name="Group 24"/>
          <p:cNvGrpSpPr>
            <a:grpSpLocks/>
          </p:cNvGrpSpPr>
          <p:nvPr/>
        </p:nvGrpSpPr>
        <p:grpSpPr bwMode="auto">
          <a:xfrm>
            <a:off x="2882900" y="2374900"/>
            <a:ext cx="5613400" cy="468313"/>
            <a:chOff x="2016" y="2312"/>
            <a:chExt cx="3536" cy="295"/>
          </a:xfrm>
        </p:grpSpPr>
        <p:grpSp>
          <p:nvGrpSpPr>
            <p:cNvPr id="95259" name="Group 16"/>
            <p:cNvGrpSpPr>
              <a:grpSpLocks/>
            </p:cNvGrpSpPr>
            <p:nvPr/>
          </p:nvGrpSpPr>
          <p:grpSpPr bwMode="auto">
            <a:xfrm>
              <a:off x="2016" y="2312"/>
              <a:ext cx="192" cy="240"/>
              <a:chOff x="2016" y="2312"/>
              <a:chExt cx="224" cy="240"/>
            </a:xfrm>
          </p:grpSpPr>
          <p:sp>
            <p:nvSpPr>
              <p:cNvPr id="96270" name="Text Box 14"/>
              <p:cNvSpPr txBox="1">
                <a:spLocks noChangeArrowheads="1"/>
              </p:cNvSpPr>
              <p:nvPr/>
            </p:nvSpPr>
            <p:spPr bwMode="auto">
              <a:xfrm>
                <a:off x="2016" y="2360"/>
                <a:ext cx="208" cy="192"/>
              </a:xfrm>
              <a:prstGeom prst="rect">
                <a:avLst/>
              </a:prstGeom>
              <a:noFill/>
              <a:ln w="25400">
                <a:noFill/>
                <a:miter lim="800000"/>
                <a:headEnd/>
                <a:tailEnd/>
              </a:ln>
              <a:effectLst>
                <a:prstShdw prst="shdw17" dist="17961" dir="2700000">
                  <a:schemeClr val="bg1">
                    <a:gamma/>
                    <a:shade val="60000"/>
                    <a:invGamma/>
                  </a:schemeClr>
                </a:prstShdw>
              </a:effectLst>
            </p:spPr>
            <p:txBody>
              <a:bodyPr lIns="0" tIns="0" rIns="0" bIns="0">
                <a:spAutoFit/>
              </a:bodyPr>
              <a:lstStyle/>
              <a:p>
                <a:pPr>
                  <a:spcBef>
                    <a:spcPct val="50000"/>
                  </a:spcBef>
                  <a:defRPr/>
                </a:pPr>
                <a:r>
                  <a:rPr lang="fr-FR" sz="2000">
                    <a:sym typeface="Symbol" pitchFamily="18" charset="2"/>
                  </a:rPr>
                  <a:t></a:t>
                </a:r>
                <a:r>
                  <a:rPr lang="fr-FR" sz="2000" baseline="-25000">
                    <a:sym typeface="Symbol" pitchFamily="18" charset="2"/>
                  </a:rPr>
                  <a:t>s</a:t>
                </a:r>
              </a:p>
            </p:txBody>
          </p:sp>
          <p:sp>
            <p:nvSpPr>
              <p:cNvPr id="96271" name="Text Box 15"/>
              <p:cNvSpPr txBox="1">
                <a:spLocks noChangeArrowheads="1"/>
              </p:cNvSpPr>
              <p:nvPr/>
            </p:nvSpPr>
            <p:spPr bwMode="auto">
              <a:xfrm>
                <a:off x="2032" y="2312"/>
                <a:ext cx="208" cy="192"/>
              </a:xfrm>
              <a:prstGeom prst="rect">
                <a:avLst/>
              </a:prstGeom>
              <a:noFill/>
              <a:ln w="25400">
                <a:noFill/>
                <a:miter lim="800000"/>
                <a:headEnd/>
                <a:tailEnd/>
              </a:ln>
              <a:effectLst>
                <a:prstShdw prst="shdw17" dist="17961" dir="2700000">
                  <a:schemeClr val="bg1">
                    <a:gamma/>
                    <a:shade val="60000"/>
                    <a:invGamma/>
                  </a:schemeClr>
                </a:prstShdw>
              </a:effectLst>
            </p:spPr>
            <p:txBody>
              <a:bodyPr lIns="0" tIns="0" rIns="0" bIns="0">
                <a:spAutoFit/>
              </a:bodyPr>
              <a:lstStyle/>
              <a:p>
                <a:pPr>
                  <a:spcBef>
                    <a:spcPct val="50000"/>
                  </a:spcBef>
                  <a:defRPr/>
                </a:pPr>
                <a:r>
                  <a:rPr lang="fr-FR" sz="2000">
                    <a:sym typeface="Symbol" pitchFamily="18" charset="2"/>
                  </a:rPr>
                  <a:t>^</a:t>
                </a:r>
                <a:endParaRPr lang="fr-FR" sz="2000" baseline="-25000">
                  <a:sym typeface="Symbol" pitchFamily="18" charset="2"/>
                </a:endParaRPr>
              </a:p>
            </p:txBody>
          </p:sp>
        </p:grpSp>
        <p:grpSp>
          <p:nvGrpSpPr>
            <p:cNvPr id="95260" name="Group 20"/>
            <p:cNvGrpSpPr>
              <a:grpSpLocks/>
            </p:cNvGrpSpPr>
            <p:nvPr/>
          </p:nvGrpSpPr>
          <p:grpSpPr bwMode="auto">
            <a:xfrm>
              <a:off x="2384" y="2320"/>
              <a:ext cx="224" cy="240"/>
              <a:chOff x="2832" y="2336"/>
              <a:chExt cx="224" cy="240"/>
            </a:xfrm>
          </p:grpSpPr>
          <p:sp>
            <p:nvSpPr>
              <p:cNvPr id="96274" name="Text Box 18"/>
              <p:cNvSpPr txBox="1">
                <a:spLocks noChangeArrowheads="1"/>
              </p:cNvSpPr>
              <p:nvPr/>
            </p:nvSpPr>
            <p:spPr bwMode="auto">
              <a:xfrm>
                <a:off x="2832" y="2384"/>
                <a:ext cx="208" cy="192"/>
              </a:xfrm>
              <a:prstGeom prst="rect">
                <a:avLst/>
              </a:prstGeom>
              <a:noFill/>
              <a:ln w="25400">
                <a:noFill/>
                <a:miter lim="800000"/>
                <a:headEnd/>
                <a:tailEnd/>
              </a:ln>
              <a:effectLst>
                <a:prstShdw prst="shdw17" dist="17961" dir="2700000">
                  <a:schemeClr val="bg1">
                    <a:gamma/>
                    <a:shade val="60000"/>
                    <a:invGamma/>
                  </a:schemeClr>
                </a:prstShdw>
              </a:effectLst>
            </p:spPr>
            <p:txBody>
              <a:bodyPr lIns="0" tIns="0" rIns="0" bIns="0">
                <a:spAutoFit/>
              </a:bodyPr>
              <a:lstStyle/>
              <a:p>
                <a:pPr>
                  <a:spcBef>
                    <a:spcPct val="50000"/>
                  </a:spcBef>
                  <a:defRPr/>
                </a:pPr>
                <a:r>
                  <a:rPr lang="fr-FR" sz="2000">
                    <a:sym typeface="Symbol" pitchFamily="18" charset="2"/>
                  </a:rPr>
                  <a:t></a:t>
                </a:r>
                <a:r>
                  <a:rPr lang="fr-FR" sz="2000" baseline="-25000">
                    <a:sym typeface="Symbol" pitchFamily="18" charset="2"/>
                  </a:rPr>
                  <a:t>r</a:t>
                </a:r>
              </a:p>
            </p:txBody>
          </p:sp>
          <p:sp>
            <p:nvSpPr>
              <p:cNvPr id="96275" name="Text Box 19"/>
              <p:cNvSpPr txBox="1">
                <a:spLocks noChangeArrowheads="1"/>
              </p:cNvSpPr>
              <p:nvPr/>
            </p:nvSpPr>
            <p:spPr bwMode="auto">
              <a:xfrm>
                <a:off x="2848" y="2336"/>
                <a:ext cx="208" cy="192"/>
              </a:xfrm>
              <a:prstGeom prst="rect">
                <a:avLst/>
              </a:prstGeom>
              <a:noFill/>
              <a:ln w="25400">
                <a:noFill/>
                <a:miter lim="800000"/>
                <a:headEnd/>
                <a:tailEnd/>
              </a:ln>
              <a:effectLst>
                <a:prstShdw prst="shdw17" dist="17961" dir="2700000">
                  <a:schemeClr val="bg1">
                    <a:gamma/>
                    <a:shade val="60000"/>
                    <a:invGamma/>
                  </a:schemeClr>
                </a:prstShdw>
              </a:effectLst>
            </p:spPr>
            <p:txBody>
              <a:bodyPr lIns="0" tIns="0" rIns="0" bIns="0">
                <a:spAutoFit/>
              </a:bodyPr>
              <a:lstStyle/>
              <a:p>
                <a:pPr>
                  <a:spcBef>
                    <a:spcPct val="50000"/>
                  </a:spcBef>
                  <a:defRPr/>
                </a:pPr>
                <a:r>
                  <a:rPr lang="fr-FR" sz="2000">
                    <a:sym typeface="Symbol" pitchFamily="18" charset="2"/>
                  </a:rPr>
                  <a:t>^</a:t>
                </a:r>
                <a:endParaRPr lang="fr-FR" sz="2000" baseline="-25000">
                  <a:sym typeface="Symbol" pitchFamily="18" charset="2"/>
                </a:endParaRPr>
              </a:p>
            </p:txBody>
          </p:sp>
        </p:grpSp>
        <p:sp>
          <p:nvSpPr>
            <p:cNvPr id="96277" name="Text Box 21"/>
            <p:cNvSpPr txBox="1">
              <a:spLocks noChangeArrowheads="1"/>
            </p:cNvSpPr>
            <p:nvPr/>
          </p:nvSpPr>
          <p:spPr bwMode="auto">
            <a:xfrm>
              <a:off x="2192" y="2376"/>
              <a:ext cx="224" cy="134"/>
            </a:xfrm>
            <a:prstGeom prst="rect">
              <a:avLst/>
            </a:prstGeom>
            <a:noFill/>
            <a:ln w="25400">
              <a:noFill/>
              <a:miter lim="800000"/>
              <a:headEnd/>
              <a:tailEnd/>
            </a:ln>
            <a:effectLst>
              <a:prstShdw prst="shdw17" dist="17961" dir="2700000">
                <a:schemeClr val="bg1">
                  <a:gamma/>
                  <a:shade val="60000"/>
                  <a:invGamma/>
                </a:schemeClr>
              </a:prstShdw>
            </a:effectLst>
          </p:spPr>
          <p:txBody>
            <a:bodyPr lIns="0" tIns="0" rIns="0" bIns="0">
              <a:spAutoFit/>
            </a:bodyPr>
            <a:lstStyle/>
            <a:p>
              <a:pPr>
                <a:spcBef>
                  <a:spcPct val="50000"/>
                </a:spcBef>
                <a:defRPr/>
              </a:pPr>
              <a:r>
                <a:rPr lang="fr-FR" sz="1400"/>
                <a:t>et</a:t>
              </a:r>
              <a:endParaRPr lang="fr-FR" sz="1400">
                <a:sym typeface="Symbol" pitchFamily="18" charset="2"/>
              </a:endParaRPr>
            </a:p>
          </p:txBody>
        </p:sp>
        <p:sp>
          <p:nvSpPr>
            <p:cNvPr id="96278" name="Text Box 22"/>
            <p:cNvSpPr txBox="1">
              <a:spLocks noChangeArrowheads="1"/>
            </p:cNvSpPr>
            <p:nvPr/>
          </p:nvSpPr>
          <p:spPr bwMode="auto">
            <a:xfrm>
              <a:off x="2552" y="2336"/>
              <a:ext cx="3000" cy="271"/>
            </a:xfrm>
            <a:prstGeom prst="rect">
              <a:avLst/>
            </a:prstGeom>
            <a:noFill/>
            <a:ln w="25400">
              <a:noFill/>
              <a:miter lim="800000"/>
              <a:headEnd/>
              <a:tailEnd/>
            </a:ln>
            <a:effectLst>
              <a:prstShdw prst="shdw17" dist="17961" dir="2700000">
                <a:schemeClr val="bg1">
                  <a:gamma/>
                  <a:shade val="60000"/>
                  <a:invGamma/>
                </a:schemeClr>
              </a:prstShdw>
            </a:effectLst>
          </p:spPr>
          <p:txBody>
            <a:bodyPr lIns="0" tIns="0" rIns="0" bIns="0">
              <a:spAutoFit/>
            </a:bodyPr>
            <a:lstStyle/>
            <a:p>
              <a:pPr>
                <a:spcBef>
                  <a:spcPct val="50000"/>
                </a:spcBef>
                <a:defRPr/>
              </a:pPr>
              <a:r>
                <a:rPr lang="fr-FR" sz="1400" dirty="0"/>
                <a:t>sont respectivement les amplitudes maximale et continue des flux </a:t>
              </a:r>
              <a:r>
                <a:rPr lang="fr-FR" sz="1400" dirty="0" err="1"/>
                <a:t>statorique</a:t>
              </a:r>
              <a:r>
                <a:rPr lang="fr-FR" sz="1400" dirty="0"/>
                <a:t> et </a:t>
              </a:r>
              <a:r>
                <a:rPr lang="fr-FR" sz="1400" dirty="0" err="1"/>
                <a:t>rotorique</a:t>
              </a:r>
              <a:r>
                <a:rPr lang="fr-FR" sz="1400" dirty="0"/>
                <a:t>.</a:t>
              </a:r>
              <a:endParaRPr lang="fr-FR" sz="1400" dirty="0">
                <a:sym typeface="Symbol" pitchFamily="18" charset="2"/>
              </a:endParaRPr>
            </a:p>
          </p:txBody>
        </p:sp>
      </p:grpSp>
      <p:pic>
        <p:nvPicPr>
          <p:cNvPr id="95244" name="Picture 23" descr="machine synchrone038"/>
          <p:cNvPicPr>
            <a:picLocks noChangeAspect="1" noChangeArrowheads="1"/>
          </p:cNvPicPr>
          <p:nvPr/>
        </p:nvPicPr>
        <p:blipFill>
          <a:blip r:embed="rId6"/>
          <a:srcRect/>
          <a:stretch>
            <a:fillRect/>
          </a:stretch>
        </p:blipFill>
        <p:spPr bwMode="auto">
          <a:xfrm>
            <a:off x="4821238" y="3414713"/>
            <a:ext cx="3481387" cy="417512"/>
          </a:xfrm>
          <a:prstGeom prst="rect">
            <a:avLst/>
          </a:prstGeom>
          <a:noFill/>
          <a:ln w="9525">
            <a:noFill/>
            <a:miter lim="800000"/>
            <a:headEnd/>
            <a:tailEnd/>
          </a:ln>
        </p:spPr>
      </p:pic>
      <p:sp>
        <p:nvSpPr>
          <p:cNvPr id="96282" name="Text Box 26"/>
          <p:cNvSpPr txBox="1">
            <a:spLocks noChangeArrowheads="1"/>
          </p:cNvSpPr>
          <p:nvPr/>
        </p:nvSpPr>
        <p:spPr bwMode="auto">
          <a:xfrm>
            <a:off x="2857500" y="3022600"/>
            <a:ext cx="5702300" cy="638175"/>
          </a:xfrm>
          <a:prstGeom prst="rect">
            <a:avLst/>
          </a:prstGeom>
          <a:noFill/>
          <a:ln w="25400">
            <a:noFill/>
            <a:miter lim="800000"/>
            <a:headEnd/>
            <a:tailEnd/>
          </a:ln>
          <a:effectLst>
            <a:prstShdw prst="shdw17" dist="17961" dir="2700000">
              <a:schemeClr val="bg1">
                <a:gamma/>
                <a:shade val="60000"/>
                <a:invGamma/>
              </a:schemeClr>
            </a:prstShdw>
          </a:effectLst>
        </p:spPr>
        <p:txBody>
          <a:bodyPr lIns="0" tIns="0" rIns="0" bIns="0">
            <a:spAutoFit/>
          </a:bodyPr>
          <a:lstStyle/>
          <a:p>
            <a:pPr>
              <a:spcBef>
                <a:spcPct val="50000"/>
              </a:spcBef>
              <a:defRPr/>
            </a:pPr>
            <a:r>
              <a:rPr lang="fr-FR" sz="1400"/>
              <a:t>En considérant que les sommes instantanées des courants statoriques et des courants rotoriques sont nulles, ont écrit dans l’expression du flux d’une phase statorique:</a:t>
            </a:r>
            <a:endParaRPr lang="fr-FR" sz="1400">
              <a:sym typeface="Symbol" pitchFamily="18" charset="2"/>
            </a:endParaRPr>
          </a:p>
        </p:txBody>
      </p:sp>
      <p:pic>
        <p:nvPicPr>
          <p:cNvPr id="95246" name="Picture 28" descr="machine synchrone039"/>
          <p:cNvPicPr>
            <a:picLocks noChangeAspect="1" noChangeArrowheads="1"/>
          </p:cNvPicPr>
          <p:nvPr/>
        </p:nvPicPr>
        <p:blipFill>
          <a:blip r:embed="rId7"/>
          <a:srcRect t="41496" r="859" b="-11717"/>
          <a:stretch>
            <a:fillRect/>
          </a:stretch>
        </p:blipFill>
        <p:spPr bwMode="auto">
          <a:xfrm>
            <a:off x="1647825" y="4241800"/>
            <a:ext cx="1123950" cy="558800"/>
          </a:xfrm>
          <a:prstGeom prst="rect">
            <a:avLst/>
          </a:prstGeom>
          <a:noFill/>
          <a:ln w="9525">
            <a:noFill/>
            <a:miter lim="800000"/>
            <a:headEnd/>
            <a:tailEnd/>
          </a:ln>
        </p:spPr>
      </p:pic>
      <p:sp>
        <p:nvSpPr>
          <p:cNvPr id="96286" name="Text Box 30"/>
          <p:cNvSpPr txBox="1">
            <a:spLocks noChangeArrowheads="1"/>
          </p:cNvSpPr>
          <p:nvPr/>
        </p:nvSpPr>
        <p:spPr bwMode="auto">
          <a:xfrm>
            <a:off x="444500" y="3962400"/>
            <a:ext cx="1485900" cy="212725"/>
          </a:xfrm>
          <a:prstGeom prst="rect">
            <a:avLst/>
          </a:prstGeom>
          <a:noFill/>
          <a:ln w="25400">
            <a:noFill/>
            <a:miter lim="800000"/>
            <a:headEnd/>
            <a:tailEnd/>
          </a:ln>
          <a:effectLst>
            <a:prstShdw prst="shdw17" dist="17961" dir="2700000">
              <a:schemeClr val="bg1">
                <a:gamma/>
                <a:shade val="60000"/>
                <a:invGamma/>
              </a:schemeClr>
            </a:prstShdw>
          </a:effectLst>
        </p:spPr>
        <p:txBody>
          <a:bodyPr lIns="0" tIns="0" rIns="0" bIns="0">
            <a:spAutoFit/>
          </a:bodyPr>
          <a:lstStyle/>
          <a:p>
            <a:pPr>
              <a:spcBef>
                <a:spcPct val="50000"/>
              </a:spcBef>
              <a:defRPr/>
            </a:pPr>
            <a:r>
              <a:rPr lang="fr-FR" sz="1400"/>
              <a:t>On peut noter </a:t>
            </a:r>
            <a:endParaRPr lang="fr-FR" sz="1400">
              <a:sym typeface="Symbol" pitchFamily="18" charset="2"/>
            </a:endParaRPr>
          </a:p>
        </p:txBody>
      </p:sp>
      <p:pic>
        <p:nvPicPr>
          <p:cNvPr id="95248" name="Picture 31" descr="machine synchrone039"/>
          <p:cNvPicPr>
            <a:picLocks noChangeAspect="1" noChangeArrowheads="1"/>
          </p:cNvPicPr>
          <p:nvPr/>
        </p:nvPicPr>
        <p:blipFill>
          <a:blip r:embed="rId7"/>
          <a:srcRect r="859" b="58505"/>
          <a:stretch>
            <a:fillRect/>
          </a:stretch>
        </p:blipFill>
        <p:spPr bwMode="auto">
          <a:xfrm>
            <a:off x="1635125" y="3898900"/>
            <a:ext cx="1123950" cy="317500"/>
          </a:xfrm>
          <a:prstGeom prst="rect">
            <a:avLst/>
          </a:prstGeom>
          <a:noFill/>
          <a:ln w="9525">
            <a:noFill/>
            <a:miter lim="800000"/>
            <a:headEnd/>
            <a:tailEnd/>
          </a:ln>
        </p:spPr>
      </p:pic>
      <p:sp>
        <p:nvSpPr>
          <p:cNvPr id="96288" name="Text Box 32"/>
          <p:cNvSpPr txBox="1">
            <a:spLocks noChangeArrowheads="1"/>
          </p:cNvSpPr>
          <p:nvPr/>
        </p:nvSpPr>
        <p:spPr bwMode="auto">
          <a:xfrm>
            <a:off x="2895600" y="3949700"/>
            <a:ext cx="2755900" cy="212725"/>
          </a:xfrm>
          <a:prstGeom prst="rect">
            <a:avLst/>
          </a:prstGeom>
          <a:noFill/>
          <a:ln w="25400">
            <a:noFill/>
            <a:miter lim="800000"/>
            <a:headEnd/>
            <a:tailEnd/>
          </a:ln>
          <a:effectLst>
            <a:prstShdw prst="shdw17" dist="17961" dir="2700000">
              <a:schemeClr val="bg1">
                <a:gamma/>
                <a:shade val="60000"/>
                <a:invGamma/>
              </a:schemeClr>
            </a:prstShdw>
          </a:effectLst>
        </p:spPr>
        <p:txBody>
          <a:bodyPr lIns="0" tIns="0" rIns="0" bIns="0">
            <a:spAutoFit/>
          </a:bodyPr>
          <a:lstStyle/>
          <a:p>
            <a:pPr>
              <a:spcBef>
                <a:spcPct val="50000"/>
              </a:spcBef>
              <a:defRPr/>
            </a:pPr>
            <a:r>
              <a:rPr lang="fr-FR" sz="1400"/>
              <a:t>Inductance cyclique statorique</a:t>
            </a:r>
            <a:endParaRPr lang="fr-FR" sz="1400">
              <a:sym typeface="Symbol" pitchFamily="18" charset="2"/>
            </a:endParaRPr>
          </a:p>
        </p:txBody>
      </p:sp>
      <p:sp>
        <p:nvSpPr>
          <p:cNvPr id="96289" name="Text Box 33"/>
          <p:cNvSpPr txBox="1">
            <a:spLocks noChangeArrowheads="1"/>
          </p:cNvSpPr>
          <p:nvPr/>
        </p:nvSpPr>
        <p:spPr bwMode="auto">
          <a:xfrm>
            <a:off x="2971800" y="4381500"/>
            <a:ext cx="4533900" cy="212725"/>
          </a:xfrm>
          <a:prstGeom prst="rect">
            <a:avLst/>
          </a:prstGeom>
          <a:noFill/>
          <a:ln w="25400">
            <a:noFill/>
            <a:miter lim="800000"/>
            <a:headEnd/>
            <a:tailEnd/>
          </a:ln>
          <a:effectLst>
            <a:prstShdw prst="shdw17" dist="17961" dir="2700000">
              <a:schemeClr val="bg1">
                <a:gamma/>
                <a:shade val="60000"/>
                <a:invGamma/>
              </a:schemeClr>
            </a:prstShdw>
          </a:effectLst>
        </p:spPr>
        <p:txBody>
          <a:bodyPr lIns="0" tIns="0" rIns="0" bIns="0">
            <a:spAutoFit/>
          </a:bodyPr>
          <a:lstStyle/>
          <a:p>
            <a:pPr>
              <a:spcBef>
                <a:spcPct val="50000"/>
              </a:spcBef>
              <a:defRPr/>
            </a:pPr>
            <a:r>
              <a:rPr lang="fr-FR" sz="1400"/>
              <a:t>Inductance cyclique mutuelle entre le stator et le rotor </a:t>
            </a:r>
            <a:endParaRPr lang="fr-FR" sz="1400">
              <a:sym typeface="Symbol" pitchFamily="18" charset="2"/>
            </a:endParaRPr>
          </a:p>
        </p:txBody>
      </p:sp>
      <p:sp>
        <p:nvSpPr>
          <p:cNvPr id="96290" name="Text Box 34"/>
          <p:cNvSpPr txBox="1">
            <a:spLocks noChangeArrowheads="1"/>
          </p:cNvSpPr>
          <p:nvPr/>
        </p:nvSpPr>
        <p:spPr bwMode="auto">
          <a:xfrm>
            <a:off x="457200" y="4356100"/>
            <a:ext cx="1485900" cy="212725"/>
          </a:xfrm>
          <a:prstGeom prst="rect">
            <a:avLst/>
          </a:prstGeom>
          <a:noFill/>
          <a:ln w="25400">
            <a:noFill/>
            <a:miter lim="800000"/>
            <a:headEnd/>
            <a:tailEnd/>
          </a:ln>
          <a:effectLst>
            <a:prstShdw prst="shdw17" dist="17961" dir="2700000">
              <a:schemeClr val="bg1">
                <a:gamma/>
                <a:shade val="60000"/>
                <a:invGamma/>
              </a:schemeClr>
            </a:prstShdw>
          </a:effectLst>
        </p:spPr>
        <p:txBody>
          <a:bodyPr lIns="0" tIns="0" rIns="0" bIns="0">
            <a:spAutoFit/>
          </a:bodyPr>
          <a:lstStyle/>
          <a:p>
            <a:pPr>
              <a:spcBef>
                <a:spcPct val="50000"/>
              </a:spcBef>
              <a:defRPr/>
            </a:pPr>
            <a:r>
              <a:rPr lang="fr-FR" sz="1400"/>
              <a:t>On peut noter </a:t>
            </a:r>
            <a:endParaRPr lang="fr-FR" sz="1400">
              <a:sym typeface="Symbol" pitchFamily="18" charset="2"/>
            </a:endParaRPr>
          </a:p>
        </p:txBody>
      </p:sp>
      <p:sp>
        <p:nvSpPr>
          <p:cNvPr id="96291" name="Text Box 35"/>
          <p:cNvSpPr txBox="1">
            <a:spLocks noChangeArrowheads="1"/>
          </p:cNvSpPr>
          <p:nvPr/>
        </p:nvSpPr>
        <p:spPr bwMode="auto">
          <a:xfrm>
            <a:off x="292100" y="4787900"/>
            <a:ext cx="8216900" cy="212725"/>
          </a:xfrm>
          <a:prstGeom prst="rect">
            <a:avLst/>
          </a:prstGeom>
          <a:noFill/>
          <a:ln w="25400">
            <a:noFill/>
            <a:miter lim="800000"/>
            <a:headEnd/>
            <a:tailEnd/>
          </a:ln>
          <a:effectLst>
            <a:prstShdw prst="shdw17" dist="17961" dir="2700000">
              <a:schemeClr val="bg1">
                <a:gamma/>
                <a:shade val="60000"/>
                <a:invGamma/>
              </a:schemeClr>
            </a:prstShdw>
          </a:effectLst>
        </p:spPr>
        <p:txBody>
          <a:bodyPr lIns="0" tIns="0" rIns="0" bIns="0">
            <a:spAutoFit/>
          </a:bodyPr>
          <a:lstStyle/>
          <a:p>
            <a:pPr>
              <a:spcBef>
                <a:spcPct val="50000"/>
              </a:spcBef>
              <a:defRPr/>
            </a:pPr>
            <a:r>
              <a:rPr lang="fr-FR" sz="1400"/>
              <a:t>Finalement, pour chaque phase statorique on obtient l’expression complexe du champ </a:t>
            </a:r>
            <a:endParaRPr lang="fr-FR" sz="1400">
              <a:sym typeface="Symbol" pitchFamily="18" charset="2"/>
            </a:endParaRPr>
          </a:p>
        </p:txBody>
      </p:sp>
      <p:pic>
        <p:nvPicPr>
          <p:cNvPr id="95253" name="Picture 37" descr="machine synchrone044"/>
          <p:cNvPicPr>
            <a:picLocks noChangeAspect="1" noChangeArrowheads="1"/>
          </p:cNvPicPr>
          <p:nvPr/>
        </p:nvPicPr>
        <p:blipFill>
          <a:blip r:embed="rId8"/>
          <a:srcRect/>
          <a:stretch>
            <a:fillRect/>
          </a:stretch>
        </p:blipFill>
        <p:spPr bwMode="auto">
          <a:xfrm>
            <a:off x="7177088" y="4746625"/>
            <a:ext cx="1470025" cy="269875"/>
          </a:xfrm>
          <a:prstGeom prst="rect">
            <a:avLst/>
          </a:prstGeom>
          <a:noFill/>
          <a:ln w="9525">
            <a:noFill/>
            <a:miter lim="800000"/>
            <a:headEnd/>
            <a:tailEnd/>
          </a:ln>
        </p:spPr>
      </p:pic>
      <p:sp>
        <p:nvSpPr>
          <p:cNvPr id="96294" name="Text Box 38"/>
          <p:cNvSpPr txBox="1">
            <a:spLocks noChangeArrowheads="1"/>
          </p:cNvSpPr>
          <p:nvPr/>
        </p:nvSpPr>
        <p:spPr bwMode="auto">
          <a:xfrm>
            <a:off x="266700" y="5207000"/>
            <a:ext cx="8216900" cy="212725"/>
          </a:xfrm>
          <a:prstGeom prst="rect">
            <a:avLst/>
          </a:prstGeom>
          <a:noFill/>
          <a:ln w="25400">
            <a:noFill/>
            <a:miter lim="800000"/>
            <a:headEnd/>
            <a:tailEnd/>
          </a:ln>
          <a:effectLst>
            <a:prstShdw prst="shdw17" dist="17961" dir="2700000">
              <a:schemeClr val="bg1">
                <a:gamma/>
                <a:shade val="60000"/>
                <a:invGamma/>
              </a:schemeClr>
            </a:prstShdw>
          </a:effectLst>
        </p:spPr>
        <p:txBody>
          <a:bodyPr lIns="0" tIns="0" rIns="0" bIns="0">
            <a:spAutoFit/>
          </a:bodyPr>
          <a:lstStyle/>
          <a:p>
            <a:pPr>
              <a:spcBef>
                <a:spcPct val="50000"/>
              </a:spcBef>
              <a:defRPr/>
            </a:pPr>
            <a:r>
              <a:rPr lang="fr-FR" sz="1400"/>
              <a:t>Le même travail au rotor conduit à l’expression d’une inductance cyclique rotorique  </a:t>
            </a:r>
            <a:endParaRPr lang="fr-FR" sz="1400">
              <a:sym typeface="Symbol" pitchFamily="18" charset="2"/>
            </a:endParaRPr>
          </a:p>
        </p:txBody>
      </p:sp>
      <p:pic>
        <p:nvPicPr>
          <p:cNvPr id="95255" name="Picture 39" descr="machine synchrone045"/>
          <p:cNvPicPr>
            <a:picLocks noChangeAspect="1" noChangeArrowheads="1"/>
          </p:cNvPicPr>
          <p:nvPr/>
        </p:nvPicPr>
        <p:blipFill>
          <a:blip r:embed="rId9"/>
          <a:srcRect r="73120" b="9143"/>
          <a:stretch>
            <a:fillRect/>
          </a:stretch>
        </p:blipFill>
        <p:spPr bwMode="auto">
          <a:xfrm>
            <a:off x="6862763" y="5199063"/>
            <a:ext cx="1106487" cy="252412"/>
          </a:xfrm>
          <a:prstGeom prst="rect">
            <a:avLst/>
          </a:prstGeom>
          <a:noFill/>
          <a:ln w="9525">
            <a:noFill/>
            <a:miter lim="800000"/>
            <a:headEnd/>
            <a:tailEnd/>
          </a:ln>
        </p:spPr>
      </p:pic>
      <p:pic>
        <p:nvPicPr>
          <p:cNvPr id="95256" name="Picture 41" descr="machine synchrone047"/>
          <p:cNvPicPr>
            <a:picLocks noChangeAspect="1" noChangeArrowheads="1"/>
          </p:cNvPicPr>
          <p:nvPr/>
        </p:nvPicPr>
        <p:blipFill>
          <a:blip r:embed="rId10"/>
          <a:srcRect/>
          <a:stretch>
            <a:fillRect/>
          </a:stretch>
        </p:blipFill>
        <p:spPr bwMode="auto">
          <a:xfrm>
            <a:off x="7121525" y="5503863"/>
            <a:ext cx="1504950" cy="252412"/>
          </a:xfrm>
          <a:prstGeom prst="rect">
            <a:avLst/>
          </a:prstGeom>
          <a:noFill/>
          <a:ln w="9525">
            <a:noFill/>
            <a:miter lim="800000"/>
            <a:headEnd/>
            <a:tailEnd/>
          </a:ln>
        </p:spPr>
      </p:pic>
      <p:sp>
        <p:nvSpPr>
          <p:cNvPr id="96298" name="Text Box 42"/>
          <p:cNvSpPr txBox="1">
            <a:spLocks noChangeArrowheads="1"/>
          </p:cNvSpPr>
          <p:nvPr/>
        </p:nvSpPr>
        <p:spPr bwMode="auto">
          <a:xfrm>
            <a:off x="266700" y="5486400"/>
            <a:ext cx="8216900" cy="212725"/>
          </a:xfrm>
          <a:prstGeom prst="rect">
            <a:avLst/>
          </a:prstGeom>
          <a:noFill/>
          <a:ln w="25400">
            <a:noFill/>
            <a:miter lim="800000"/>
            <a:headEnd/>
            <a:tailEnd/>
          </a:ln>
          <a:effectLst>
            <a:prstShdw prst="shdw17" dist="17961" dir="2700000">
              <a:schemeClr val="bg1">
                <a:gamma/>
                <a:shade val="60000"/>
                <a:invGamma/>
              </a:schemeClr>
            </a:prstShdw>
          </a:effectLst>
        </p:spPr>
        <p:txBody>
          <a:bodyPr lIns="0" tIns="0" rIns="0" bIns="0">
            <a:spAutoFit/>
          </a:bodyPr>
          <a:lstStyle/>
          <a:p>
            <a:pPr>
              <a:spcBef>
                <a:spcPct val="50000"/>
              </a:spcBef>
              <a:defRPr/>
            </a:pPr>
            <a:r>
              <a:rPr lang="fr-FR" sz="1400"/>
              <a:t>Finalement, pour chaque phase rotorique on obtient l’expression complexe du champ </a:t>
            </a:r>
            <a:endParaRPr lang="fr-FR" sz="1400">
              <a:sym typeface="Symbol" pitchFamily="18" charset="2"/>
            </a:endParaRPr>
          </a:p>
        </p:txBody>
      </p:sp>
      <p:sp>
        <p:nvSpPr>
          <p:cNvPr id="96300" name="Rectangle 44"/>
          <p:cNvSpPr>
            <a:spLocks noChangeArrowheads="1"/>
          </p:cNvSpPr>
          <p:nvPr/>
        </p:nvSpPr>
        <p:spPr bwMode="auto">
          <a:xfrm>
            <a:off x="7740650" y="261938"/>
            <a:ext cx="1184275" cy="366712"/>
          </a:xfrm>
          <a:prstGeom prst="rect">
            <a:avLst/>
          </a:prstGeom>
          <a:noFill/>
          <a:ln w="25400">
            <a:noFill/>
            <a:miter lim="800000"/>
            <a:headEnd/>
            <a:tailEnd/>
          </a:ln>
          <a:effectLst>
            <a:prstShdw prst="shdw17" dist="17961" dir="2700000">
              <a:schemeClr val="bg1">
                <a:gamma/>
                <a:shade val="60000"/>
                <a:invGamma/>
              </a:schemeClr>
            </a:prstShdw>
          </a:effectLst>
        </p:spPr>
        <p:txBody>
          <a:bodyPr wrap="none" lIns="90000" tIns="46800" rIns="90000" bIns="46800">
            <a:spAutoFit/>
          </a:bodyPr>
          <a:lstStyle/>
          <a:p>
            <a:pPr>
              <a:defRPr/>
            </a:pPr>
            <a:r>
              <a:rPr lang="fr-FR" b="1">
                <a:solidFill>
                  <a:srgbClr val="FF6600"/>
                </a:solidFill>
              </a:rPr>
              <a:t>physique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124"/>
          <p:cNvSpPr>
            <a:spLocks noChangeArrowheads="1"/>
          </p:cNvSpPr>
          <p:nvPr/>
        </p:nvSpPr>
        <p:spPr bwMode="auto">
          <a:xfrm>
            <a:off x="268288" y="322263"/>
            <a:ext cx="8875712" cy="5689600"/>
          </a:xfrm>
          <a:prstGeom prst="rect">
            <a:avLst/>
          </a:prstGeom>
          <a:solidFill>
            <a:schemeClr val="bg1"/>
          </a:solidFill>
          <a:ln w="25400">
            <a:noFill/>
            <a:miter lim="800000"/>
            <a:headEnd/>
            <a:tailEnd/>
          </a:ln>
        </p:spPr>
        <p:txBody>
          <a:bodyPr wrap="none" lIns="90000" tIns="46800" rIns="90000" bIns="46800" anchor="ctr"/>
          <a:lstStyle/>
          <a:p>
            <a:endParaRPr lang="fr-FR"/>
          </a:p>
        </p:txBody>
      </p:sp>
      <p:sp>
        <p:nvSpPr>
          <p:cNvPr id="106500" name="Text Box 4"/>
          <p:cNvSpPr txBox="1">
            <a:spLocks noChangeArrowheads="1"/>
          </p:cNvSpPr>
          <p:nvPr/>
        </p:nvSpPr>
        <p:spPr bwMode="auto">
          <a:xfrm>
            <a:off x="546100" y="685800"/>
            <a:ext cx="7239000" cy="304800"/>
          </a:xfrm>
          <a:prstGeom prst="rect">
            <a:avLst/>
          </a:prstGeom>
          <a:noFill/>
          <a:ln w="25400">
            <a:noFill/>
            <a:miter lim="800000"/>
            <a:headEnd/>
            <a:tailEnd/>
          </a:ln>
          <a:effectLst>
            <a:prstShdw prst="shdw17" dist="17961" dir="2700000">
              <a:schemeClr val="bg1">
                <a:gamma/>
                <a:shade val="60000"/>
                <a:invGamma/>
              </a:schemeClr>
            </a:prstShdw>
          </a:effectLst>
        </p:spPr>
        <p:txBody>
          <a:bodyPr lIns="90000" tIns="46800" rIns="90000" bIns="46800">
            <a:spAutoFit/>
          </a:bodyPr>
          <a:lstStyle/>
          <a:p>
            <a:pPr>
              <a:spcBef>
                <a:spcPct val="50000"/>
              </a:spcBef>
              <a:defRPr/>
            </a:pPr>
            <a:r>
              <a:rPr lang="fr-FR" sz="1400"/>
              <a:t>À partir des équations de flux on obtient les équations de tensions</a:t>
            </a:r>
          </a:p>
        </p:txBody>
      </p:sp>
      <p:pic>
        <p:nvPicPr>
          <p:cNvPr id="97283" name="Picture 5" descr="machine synchrone048"/>
          <p:cNvPicPr>
            <a:picLocks noChangeAspect="1" noChangeArrowheads="1"/>
          </p:cNvPicPr>
          <p:nvPr/>
        </p:nvPicPr>
        <p:blipFill>
          <a:blip r:embed="rId3"/>
          <a:srcRect/>
          <a:stretch>
            <a:fillRect/>
          </a:stretch>
        </p:blipFill>
        <p:spPr bwMode="auto">
          <a:xfrm>
            <a:off x="1589088" y="1139825"/>
            <a:ext cx="1749425" cy="266700"/>
          </a:xfrm>
          <a:prstGeom prst="rect">
            <a:avLst/>
          </a:prstGeom>
          <a:noFill/>
          <a:ln w="9525">
            <a:noFill/>
            <a:miter lim="800000"/>
            <a:headEnd/>
            <a:tailEnd/>
          </a:ln>
        </p:spPr>
      </p:pic>
      <p:sp>
        <p:nvSpPr>
          <p:cNvPr id="106502" name="Text Box 6"/>
          <p:cNvSpPr txBox="1">
            <a:spLocks noChangeArrowheads="1"/>
          </p:cNvSpPr>
          <p:nvPr/>
        </p:nvSpPr>
        <p:spPr bwMode="auto">
          <a:xfrm>
            <a:off x="609600" y="1104900"/>
            <a:ext cx="1397000" cy="304800"/>
          </a:xfrm>
          <a:prstGeom prst="rect">
            <a:avLst/>
          </a:prstGeom>
          <a:noFill/>
          <a:ln w="25400">
            <a:noFill/>
            <a:miter lim="800000"/>
            <a:headEnd/>
            <a:tailEnd/>
          </a:ln>
          <a:effectLst>
            <a:prstShdw prst="shdw17" dist="17961" dir="2700000">
              <a:schemeClr val="bg1">
                <a:gamma/>
                <a:shade val="60000"/>
                <a:invGamma/>
              </a:schemeClr>
            </a:prstShdw>
          </a:effectLst>
        </p:spPr>
        <p:txBody>
          <a:bodyPr lIns="90000" tIns="46800" rIns="90000" bIns="46800">
            <a:spAutoFit/>
          </a:bodyPr>
          <a:lstStyle/>
          <a:p>
            <a:pPr>
              <a:spcBef>
                <a:spcPct val="50000"/>
              </a:spcBef>
              <a:defRPr/>
            </a:pPr>
            <a:r>
              <a:rPr lang="fr-FR" sz="1400"/>
              <a:t>Au stator</a:t>
            </a:r>
          </a:p>
        </p:txBody>
      </p:sp>
      <p:sp>
        <p:nvSpPr>
          <p:cNvPr id="106504" name="Text Box 8"/>
          <p:cNvSpPr txBox="1">
            <a:spLocks noChangeArrowheads="1"/>
          </p:cNvSpPr>
          <p:nvPr/>
        </p:nvSpPr>
        <p:spPr bwMode="auto">
          <a:xfrm>
            <a:off x="596900" y="1549400"/>
            <a:ext cx="2971800" cy="304800"/>
          </a:xfrm>
          <a:prstGeom prst="rect">
            <a:avLst/>
          </a:prstGeom>
          <a:noFill/>
          <a:ln w="25400">
            <a:noFill/>
            <a:miter lim="800000"/>
            <a:headEnd/>
            <a:tailEnd/>
          </a:ln>
          <a:effectLst>
            <a:prstShdw prst="shdw17" dist="17961" dir="2700000">
              <a:schemeClr val="bg1">
                <a:gamma/>
                <a:shade val="60000"/>
                <a:invGamma/>
              </a:schemeClr>
            </a:prstShdw>
          </a:effectLst>
        </p:spPr>
        <p:txBody>
          <a:bodyPr lIns="90000" tIns="46800" rIns="90000" bIns="46800">
            <a:spAutoFit/>
          </a:bodyPr>
          <a:lstStyle/>
          <a:p>
            <a:pPr>
              <a:spcBef>
                <a:spcPct val="50000"/>
              </a:spcBef>
              <a:defRPr/>
            </a:pPr>
            <a:r>
              <a:rPr lang="fr-FR" sz="1400"/>
              <a:t>Au rotor en court circuit</a:t>
            </a:r>
          </a:p>
        </p:txBody>
      </p:sp>
      <p:pic>
        <p:nvPicPr>
          <p:cNvPr id="97286" name="Picture 9" descr="machine synchrone049"/>
          <p:cNvPicPr>
            <a:picLocks noChangeAspect="1" noChangeArrowheads="1"/>
          </p:cNvPicPr>
          <p:nvPr/>
        </p:nvPicPr>
        <p:blipFill>
          <a:blip r:embed="rId4"/>
          <a:srcRect l="4417" t="25397" r="14906"/>
          <a:stretch>
            <a:fillRect/>
          </a:stretch>
        </p:blipFill>
        <p:spPr bwMode="auto">
          <a:xfrm>
            <a:off x="2914650" y="1547813"/>
            <a:ext cx="2287588" cy="320675"/>
          </a:xfrm>
          <a:prstGeom prst="rect">
            <a:avLst/>
          </a:prstGeom>
          <a:noFill/>
          <a:ln w="9525">
            <a:noFill/>
            <a:miter lim="800000"/>
            <a:headEnd/>
            <a:tailEnd/>
          </a:ln>
        </p:spPr>
      </p:pic>
      <p:grpSp>
        <p:nvGrpSpPr>
          <p:cNvPr id="97287" name="Group 44"/>
          <p:cNvGrpSpPr>
            <a:grpSpLocks/>
          </p:cNvGrpSpPr>
          <p:nvPr/>
        </p:nvGrpSpPr>
        <p:grpSpPr bwMode="auto">
          <a:xfrm>
            <a:off x="6194425" y="1325563"/>
            <a:ext cx="1541463" cy="708025"/>
            <a:chOff x="3902" y="683"/>
            <a:chExt cx="971" cy="446"/>
          </a:xfrm>
        </p:grpSpPr>
        <p:grpSp>
          <p:nvGrpSpPr>
            <p:cNvPr id="97299" name="Group 23"/>
            <p:cNvGrpSpPr>
              <a:grpSpLocks/>
            </p:cNvGrpSpPr>
            <p:nvPr/>
          </p:nvGrpSpPr>
          <p:grpSpPr bwMode="auto">
            <a:xfrm>
              <a:off x="4649" y="779"/>
              <a:ext cx="224" cy="202"/>
              <a:chOff x="2832" y="2336"/>
              <a:chExt cx="224" cy="202"/>
            </a:xfrm>
          </p:grpSpPr>
          <p:sp>
            <p:nvSpPr>
              <p:cNvPr id="106520" name="Text Box 24"/>
              <p:cNvSpPr txBox="1">
                <a:spLocks noChangeArrowheads="1"/>
              </p:cNvSpPr>
              <p:nvPr/>
            </p:nvSpPr>
            <p:spPr bwMode="auto">
              <a:xfrm>
                <a:off x="2832" y="2384"/>
                <a:ext cx="208" cy="154"/>
              </a:xfrm>
              <a:prstGeom prst="rect">
                <a:avLst/>
              </a:prstGeom>
              <a:noFill/>
              <a:ln w="25400">
                <a:noFill/>
                <a:miter lim="800000"/>
                <a:headEnd/>
                <a:tailEnd/>
              </a:ln>
              <a:effectLst>
                <a:prstShdw prst="shdw17" dist="17961" dir="2700000">
                  <a:schemeClr val="bg1">
                    <a:gamma/>
                    <a:shade val="60000"/>
                    <a:invGamma/>
                  </a:schemeClr>
                </a:prstShdw>
              </a:effectLst>
            </p:spPr>
            <p:txBody>
              <a:bodyPr lIns="0" tIns="0" rIns="0" bIns="0">
                <a:spAutoFit/>
              </a:bodyPr>
              <a:lstStyle/>
              <a:p>
                <a:pPr>
                  <a:spcBef>
                    <a:spcPct val="50000"/>
                  </a:spcBef>
                  <a:defRPr/>
                </a:pPr>
                <a:r>
                  <a:rPr lang="fr-FR" sz="1600" b="1">
                    <a:sym typeface="Symbol" pitchFamily="18" charset="2"/>
                  </a:rPr>
                  <a:t></a:t>
                </a:r>
                <a:r>
                  <a:rPr lang="fr-FR" sz="1600" b="1" baseline="-25000">
                    <a:sym typeface="Symbol" pitchFamily="18" charset="2"/>
                  </a:rPr>
                  <a:t>r</a:t>
                </a:r>
              </a:p>
            </p:txBody>
          </p:sp>
          <p:sp>
            <p:nvSpPr>
              <p:cNvPr id="106521" name="Text Box 25"/>
              <p:cNvSpPr txBox="1">
                <a:spLocks noChangeArrowheads="1"/>
              </p:cNvSpPr>
              <p:nvPr/>
            </p:nvSpPr>
            <p:spPr bwMode="auto">
              <a:xfrm>
                <a:off x="2848" y="2336"/>
                <a:ext cx="208" cy="106"/>
              </a:xfrm>
              <a:prstGeom prst="rect">
                <a:avLst/>
              </a:prstGeom>
              <a:noFill/>
              <a:ln w="25400">
                <a:noFill/>
                <a:miter lim="800000"/>
                <a:headEnd/>
                <a:tailEnd/>
              </a:ln>
              <a:effectLst>
                <a:prstShdw prst="shdw17" dist="17961" dir="2700000">
                  <a:schemeClr val="bg1">
                    <a:gamma/>
                    <a:shade val="60000"/>
                    <a:invGamma/>
                  </a:schemeClr>
                </a:prstShdw>
              </a:effectLst>
            </p:spPr>
            <p:txBody>
              <a:bodyPr lIns="0" tIns="0" rIns="0" bIns="0">
                <a:spAutoFit/>
              </a:bodyPr>
              <a:lstStyle/>
              <a:p>
                <a:pPr>
                  <a:spcBef>
                    <a:spcPct val="50000"/>
                  </a:spcBef>
                  <a:defRPr/>
                </a:pPr>
                <a:endParaRPr lang="fr-FR" sz="1600" b="1" baseline="-25000">
                  <a:sym typeface="Symbol" pitchFamily="18" charset="2"/>
                </a:endParaRPr>
              </a:p>
            </p:txBody>
          </p:sp>
        </p:grpSp>
        <p:sp>
          <p:nvSpPr>
            <p:cNvPr id="106509" name="Text Box 13"/>
            <p:cNvSpPr txBox="1">
              <a:spLocks noChangeArrowheads="1"/>
            </p:cNvSpPr>
            <p:nvPr/>
          </p:nvSpPr>
          <p:spPr bwMode="auto">
            <a:xfrm>
              <a:off x="4343" y="819"/>
              <a:ext cx="395" cy="154"/>
            </a:xfrm>
            <a:prstGeom prst="rect">
              <a:avLst/>
            </a:prstGeom>
            <a:noFill/>
            <a:ln w="25400">
              <a:noFill/>
              <a:miter lim="800000"/>
              <a:headEnd/>
              <a:tailEnd/>
            </a:ln>
            <a:effectLst>
              <a:prstShdw prst="shdw17" dist="17961" dir="2700000">
                <a:schemeClr val="bg1">
                  <a:gamma/>
                  <a:shade val="60000"/>
                  <a:invGamma/>
                </a:schemeClr>
              </a:prstShdw>
            </a:effectLst>
          </p:spPr>
          <p:txBody>
            <a:bodyPr lIns="0" tIns="0" rIns="0" bIns="0">
              <a:spAutoFit/>
            </a:bodyPr>
            <a:lstStyle/>
            <a:p>
              <a:pPr>
                <a:spcBef>
                  <a:spcPct val="50000"/>
                </a:spcBef>
                <a:defRPr/>
              </a:pPr>
              <a:r>
                <a:rPr lang="fr-FR" sz="1600" b="1">
                  <a:sym typeface="Symbol" pitchFamily="18" charset="2"/>
                </a:rPr>
                <a:t>- j </a:t>
              </a:r>
              <a:r>
                <a:rPr lang="fr-FR" sz="1600" b="1" baseline="-25000">
                  <a:sym typeface="Symbol" pitchFamily="18" charset="2"/>
                </a:rPr>
                <a:t>s</a:t>
              </a:r>
            </a:p>
          </p:txBody>
        </p:sp>
        <p:sp>
          <p:nvSpPr>
            <p:cNvPr id="97301" name="Line 26"/>
            <p:cNvSpPr>
              <a:spLocks noChangeShapeType="1"/>
            </p:cNvSpPr>
            <p:nvPr/>
          </p:nvSpPr>
          <p:spPr bwMode="auto">
            <a:xfrm>
              <a:off x="4664" y="1042"/>
              <a:ext cx="77" cy="0"/>
            </a:xfrm>
            <a:prstGeom prst="line">
              <a:avLst/>
            </a:prstGeom>
            <a:noFill/>
            <a:ln w="12700">
              <a:solidFill>
                <a:schemeClr val="tx1"/>
              </a:solidFill>
              <a:round/>
              <a:headEnd/>
              <a:tailEnd/>
            </a:ln>
          </p:spPr>
          <p:txBody>
            <a:bodyPr lIns="90000" tIns="46800" rIns="90000" bIns="46800"/>
            <a:lstStyle/>
            <a:p>
              <a:endParaRPr lang="fr-FR"/>
            </a:p>
          </p:txBody>
        </p:sp>
        <p:grpSp>
          <p:nvGrpSpPr>
            <p:cNvPr id="97302" name="Group 29"/>
            <p:cNvGrpSpPr>
              <a:grpSpLocks/>
            </p:cNvGrpSpPr>
            <p:nvPr/>
          </p:nvGrpSpPr>
          <p:grpSpPr bwMode="auto">
            <a:xfrm>
              <a:off x="3902" y="683"/>
              <a:ext cx="334" cy="212"/>
              <a:chOff x="547" y="1369"/>
              <a:chExt cx="334" cy="212"/>
            </a:xfrm>
          </p:grpSpPr>
          <p:sp>
            <p:nvSpPr>
              <p:cNvPr id="97306" name="Line 27"/>
              <p:cNvSpPr>
                <a:spLocks noChangeShapeType="1"/>
              </p:cNvSpPr>
              <p:nvPr/>
            </p:nvSpPr>
            <p:spPr bwMode="auto">
              <a:xfrm>
                <a:off x="767" y="1580"/>
                <a:ext cx="77" cy="0"/>
              </a:xfrm>
              <a:prstGeom prst="line">
                <a:avLst/>
              </a:prstGeom>
              <a:noFill/>
              <a:ln w="12700">
                <a:solidFill>
                  <a:schemeClr val="tx1"/>
                </a:solidFill>
                <a:round/>
                <a:headEnd/>
                <a:tailEnd/>
              </a:ln>
            </p:spPr>
            <p:txBody>
              <a:bodyPr lIns="90000" tIns="46800" rIns="90000" bIns="46800"/>
              <a:lstStyle/>
              <a:p>
                <a:endParaRPr lang="fr-FR"/>
              </a:p>
            </p:txBody>
          </p:sp>
          <p:sp>
            <p:nvSpPr>
              <p:cNvPr id="106524" name="Rectangle 28"/>
              <p:cNvSpPr>
                <a:spLocks noChangeArrowheads="1"/>
              </p:cNvSpPr>
              <p:nvPr/>
            </p:nvSpPr>
            <p:spPr bwMode="auto">
              <a:xfrm>
                <a:off x="547" y="1369"/>
                <a:ext cx="334" cy="212"/>
              </a:xfrm>
              <a:prstGeom prst="rect">
                <a:avLst/>
              </a:prstGeom>
              <a:noFill/>
              <a:ln w="25400">
                <a:noFill/>
                <a:miter lim="800000"/>
                <a:headEnd/>
                <a:tailEnd/>
              </a:ln>
              <a:effectLst>
                <a:prstShdw prst="shdw17" dist="17961" dir="2700000">
                  <a:schemeClr val="bg1">
                    <a:gamma/>
                    <a:shade val="60000"/>
                    <a:invGamma/>
                  </a:schemeClr>
                </a:prstShdw>
              </a:effectLst>
            </p:spPr>
            <p:txBody>
              <a:bodyPr wrap="none" lIns="90000" tIns="46800" rIns="90000" bIns="46800">
                <a:spAutoFit/>
              </a:bodyPr>
              <a:lstStyle/>
              <a:p>
                <a:pPr>
                  <a:defRPr/>
                </a:pPr>
                <a:r>
                  <a:rPr lang="fr-FR" sz="1600" b="1">
                    <a:sym typeface="Symbol" pitchFamily="18" charset="2"/>
                  </a:rPr>
                  <a:t>R</a:t>
                </a:r>
                <a:r>
                  <a:rPr lang="fr-FR" sz="1600" b="1" baseline="-25000">
                    <a:sym typeface="Symbol" pitchFamily="18" charset="2"/>
                  </a:rPr>
                  <a:t>r </a:t>
                </a:r>
                <a:r>
                  <a:rPr lang="fr-FR" sz="1600" b="1">
                    <a:sym typeface="Symbol" pitchFamily="18" charset="2"/>
                  </a:rPr>
                  <a:t>I</a:t>
                </a:r>
                <a:r>
                  <a:rPr lang="fr-FR" sz="1600" b="1" baseline="-25000">
                    <a:sym typeface="Symbol" pitchFamily="18" charset="2"/>
                  </a:rPr>
                  <a:t>r</a:t>
                </a:r>
              </a:p>
            </p:txBody>
          </p:sp>
        </p:grpSp>
        <p:sp>
          <p:nvSpPr>
            <p:cNvPr id="97303" name="Line 31"/>
            <p:cNvSpPr>
              <a:spLocks noChangeShapeType="1"/>
            </p:cNvSpPr>
            <p:nvPr/>
          </p:nvSpPr>
          <p:spPr bwMode="auto">
            <a:xfrm>
              <a:off x="3950" y="932"/>
              <a:ext cx="255" cy="0"/>
            </a:xfrm>
            <a:prstGeom prst="line">
              <a:avLst/>
            </a:prstGeom>
            <a:noFill/>
            <a:ln w="25400">
              <a:solidFill>
                <a:schemeClr val="tx1"/>
              </a:solidFill>
              <a:round/>
              <a:headEnd/>
              <a:tailEnd/>
            </a:ln>
          </p:spPr>
          <p:txBody>
            <a:bodyPr lIns="90000" tIns="46800" rIns="90000" bIns="46800"/>
            <a:lstStyle/>
            <a:p>
              <a:endParaRPr lang="fr-FR"/>
            </a:p>
          </p:txBody>
        </p:sp>
        <p:sp>
          <p:nvSpPr>
            <p:cNvPr id="106531" name="Text Box 35"/>
            <p:cNvSpPr txBox="1">
              <a:spLocks noChangeArrowheads="1"/>
            </p:cNvSpPr>
            <p:nvPr/>
          </p:nvSpPr>
          <p:spPr bwMode="auto">
            <a:xfrm>
              <a:off x="3970" y="917"/>
              <a:ext cx="221" cy="212"/>
            </a:xfrm>
            <a:prstGeom prst="rect">
              <a:avLst/>
            </a:prstGeom>
            <a:noFill/>
            <a:ln w="25400">
              <a:noFill/>
              <a:miter lim="800000"/>
              <a:headEnd/>
              <a:tailEnd/>
            </a:ln>
            <a:effectLst>
              <a:prstShdw prst="shdw17" dist="17961" dir="2700000">
                <a:schemeClr val="bg1">
                  <a:gamma/>
                  <a:shade val="60000"/>
                  <a:invGamma/>
                </a:schemeClr>
              </a:prstShdw>
            </a:effectLst>
          </p:spPr>
          <p:txBody>
            <a:bodyPr lIns="90000" tIns="46800" rIns="90000" bIns="46800">
              <a:spAutoFit/>
            </a:bodyPr>
            <a:lstStyle/>
            <a:p>
              <a:pPr>
                <a:spcBef>
                  <a:spcPct val="50000"/>
                </a:spcBef>
                <a:defRPr/>
              </a:pPr>
              <a:r>
                <a:rPr lang="fr-FR" sz="1600" b="1"/>
                <a:t>g</a:t>
              </a:r>
            </a:p>
          </p:txBody>
        </p:sp>
        <p:sp>
          <p:nvSpPr>
            <p:cNvPr id="106532" name="Text Box 36"/>
            <p:cNvSpPr txBox="1">
              <a:spLocks noChangeArrowheads="1"/>
            </p:cNvSpPr>
            <p:nvPr/>
          </p:nvSpPr>
          <p:spPr bwMode="auto">
            <a:xfrm>
              <a:off x="4196" y="816"/>
              <a:ext cx="221" cy="212"/>
            </a:xfrm>
            <a:prstGeom prst="rect">
              <a:avLst/>
            </a:prstGeom>
            <a:noFill/>
            <a:ln w="25400">
              <a:noFill/>
              <a:miter lim="800000"/>
              <a:headEnd/>
              <a:tailEnd/>
            </a:ln>
            <a:effectLst>
              <a:prstShdw prst="shdw17" dist="17961" dir="2700000">
                <a:schemeClr val="bg1">
                  <a:gamma/>
                  <a:shade val="60000"/>
                  <a:invGamma/>
                </a:schemeClr>
              </a:prstShdw>
            </a:effectLst>
          </p:spPr>
          <p:txBody>
            <a:bodyPr lIns="90000" tIns="46800" rIns="90000" bIns="46800">
              <a:spAutoFit/>
            </a:bodyPr>
            <a:lstStyle/>
            <a:p>
              <a:pPr>
                <a:spcBef>
                  <a:spcPct val="50000"/>
                </a:spcBef>
                <a:defRPr/>
              </a:pPr>
              <a:r>
                <a:rPr lang="fr-FR" sz="1600" b="1"/>
                <a:t>=</a:t>
              </a:r>
            </a:p>
          </p:txBody>
        </p:sp>
      </p:grpSp>
      <p:grpSp>
        <p:nvGrpSpPr>
          <p:cNvPr id="97288" name="Group 41"/>
          <p:cNvGrpSpPr>
            <a:grpSpLocks/>
          </p:cNvGrpSpPr>
          <p:nvPr/>
        </p:nvGrpSpPr>
        <p:grpSpPr bwMode="auto">
          <a:xfrm>
            <a:off x="415925" y="2801938"/>
            <a:ext cx="3692525" cy="1216025"/>
            <a:chOff x="2556" y="1138"/>
            <a:chExt cx="2707" cy="970"/>
          </a:xfrm>
        </p:grpSpPr>
        <p:pic>
          <p:nvPicPr>
            <p:cNvPr id="97296" name="Picture 12" descr="machine synchrone050"/>
            <p:cNvPicPr>
              <a:picLocks noChangeAspect="1" noChangeArrowheads="1"/>
            </p:cNvPicPr>
            <p:nvPr/>
          </p:nvPicPr>
          <p:blipFill>
            <a:blip r:embed="rId5"/>
            <a:srcRect/>
            <a:stretch>
              <a:fillRect/>
            </a:stretch>
          </p:blipFill>
          <p:spPr bwMode="auto">
            <a:xfrm>
              <a:off x="2556" y="1138"/>
              <a:ext cx="2707" cy="970"/>
            </a:xfrm>
            <a:prstGeom prst="rect">
              <a:avLst/>
            </a:prstGeom>
            <a:noFill/>
            <a:ln w="9525">
              <a:noFill/>
              <a:miter lim="800000"/>
              <a:headEnd/>
              <a:tailEnd/>
            </a:ln>
          </p:spPr>
        </p:pic>
        <p:sp>
          <p:nvSpPr>
            <p:cNvPr id="97297" name="Rectangle 39"/>
            <p:cNvSpPr>
              <a:spLocks noChangeArrowheads="1"/>
            </p:cNvSpPr>
            <p:nvPr/>
          </p:nvSpPr>
          <p:spPr bwMode="auto">
            <a:xfrm>
              <a:off x="3240" y="1564"/>
              <a:ext cx="519" cy="365"/>
            </a:xfrm>
            <a:prstGeom prst="rect">
              <a:avLst/>
            </a:prstGeom>
            <a:solidFill>
              <a:schemeClr val="bg1"/>
            </a:solidFill>
            <a:ln w="25400">
              <a:noFill/>
              <a:miter lim="800000"/>
              <a:headEnd/>
              <a:tailEnd/>
            </a:ln>
          </p:spPr>
          <p:txBody>
            <a:bodyPr wrap="none" lIns="90000" tIns="46800" rIns="90000" bIns="46800" anchor="ctr"/>
            <a:lstStyle/>
            <a:p>
              <a:endParaRPr lang="fr-FR"/>
            </a:p>
          </p:txBody>
        </p:sp>
        <p:sp>
          <p:nvSpPr>
            <p:cNvPr id="97298" name="Rectangle 40"/>
            <p:cNvSpPr>
              <a:spLocks noChangeArrowheads="1"/>
            </p:cNvSpPr>
            <p:nvPr/>
          </p:nvSpPr>
          <p:spPr bwMode="auto">
            <a:xfrm>
              <a:off x="4540" y="1512"/>
              <a:ext cx="208" cy="365"/>
            </a:xfrm>
            <a:prstGeom prst="rect">
              <a:avLst/>
            </a:prstGeom>
            <a:solidFill>
              <a:schemeClr val="bg1"/>
            </a:solidFill>
            <a:ln w="25400">
              <a:noFill/>
              <a:miter lim="800000"/>
              <a:headEnd/>
              <a:tailEnd/>
            </a:ln>
          </p:spPr>
          <p:txBody>
            <a:bodyPr wrap="none" lIns="90000" tIns="46800" rIns="90000" bIns="46800" anchor="ctr"/>
            <a:lstStyle/>
            <a:p>
              <a:endParaRPr lang="fr-FR"/>
            </a:p>
          </p:txBody>
        </p:sp>
      </p:grpSp>
      <p:sp>
        <p:nvSpPr>
          <p:cNvPr id="97289" name="Text Box 43"/>
          <p:cNvSpPr txBox="1">
            <a:spLocks noChangeArrowheads="1"/>
          </p:cNvSpPr>
          <p:nvPr/>
        </p:nvSpPr>
        <p:spPr bwMode="auto">
          <a:xfrm>
            <a:off x="447675" y="2033588"/>
            <a:ext cx="8128000" cy="638175"/>
          </a:xfrm>
          <a:prstGeom prst="rect">
            <a:avLst/>
          </a:prstGeom>
          <a:noFill/>
          <a:ln w="25400">
            <a:noFill/>
            <a:miter lim="800000"/>
            <a:headEnd/>
            <a:tailEnd/>
          </a:ln>
          <a:effectLst>
            <a:prstShdw prst="shdw17" dist="17961" dir="2700000">
              <a:srgbClr val="999999"/>
            </a:prstShdw>
          </a:effectLst>
        </p:spPr>
        <p:txBody>
          <a:bodyPr lIns="0" tIns="0" rIns="0" bIns="0">
            <a:spAutoFit/>
          </a:bodyPr>
          <a:lstStyle/>
          <a:p>
            <a:pPr algn="just">
              <a:spcBef>
                <a:spcPct val="50000"/>
              </a:spcBef>
            </a:pPr>
            <a:r>
              <a:rPr lang="fr-FR" sz="1400"/>
              <a:t>Finalement, le modèle équivalent monophasé ci-dessous aux inductances couplées est équivalent à celui d’un transformateur. Il apparait une résistance R/g dite « motionnelle » qui modélise l’énergie transmise à la charge.</a:t>
            </a:r>
          </a:p>
        </p:txBody>
      </p:sp>
      <p:sp>
        <p:nvSpPr>
          <p:cNvPr id="106541" name="Text Box 45"/>
          <p:cNvSpPr txBox="1">
            <a:spLocks noChangeArrowheads="1"/>
          </p:cNvSpPr>
          <p:nvPr/>
        </p:nvSpPr>
        <p:spPr bwMode="auto">
          <a:xfrm>
            <a:off x="4079875" y="3027363"/>
            <a:ext cx="4214813" cy="430212"/>
          </a:xfrm>
          <a:prstGeom prst="rect">
            <a:avLst/>
          </a:prstGeom>
          <a:noFill/>
          <a:ln w="25400">
            <a:noFill/>
            <a:miter lim="800000"/>
            <a:headEnd/>
            <a:tailEnd/>
          </a:ln>
          <a:effectLst>
            <a:prstShdw prst="shdw17" dist="17961" dir="2700000">
              <a:schemeClr val="bg1">
                <a:gamma/>
                <a:shade val="60000"/>
                <a:invGamma/>
              </a:schemeClr>
            </a:prstShdw>
          </a:effectLst>
        </p:spPr>
        <p:txBody>
          <a:bodyPr lIns="0" tIns="0" rIns="0" bIns="0">
            <a:spAutoFit/>
          </a:bodyPr>
          <a:lstStyle/>
          <a:p>
            <a:pPr algn="just">
              <a:spcBef>
                <a:spcPct val="50000"/>
              </a:spcBef>
              <a:defRPr/>
            </a:pPr>
            <a:r>
              <a:rPr lang="fr-FR" sz="1400" dirty="0"/>
              <a:t>Le couplage entre </a:t>
            </a:r>
            <a:r>
              <a:rPr lang="fr-FR" sz="1400" dirty="0" err="1"/>
              <a:t>Ls</a:t>
            </a:r>
            <a:r>
              <a:rPr lang="fr-FR" sz="1400" dirty="0"/>
              <a:t> et </a:t>
            </a:r>
            <a:r>
              <a:rPr lang="fr-FR" sz="1400" dirty="0" err="1"/>
              <a:t>Lr</a:t>
            </a:r>
            <a:r>
              <a:rPr lang="fr-FR" sz="1400" dirty="0"/>
              <a:t> n’est pas parfait, de sorte qu’il existe des inductances de fuite.</a:t>
            </a:r>
          </a:p>
        </p:txBody>
      </p:sp>
      <p:sp>
        <p:nvSpPr>
          <p:cNvPr id="106621" name="Rectangle 125"/>
          <p:cNvSpPr>
            <a:spLocks noChangeArrowheads="1"/>
          </p:cNvSpPr>
          <p:nvPr/>
        </p:nvSpPr>
        <p:spPr bwMode="auto">
          <a:xfrm>
            <a:off x="1363663" y="161925"/>
            <a:ext cx="6653212" cy="398463"/>
          </a:xfrm>
          <a:prstGeom prst="rect">
            <a:avLst/>
          </a:prstGeom>
          <a:noFill/>
          <a:ln w="25400">
            <a:noFill/>
            <a:miter lim="800000"/>
            <a:headEnd/>
            <a:tailEnd/>
          </a:ln>
          <a:effectLst>
            <a:prstShdw prst="shdw17" dist="17961" dir="2700000">
              <a:schemeClr val="bg1">
                <a:gamma/>
                <a:shade val="60000"/>
                <a:invGamma/>
              </a:schemeClr>
            </a:prstShdw>
          </a:effectLst>
        </p:spPr>
        <p:txBody>
          <a:bodyPr wrap="none" lIns="90000" tIns="46800" rIns="90000" bIns="46800">
            <a:spAutoFit/>
          </a:bodyPr>
          <a:lstStyle/>
          <a:p>
            <a:pPr>
              <a:lnSpc>
                <a:spcPct val="125000"/>
              </a:lnSpc>
              <a:defRPr/>
            </a:pPr>
            <a:r>
              <a:rPr lang="fr-FR" sz="1600" b="1">
                <a:solidFill>
                  <a:srgbClr val="0000FF"/>
                </a:solidFill>
              </a:rPr>
              <a:t>Modèle de la machine asynchrone en régime permanent sinusoïdal</a:t>
            </a:r>
          </a:p>
        </p:txBody>
      </p:sp>
      <p:sp>
        <p:nvSpPr>
          <p:cNvPr id="106622" name="Rectangle 126"/>
          <p:cNvSpPr>
            <a:spLocks noChangeArrowheads="1"/>
          </p:cNvSpPr>
          <p:nvPr/>
        </p:nvSpPr>
        <p:spPr bwMode="auto">
          <a:xfrm>
            <a:off x="7431088" y="706438"/>
            <a:ext cx="1184275" cy="366712"/>
          </a:xfrm>
          <a:prstGeom prst="rect">
            <a:avLst/>
          </a:prstGeom>
          <a:noFill/>
          <a:ln w="25400">
            <a:noFill/>
            <a:miter lim="800000"/>
            <a:headEnd/>
            <a:tailEnd/>
          </a:ln>
          <a:effectLst>
            <a:prstShdw prst="shdw17" dist="17961" dir="2700000">
              <a:schemeClr val="bg1">
                <a:gamma/>
                <a:shade val="60000"/>
                <a:invGamma/>
              </a:schemeClr>
            </a:prstShdw>
          </a:effectLst>
        </p:spPr>
        <p:txBody>
          <a:bodyPr wrap="none" lIns="90000" tIns="46800" rIns="90000" bIns="46800">
            <a:spAutoFit/>
          </a:bodyPr>
          <a:lstStyle/>
          <a:p>
            <a:pPr>
              <a:defRPr/>
            </a:pPr>
            <a:r>
              <a:rPr lang="fr-FR" b="1">
                <a:solidFill>
                  <a:srgbClr val="FF6600"/>
                </a:solidFill>
              </a:rPr>
              <a:t>physique</a:t>
            </a:r>
          </a:p>
        </p:txBody>
      </p:sp>
      <p:pic>
        <p:nvPicPr>
          <p:cNvPr id="97293" name="Picture 127" descr="machine synchrone051"/>
          <p:cNvPicPr>
            <a:picLocks noChangeAspect="1" noChangeArrowheads="1"/>
          </p:cNvPicPr>
          <p:nvPr/>
        </p:nvPicPr>
        <p:blipFill>
          <a:blip r:embed="rId6"/>
          <a:srcRect/>
          <a:stretch>
            <a:fillRect/>
          </a:stretch>
        </p:blipFill>
        <p:spPr bwMode="auto">
          <a:xfrm>
            <a:off x="290513" y="4165600"/>
            <a:ext cx="4094162" cy="1482725"/>
          </a:xfrm>
          <a:prstGeom prst="rect">
            <a:avLst/>
          </a:prstGeom>
          <a:noFill/>
          <a:ln w="9525">
            <a:noFill/>
            <a:miter lim="800000"/>
            <a:headEnd/>
            <a:tailEnd/>
          </a:ln>
        </p:spPr>
      </p:pic>
      <p:sp>
        <p:nvSpPr>
          <p:cNvPr id="106624" name="Text Box 128"/>
          <p:cNvSpPr txBox="1">
            <a:spLocks noChangeArrowheads="1"/>
          </p:cNvSpPr>
          <p:nvPr/>
        </p:nvSpPr>
        <p:spPr bwMode="auto">
          <a:xfrm>
            <a:off x="4254500" y="4425950"/>
            <a:ext cx="4214813" cy="430213"/>
          </a:xfrm>
          <a:prstGeom prst="rect">
            <a:avLst/>
          </a:prstGeom>
          <a:noFill/>
          <a:ln w="25400">
            <a:noFill/>
            <a:miter lim="800000"/>
            <a:headEnd/>
            <a:tailEnd/>
          </a:ln>
          <a:effectLst>
            <a:prstShdw prst="shdw17" dist="17961" dir="2700000">
              <a:schemeClr val="bg1">
                <a:gamma/>
                <a:shade val="60000"/>
                <a:invGamma/>
              </a:schemeClr>
            </a:prstShdw>
          </a:effectLst>
        </p:spPr>
        <p:txBody>
          <a:bodyPr lIns="0" tIns="0" rIns="0" bIns="0">
            <a:spAutoFit/>
          </a:bodyPr>
          <a:lstStyle/>
          <a:p>
            <a:pPr algn="just">
              <a:spcBef>
                <a:spcPct val="50000"/>
              </a:spcBef>
              <a:defRPr/>
            </a:pPr>
            <a:r>
              <a:rPr lang="fr-FR" sz="1400" dirty="0"/>
              <a:t>Dans ce modèle, N représente l’inductance de fuite totale ramenée au stator.</a:t>
            </a:r>
          </a:p>
        </p:txBody>
      </p:sp>
      <p:sp>
        <p:nvSpPr>
          <p:cNvPr id="97295" name="Rectangle 129"/>
          <p:cNvSpPr>
            <a:spLocks noChangeArrowheads="1"/>
          </p:cNvSpPr>
          <p:nvPr/>
        </p:nvSpPr>
        <p:spPr bwMode="auto">
          <a:xfrm>
            <a:off x="309563" y="646113"/>
            <a:ext cx="8512175" cy="3468687"/>
          </a:xfrm>
          <a:prstGeom prst="rect">
            <a:avLst/>
          </a:prstGeom>
          <a:noFill/>
          <a:ln w="12700">
            <a:solidFill>
              <a:srgbClr val="FF6600"/>
            </a:solidFill>
            <a:miter lim="800000"/>
            <a:headEnd/>
            <a:tailEnd/>
          </a:ln>
          <a:effectLst>
            <a:prstShdw prst="shdw17" dist="17961" dir="2700000">
              <a:srgbClr val="993D00"/>
            </a:prstShdw>
          </a:effectLst>
        </p:spPr>
        <p:txBody>
          <a:bodyPr wrap="none" lIns="90000" tIns="46800" rIns="90000" bIns="46800" anchor="ctr"/>
          <a:lstStyle/>
          <a:p>
            <a:endParaRPr lang="fr-F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29" name="Picture 4" descr="machine synchrone051"/>
          <p:cNvPicPr>
            <a:picLocks noChangeAspect="1" noChangeArrowheads="1"/>
          </p:cNvPicPr>
          <p:nvPr/>
        </p:nvPicPr>
        <p:blipFill>
          <a:blip r:embed="rId3"/>
          <a:srcRect/>
          <a:stretch>
            <a:fillRect/>
          </a:stretch>
        </p:blipFill>
        <p:spPr bwMode="auto">
          <a:xfrm>
            <a:off x="614363" y="708025"/>
            <a:ext cx="3705225" cy="1341438"/>
          </a:xfrm>
          <a:prstGeom prst="rect">
            <a:avLst/>
          </a:prstGeom>
          <a:noFill/>
          <a:ln w="9525">
            <a:noFill/>
            <a:miter lim="800000"/>
            <a:headEnd/>
            <a:tailEnd/>
          </a:ln>
        </p:spPr>
      </p:pic>
      <p:sp>
        <p:nvSpPr>
          <p:cNvPr id="110597" name="Text Box 5"/>
          <p:cNvSpPr txBox="1">
            <a:spLocks noChangeArrowheads="1"/>
          </p:cNvSpPr>
          <p:nvPr/>
        </p:nvSpPr>
        <p:spPr bwMode="auto">
          <a:xfrm>
            <a:off x="4565650" y="1277938"/>
            <a:ext cx="4214813" cy="430212"/>
          </a:xfrm>
          <a:prstGeom prst="rect">
            <a:avLst/>
          </a:prstGeom>
          <a:noFill/>
          <a:ln w="25400">
            <a:noFill/>
            <a:miter lim="800000"/>
            <a:headEnd/>
            <a:tailEnd/>
          </a:ln>
          <a:effectLst>
            <a:prstShdw prst="shdw17" dist="17961" dir="2700000">
              <a:schemeClr val="bg1">
                <a:gamma/>
                <a:shade val="60000"/>
                <a:invGamma/>
              </a:schemeClr>
            </a:prstShdw>
          </a:effectLst>
        </p:spPr>
        <p:txBody>
          <a:bodyPr lIns="0" tIns="0" rIns="0" bIns="0">
            <a:spAutoFit/>
          </a:bodyPr>
          <a:lstStyle/>
          <a:p>
            <a:pPr algn="just">
              <a:spcBef>
                <a:spcPct val="50000"/>
              </a:spcBef>
              <a:defRPr/>
            </a:pPr>
            <a:r>
              <a:rPr lang="fr-FR" sz="1400" dirty="0"/>
              <a:t>Dans ce modèle, N représente l’inductance de fuite totale ramenée au stator.</a:t>
            </a:r>
          </a:p>
        </p:txBody>
      </p:sp>
      <p:sp>
        <p:nvSpPr>
          <p:cNvPr id="110598" name="Rectangle 6"/>
          <p:cNvSpPr>
            <a:spLocks noChangeArrowheads="1"/>
          </p:cNvSpPr>
          <p:nvPr/>
        </p:nvSpPr>
        <p:spPr bwMode="auto">
          <a:xfrm>
            <a:off x="1363663" y="161925"/>
            <a:ext cx="6653212" cy="398463"/>
          </a:xfrm>
          <a:prstGeom prst="rect">
            <a:avLst/>
          </a:prstGeom>
          <a:noFill/>
          <a:ln w="25400">
            <a:noFill/>
            <a:miter lim="800000"/>
            <a:headEnd/>
            <a:tailEnd/>
          </a:ln>
          <a:effectLst>
            <a:prstShdw prst="shdw17" dist="17961" dir="2700000">
              <a:schemeClr val="bg1">
                <a:gamma/>
                <a:shade val="60000"/>
                <a:invGamma/>
              </a:schemeClr>
            </a:prstShdw>
          </a:effectLst>
        </p:spPr>
        <p:txBody>
          <a:bodyPr wrap="none" lIns="90000" tIns="46800" rIns="90000" bIns="46800">
            <a:spAutoFit/>
          </a:bodyPr>
          <a:lstStyle/>
          <a:p>
            <a:pPr>
              <a:lnSpc>
                <a:spcPct val="125000"/>
              </a:lnSpc>
              <a:defRPr/>
            </a:pPr>
            <a:r>
              <a:rPr lang="fr-FR" sz="1600" b="1">
                <a:solidFill>
                  <a:srgbClr val="0000FF"/>
                </a:solidFill>
              </a:rPr>
              <a:t>Modèle de la machine asynchrone en régime permanent sinusoïdal</a:t>
            </a:r>
          </a:p>
        </p:txBody>
      </p:sp>
      <p:sp>
        <p:nvSpPr>
          <p:cNvPr id="110600" name="Text Box 8"/>
          <p:cNvSpPr txBox="1">
            <a:spLocks noChangeArrowheads="1"/>
          </p:cNvSpPr>
          <p:nvPr/>
        </p:nvSpPr>
        <p:spPr bwMode="auto">
          <a:xfrm>
            <a:off x="517525" y="2043113"/>
            <a:ext cx="8167688" cy="492125"/>
          </a:xfrm>
          <a:prstGeom prst="rect">
            <a:avLst/>
          </a:prstGeom>
          <a:noFill/>
          <a:ln w="25400">
            <a:noFill/>
            <a:miter lim="800000"/>
            <a:headEnd/>
            <a:tailEnd/>
          </a:ln>
          <a:effectLst>
            <a:prstShdw prst="shdw17" dist="17961" dir="2700000">
              <a:schemeClr val="bg1">
                <a:gamma/>
                <a:shade val="60000"/>
                <a:invGamma/>
              </a:schemeClr>
            </a:prstShdw>
          </a:effectLst>
        </p:spPr>
        <p:txBody>
          <a:bodyPr lIns="0" tIns="0" rIns="0" bIns="0">
            <a:spAutoFit/>
          </a:bodyPr>
          <a:lstStyle/>
          <a:p>
            <a:pPr algn="just">
              <a:spcBef>
                <a:spcPct val="50000"/>
              </a:spcBef>
              <a:defRPr/>
            </a:pPr>
            <a:r>
              <a:rPr lang="fr-FR" sz="1400" dirty="0"/>
              <a:t>Dans ce modèle, toute la puissance mécanique de la machine est dissipée dans la résistance </a:t>
            </a:r>
            <a:r>
              <a:rPr lang="fr-FR" sz="1400" dirty="0" err="1"/>
              <a:t>motionnelle</a:t>
            </a:r>
            <a:r>
              <a:rPr lang="fr-FR" sz="1400" dirty="0"/>
              <a:t>. Le calcul fait à partir de la tension d’amplitude </a:t>
            </a:r>
            <a:r>
              <a:rPr lang="fr-FR" dirty="0">
                <a:sym typeface="Symbol" pitchFamily="18" charset="2"/>
              </a:rPr>
              <a:t></a:t>
            </a:r>
            <a:r>
              <a:rPr lang="fr-FR" baseline="-25000" dirty="0">
                <a:sym typeface="Symbol" pitchFamily="18" charset="2"/>
              </a:rPr>
              <a:t>s</a:t>
            </a:r>
            <a:r>
              <a:rPr lang="fr-FR" dirty="0">
                <a:sym typeface="Symbol" pitchFamily="18" charset="2"/>
              </a:rPr>
              <a:t> </a:t>
            </a:r>
            <a:r>
              <a:rPr lang="fr-FR" baseline="-25000" dirty="0">
                <a:sym typeface="Symbol" pitchFamily="18" charset="2"/>
              </a:rPr>
              <a:t>s </a:t>
            </a:r>
            <a:r>
              <a:rPr lang="fr-FR" sz="1400" dirty="0">
                <a:sym typeface="Symbol" pitchFamily="18" charset="2"/>
              </a:rPr>
              <a:t>donne l’expression du couple :</a:t>
            </a:r>
          </a:p>
        </p:txBody>
      </p:sp>
      <p:pic>
        <p:nvPicPr>
          <p:cNvPr id="99333" name="Picture 23" descr="machine synchrone053"/>
          <p:cNvPicPr>
            <a:picLocks noChangeAspect="1" noChangeArrowheads="1"/>
          </p:cNvPicPr>
          <p:nvPr/>
        </p:nvPicPr>
        <p:blipFill>
          <a:blip r:embed="rId4"/>
          <a:srcRect t="4642"/>
          <a:stretch>
            <a:fillRect/>
          </a:stretch>
        </p:blipFill>
        <p:spPr bwMode="auto">
          <a:xfrm>
            <a:off x="579438" y="2563813"/>
            <a:ext cx="2800350" cy="627062"/>
          </a:xfrm>
          <a:prstGeom prst="rect">
            <a:avLst/>
          </a:prstGeom>
          <a:noFill/>
          <a:ln w="9525">
            <a:noFill/>
            <a:miter lim="800000"/>
            <a:headEnd/>
            <a:tailEnd/>
          </a:ln>
        </p:spPr>
      </p:pic>
      <p:sp>
        <p:nvSpPr>
          <p:cNvPr id="110616" name="Text Box 24"/>
          <p:cNvSpPr txBox="1">
            <a:spLocks noChangeArrowheads="1"/>
          </p:cNvSpPr>
          <p:nvPr/>
        </p:nvSpPr>
        <p:spPr bwMode="auto">
          <a:xfrm>
            <a:off x="530225" y="4773613"/>
            <a:ext cx="8167688" cy="1169987"/>
          </a:xfrm>
          <a:prstGeom prst="rect">
            <a:avLst/>
          </a:prstGeom>
          <a:noFill/>
          <a:ln w="25400">
            <a:noFill/>
            <a:miter lim="800000"/>
            <a:headEnd/>
            <a:tailEnd/>
          </a:ln>
          <a:effectLst>
            <a:prstShdw prst="shdw17" dist="17961" dir="2700000">
              <a:schemeClr val="bg1">
                <a:gamma/>
                <a:shade val="60000"/>
                <a:invGamma/>
              </a:schemeClr>
            </a:prstShdw>
          </a:effectLst>
        </p:spPr>
        <p:txBody>
          <a:bodyPr lIns="0" tIns="0" rIns="0" bIns="0">
            <a:spAutoFit/>
          </a:bodyPr>
          <a:lstStyle/>
          <a:p>
            <a:pPr algn="just">
              <a:spcBef>
                <a:spcPct val="50000"/>
              </a:spcBef>
              <a:defRPr/>
            </a:pPr>
            <a:r>
              <a:rPr lang="fr-FR" sz="1400"/>
              <a:t>Cette expression du couple montre qu’il dépend du flux statorique et du glissement. </a:t>
            </a:r>
          </a:p>
          <a:p>
            <a:pPr algn="just">
              <a:spcBef>
                <a:spcPct val="50000"/>
              </a:spcBef>
              <a:defRPr/>
            </a:pPr>
            <a:r>
              <a:rPr lang="fr-FR" sz="1400"/>
              <a:t>Pour pouvoir disposer du couple en régime lentement variable, il est indispensable de maintenir la valeur du flux à sa valeur nominale. Dans ce cas, en négligeant Rs, il faut maintenir le rapport Vs/ </a:t>
            </a:r>
            <a:r>
              <a:rPr lang="fr-FR" sz="1400">
                <a:sym typeface="Symbol" pitchFamily="18" charset="2"/>
              </a:rPr>
              <a:t>s constant. C’est la commande de l’onduleur en MLI qui remplira cette fonction, mais elle ne permet pas de contrôler en couple la machine.</a:t>
            </a:r>
          </a:p>
        </p:txBody>
      </p:sp>
      <p:grpSp>
        <p:nvGrpSpPr>
          <p:cNvPr id="99335" name="Group 31"/>
          <p:cNvGrpSpPr>
            <a:grpSpLocks/>
          </p:cNvGrpSpPr>
          <p:nvPr/>
        </p:nvGrpSpPr>
        <p:grpSpPr bwMode="auto">
          <a:xfrm>
            <a:off x="4398963" y="2727325"/>
            <a:ext cx="3133725" cy="1749425"/>
            <a:chOff x="2999" y="1626"/>
            <a:chExt cx="1974" cy="1102"/>
          </a:xfrm>
        </p:grpSpPr>
        <p:grpSp>
          <p:nvGrpSpPr>
            <p:cNvPr id="99347" name="Group 30"/>
            <p:cNvGrpSpPr>
              <a:grpSpLocks/>
            </p:cNvGrpSpPr>
            <p:nvPr/>
          </p:nvGrpSpPr>
          <p:grpSpPr bwMode="auto">
            <a:xfrm>
              <a:off x="2999" y="1626"/>
              <a:ext cx="1974" cy="1102"/>
              <a:chOff x="2999" y="1626"/>
              <a:chExt cx="1974" cy="1102"/>
            </a:xfrm>
          </p:grpSpPr>
          <p:sp>
            <p:nvSpPr>
              <p:cNvPr id="99351" name="Line 25"/>
              <p:cNvSpPr>
                <a:spLocks noChangeShapeType="1"/>
              </p:cNvSpPr>
              <p:nvPr/>
            </p:nvSpPr>
            <p:spPr bwMode="auto">
              <a:xfrm rot="5400000" flipV="1">
                <a:off x="3986" y="1216"/>
                <a:ext cx="0" cy="1974"/>
              </a:xfrm>
              <a:prstGeom prst="line">
                <a:avLst/>
              </a:prstGeom>
              <a:noFill/>
              <a:ln w="25400">
                <a:solidFill>
                  <a:schemeClr val="tx1"/>
                </a:solidFill>
                <a:round/>
                <a:headEnd/>
                <a:tailEnd type="triangle" w="lg" len="lg"/>
              </a:ln>
            </p:spPr>
            <p:txBody>
              <a:bodyPr lIns="90000" tIns="46800" rIns="90000" bIns="46800"/>
              <a:lstStyle/>
              <a:p>
                <a:endParaRPr lang="fr-FR"/>
              </a:p>
            </p:txBody>
          </p:sp>
          <p:sp>
            <p:nvSpPr>
              <p:cNvPr id="99352" name="Line 26"/>
              <p:cNvSpPr>
                <a:spLocks noChangeShapeType="1"/>
              </p:cNvSpPr>
              <p:nvPr/>
            </p:nvSpPr>
            <p:spPr bwMode="auto">
              <a:xfrm flipV="1">
                <a:off x="3930" y="1626"/>
                <a:ext cx="1" cy="1102"/>
              </a:xfrm>
              <a:prstGeom prst="line">
                <a:avLst/>
              </a:prstGeom>
              <a:noFill/>
              <a:ln w="25400">
                <a:solidFill>
                  <a:schemeClr val="tx1"/>
                </a:solidFill>
                <a:round/>
                <a:headEnd/>
                <a:tailEnd type="triangle" w="lg" len="lg"/>
              </a:ln>
            </p:spPr>
            <p:txBody>
              <a:bodyPr lIns="90000" tIns="46800" rIns="90000" bIns="46800"/>
              <a:lstStyle/>
              <a:p>
                <a:endParaRPr lang="fr-FR"/>
              </a:p>
            </p:txBody>
          </p:sp>
        </p:grpSp>
        <p:grpSp>
          <p:nvGrpSpPr>
            <p:cNvPr id="99348" name="Group 29"/>
            <p:cNvGrpSpPr>
              <a:grpSpLocks/>
            </p:cNvGrpSpPr>
            <p:nvPr/>
          </p:nvGrpSpPr>
          <p:grpSpPr bwMode="auto">
            <a:xfrm>
              <a:off x="3033" y="1728"/>
              <a:ext cx="1727" cy="998"/>
              <a:chOff x="3033" y="1728"/>
              <a:chExt cx="1727" cy="998"/>
            </a:xfrm>
          </p:grpSpPr>
          <p:sp>
            <p:nvSpPr>
              <p:cNvPr id="99349" name="Freeform 27"/>
              <p:cNvSpPr>
                <a:spLocks/>
              </p:cNvSpPr>
              <p:nvPr/>
            </p:nvSpPr>
            <p:spPr bwMode="auto">
              <a:xfrm>
                <a:off x="3033" y="2211"/>
                <a:ext cx="872" cy="515"/>
              </a:xfrm>
              <a:custGeom>
                <a:avLst/>
                <a:gdLst>
                  <a:gd name="T0" fmla="*/ 0 w 872"/>
                  <a:gd name="T1" fmla="*/ 110 h 515"/>
                  <a:gd name="T2" fmla="*/ 330 w 872"/>
                  <a:gd name="T3" fmla="*/ 169 h 515"/>
                  <a:gd name="T4" fmla="*/ 550 w 872"/>
                  <a:gd name="T5" fmla="*/ 491 h 515"/>
                  <a:gd name="T6" fmla="*/ 728 w 872"/>
                  <a:gd name="T7" fmla="*/ 313 h 515"/>
                  <a:gd name="T8" fmla="*/ 872 w 872"/>
                  <a:gd name="T9" fmla="*/ 0 h 515"/>
                  <a:gd name="T10" fmla="*/ 0 60000 65536"/>
                  <a:gd name="T11" fmla="*/ 0 60000 65536"/>
                  <a:gd name="T12" fmla="*/ 0 60000 65536"/>
                  <a:gd name="T13" fmla="*/ 0 60000 65536"/>
                  <a:gd name="T14" fmla="*/ 0 60000 65536"/>
                  <a:gd name="T15" fmla="*/ 0 w 872"/>
                  <a:gd name="T16" fmla="*/ 0 h 515"/>
                  <a:gd name="T17" fmla="*/ 872 w 872"/>
                  <a:gd name="T18" fmla="*/ 515 h 515"/>
                </a:gdLst>
                <a:ahLst/>
                <a:cxnLst>
                  <a:cxn ang="T10">
                    <a:pos x="T0" y="T1"/>
                  </a:cxn>
                  <a:cxn ang="T11">
                    <a:pos x="T2" y="T3"/>
                  </a:cxn>
                  <a:cxn ang="T12">
                    <a:pos x="T4" y="T5"/>
                  </a:cxn>
                  <a:cxn ang="T13">
                    <a:pos x="T6" y="T7"/>
                  </a:cxn>
                  <a:cxn ang="T14">
                    <a:pos x="T8" y="T9"/>
                  </a:cxn>
                </a:cxnLst>
                <a:rect l="T15" t="T16" r="T17" b="T18"/>
                <a:pathLst>
                  <a:path w="872" h="515">
                    <a:moveTo>
                      <a:pt x="0" y="110"/>
                    </a:moveTo>
                    <a:cubicBezTo>
                      <a:pt x="119" y="107"/>
                      <a:pt x="238" y="105"/>
                      <a:pt x="330" y="169"/>
                    </a:cubicBezTo>
                    <a:cubicBezTo>
                      <a:pt x="422" y="233"/>
                      <a:pt x="484" y="467"/>
                      <a:pt x="550" y="491"/>
                    </a:cubicBezTo>
                    <a:cubicBezTo>
                      <a:pt x="616" y="515"/>
                      <a:pt x="674" y="395"/>
                      <a:pt x="728" y="313"/>
                    </a:cubicBezTo>
                    <a:cubicBezTo>
                      <a:pt x="782" y="231"/>
                      <a:pt x="848" y="52"/>
                      <a:pt x="872" y="0"/>
                    </a:cubicBezTo>
                  </a:path>
                </a:pathLst>
              </a:custGeom>
              <a:noFill/>
              <a:ln w="38100" cap="flat" cmpd="sng">
                <a:solidFill>
                  <a:srgbClr val="FF0000"/>
                </a:solidFill>
                <a:prstDash val="solid"/>
                <a:round/>
                <a:headEnd type="none" w="med" len="med"/>
                <a:tailEnd type="none" w="med" len="med"/>
              </a:ln>
            </p:spPr>
            <p:txBody>
              <a:bodyPr lIns="90000" tIns="46800" rIns="90000" bIns="46800"/>
              <a:lstStyle/>
              <a:p>
                <a:endParaRPr lang="fr-FR"/>
              </a:p>
            </p:txBody>
          </p:sp>
          <p:sp>
            <p:nvSpPr>
              <p:cNvPr id="99350" name="Freeform 28"/>
              <p:cNvSpPr>
                <a:spLocks/>
              </p:cNvSpPr>
              <p:nvPr/>
            </p:nvSpPr>
            <p:spPr bwMode="auto">
              <a:xfrm flipH="1" flipV="1">
                <a:off x="3888" y="1728"/>
                <a:ext cx="872" cy="515"/>
              </a:xfrm>
              <a:custGeom>
                <a:avLst/>
                <a:gdLst>
                  <a:gd name="T0" fmla="*/ 0 w 872"/>
                  <a:gd name="T1" fmla="*/ 110 h 515"/>
                  <a:gd name="T2" fmla="*/ 330 w 872"/>
                  <a:gd name="T3" fmla="*/ 169 h 515"/>
                  <a:gd name="T4" fmla="*/ 550 w 872"/>
                  <a:gd name="T5" fmla="*/ 491 h 515"/>
                  <a:gd name="T6" fmla="*/ 728 w 872"/>
                  <a:gd name="T7" fmla="*/ 313 h 515"/>
                  <a:gd name="T8" fmla="*/ 872 w 872"/>
                  <a:gd name="T9" fmla="*/ 0 h 515"/>
                  <a:gd name="T10" fmla="*/ 0 60000 65536"/>
                  <a:gd name="T11" fmla="*/ 0 60000 65536"/>
                  <a:gd name="T12" fmla="*/ 0 60000 65536"/>
                  <a:gd name="T13" fmla="*/ 0 60000 65536"/>
                  <a:gd name="T14" fmla="*/ 0 60000 65536"/>
                  <a:gd name="T15" fmla="*/ 0 w 872"/>
                  <a:gd name="T16" fmla="*/ 0 h 515"/>
                  <a:gd name="T17" fmla="*/ 872 w 872"/>
                  <a:gd name="T18" fmla="*/ 515 h 515"/>
                </a:gdLst>
                <a:ahLst/>
                <a:cxnLst>
                  <a:cxn ang="T10">
                    <a:pos x="T0" y="T1"/>
                  </a:cxn>
                  <a:cxn ang="T11">
                    <a:pos x="T2" y="T3"/>
                  </a:cxn>
                  <a:cxn ang="T12">
                    <a:pos x="T4" y="T5"/>
                  </a:cxn>
                  <a:cxn ang="T13">
                    <a:pos x="T6" y="T7"/>
                  </a:cxn>
                  <a:cxn ang="T14">
                    <a:pos x="T8" y="T9"/>
                  </a:cxn>
                </a:cxnLst>
                <a:rect l="T15" t="T16" r="T17" b="T18"/>
                <a:pathLst>
                  <a:path w="872" h="515">
                    <a:moveTo>
                      <a:pt x="0" y="110"/>
                    </a:moveTo>
                    <a:cubicBezTo>
                      <a:pt x="119" y="107"/>
                      <a:pt x="238" y="105"/>
                      <a:pt x="330" y="169"/>
                    </a:cubicBezTo>
                    <a:cubicBezTo>
                      <a:pt x="422" y="233"/>
                      <a:pt x="484" y="467"/>
                      <a:pt x="550" y="491"/>
                    </a:cubicBezTo>
                    <a:cubicBezTo>
                      <a:pt x="616" y="515"/>
                      <a:pt x="674" y="395"/>
                      <a:pt x="728" y="313"/>
                    </a:cubicBezTo>
                    <a:cubicBezTo>
                      <a:pt x="782" y="231"/>
                      <a:pt x="848" y="52"/>
                      <a:pt x="872" y="0"/>
                    </a:cubicBezTo>
                  </a:path>
                </a:pathLst>
              </a:custGeom>
              <a:noFill/>
              <a:ln w="38100" cap="flat" cmpd="sng">
                <a:solidFill>
                  <a:srgbClr val="FF0000"/>
                </a:solidFill>
                <a:prstDash val="solid"/>
                <a:round/>
                <a:headEnd type="none" w="med" len="med"/>
                <a:tailEnd type="none" w="med" len="med"/>
              </a:ln>
            </p:spPr>
            <p:txBody>
              <a:bodyPr lIns="90000" tIns="46800" rIns="90000" bIns="46800"/>
              <a:lstStyle/>
              <a:p>
                <a:endParaRPr lang="fr-FR"/>
              </a:p>
            </p:txBody>
          </p:sp>
        </p:grpSp>
      </p:grpSp>
      <p:sp>
        <p:nvSpPr>
          <p:cNvPr id="110624" name="Text Box 32"/>
          <p:cNvSpPr txBox="1">
            <a:spLocks noChangeArrowheads="1"/>
          </p:cNvSpPr>
          <p:nvPr/>
        </p:nvSpPr>
        <p:spPr bwMode="auto">
          <a:xfrm>
            <a:off x="7396163" y="3278188"/>
            <a:ext cx="469900" cy="366712"/>
          </a:xfrm>
          <a:prstGeom prst="rect">
            <a:avLst/>
          </a:prstGeom>
          <a:noFill/>
          <a:ln w="25400">
            <a:noFill/>
            <a:miter lim="800000"/>
            <a:headEnd/>
            <a:tailEnd/>
          </a:ln>
          <a:effectLst>
            <a:prstShdw prst="shdw17" dist="17961" dir="2700000">
              <a:schemeClr val="bg1">
                <a:gamma/>
                <a:shade val="60000"/>
                <a:invGamma/>
              </a:schemeClr>
            </a:prstShdw>
          </a:effectLst>
        </p:spPr>
        <p:txBody>
          <a:bodyPr lIns="90000" tIns="46800" rIns="90000" bIns="46800">
            <a:spAutoFit/>
          </a:bodyPr>
          <a:lstStyle/>
          <a:p>
            <a:pPr>
              <a:spcBef>
                <a:spcPct val="50000"/>
              </a:spcBef>
              <a:defRPr/>
            </a:pPr>
            <a:r>
              <a:rPr lang="fr-FR" b="1"/>
              <a:t>g</a:t>
            </a:r>
          </a:p>
        </p:txBody>
      </p:sp>
      <p:sp>
        <p:nvSpPr>
          <p:cNvPr id="110625" name="Text Box 33"/>
          <p:cNvSpPr txBox="1">
            <a:spLocks noChangeArrowheads="1"/>
          </p:cNvSpPr>
          <p:nvPr/>
        </p:nvSpPr>
        <p:spPr bwMode="auto">
          <a:xfrm>
            <a:off x="6024563" y="2606675"/>
            <a:ext cx="536575" cy="366713"/>
          </a:xfrm>
          <a:prstGeom prst="rect">
            <a:avLst/>
          </a:prstGeom>
          <a:noFill/>
          <a:ln w="25400">
            <a:noFill/>
            <a:miter lim="800000"/>
            <a:headEnd/>
            <a:tailEnd/>
          </a:ln>
          <a:effectLst>
            <a:prstShdw prst="shdw17" dist="17961" dir="2700000">
              <a:schemeClr val="bg1">
                <a:gamma/>
                <a:shade val="60000"/>
                <a:invGamma/>
              </a:schemeClr>
            </a:prstShdw>
          </a:effectLst>
        </p:spPr>
        <p:txBody>
          <a:bodyPr lIns="90000" tIns="46800" rIns="90000" bIns="46800">
            <a:spAutoFit/>
          </a:bodyPr>
          <a:lstStyle/>
          <a:p>
            <a:pPr>
              <a:spcBef>
                <a:spcPct val="50000"/>
              </a:spcBef>
              <a:defRPr/>
            </a:pPr>
            <a:r>
              <a:rPr lang="fr-FR" b="1"/>
              <a:t>Ce</a:t>
            </a:r>
          </a:p>
        </p:txBody>
      </p:sp>
      <p:sp>
        <p:nvSpPr>
          <p:cNvPr id="99338" name="Line 34"/>
          <p:cNvSpPr>
            <a:spLocks noChangeShapeType="1"/>
          </p:cNvSpPr>
          <p:nvPr/>
        </p:nvSpPr>
        <p:spPr bwMode="auto">
          <a:xfrm>
            <a:off x="6508750" y="3184525"/>
            <a:ext cx="0" cy="442913"/>
          </a:xfrm>
          <a:prstGeom prst="line">
            <a:avLst/>
          </a:prstGeom>
          <a:noFill/>
          <a:ln w="25400">
            <a:solidFill>
              <a:schemeClr val="tx1"/>
            </a:solidFill>
            <a:prstDash val="sysDot"/>
            <a:round/>
            <a:headEnd/>
            <a:tailEnd/>
          </a:ln>
        </p:spPr>
        <p:txBody>
          <a:bodyPr lIns="90000" tIns="46800" rIns="90000" bIns="46800"/>
          <a:lstStyle/>
          <a:p>
            <a:endParaRPr lang="fr-FR"/>
          </a:p>
        </p:txBody>
      </p:sp>
      <p:sp>
        <p:nvSpPr>
          <p:cNvPr id="110627" name="Text Box 35"/>
          <p:cNvSpPr txBox="1">
            <a:spLocks noChangeArrowheads="1"/>
          </p:cNvSpPr>
          <p:nvPr/>
        </p:nvSpPr>
        <p:spPr bwMode="auto">
          <a:xfrm>
            <a:off x="6361113" y="3587750"/>
            <a:ext cx="469900" cy="366713"/>
          </a:xfrm>
          <a:prstGeom prst="rect">
            <a:avLst/>
          </a:prstGeom>
          <a:noFill/>
          <a:ln w="25400">
            <a:noFill/>
            <a:miter lim="800000"/>
            <a:headEnd/>
            <a:tailEnd/>
          </a:ln>
          <a:effectLst>
            <a:prstShdw prst="shdw17" dist="17961" dir="2700000">
              <a:schemeClr val="bg1">
                <a:gamma/>
                <a:shade val="60000"/>
                <a:invGamma/>
              </a:schemeClr>
            </a:prstShdw>
          </a:effectLst>
        </p:spPr>
        <p:txBody>
          <a:bodyPr lIns="90000" tIns="46800" rIns="90000" bIns="46800">
            <a:spAutoFit/>
          </a:bodyPr>
          <a:lstStyle/>
          <a:p>
            <a:pPr>
              <a:spcBef>
                <a:spcPct val="50000"/>
              </a:spcBef>
              <a:defRPr/>
            </a:pPr>
            <a:r>
              <a:rPr lang="fr-FR" b="1"/>
              <a:t>1</a:t>
            </a:r>
          </a:p>
        </p:txBody>
      </p:sp>
      <p:sp>
        <p:nvSpPr>
          <p:cNvPr id="110634" name="Text Box 42"/>
          <p:cNvSpPr txBox="1">
            <a:spLocks noChangeArrowheads="1"/>
          </p:cNvSpPr>
          <p:nvPr/>
        </p:nvSpPr>
        <p:spPr bwMode="auto">
          <a:xfrm>
            <a:off x="5849938" y="3575050"/>
            <a:ext cx="469900" cy="366713"/>
          </a:xfrm>
          <a:prstGeom prst="rect">
            <a:avLst/>
          </a:prstGeom>
          <a:noFill/>
          <a:ln w="25400">
            <a:noFill/>
            <a:miter lim="800000"/>
            <a:headEnd/>
            <a:tailEnd/>
          </a:ln>
          <a:effectLst>
            <a:prstShdw prst="shdw17" dist="17961" dir="2700000">
              <a:schemeClr val="bg1">
                <a:gamma/>
                <a:shade val="60000"/>
                <a:invGamma/>
              </a:schemeClr>
            </a:prstShdw>
          </a:effectLst>
        </p:spPr>
        <p:txBody>
          <a:bodyPr lIns="90000" tIns="46800" rIns="90000" bIns="46800">
            <a:spAutoFit/>
          </a:bodyPr>
          <a:lstStyle/>
          <a:p>
            <a:pPr>
              <a:spcBef>
                <a:spcPct val="50000"/>
              </a:spcBef>
              <a:defRPr/>
            </a:pPr>
            <a:r>
              <a:rPr lang="fr-FR" b="1"/>
              <a:t>0</a:t>
            </a:r>
          </a:p>
        </p:txBody>
      </p:sp>
      <p:sp>
        <p:nvSpPr>
          <p:cNvPr id="99341" name="Line 43"/>
          <p:cNvSpPr>
            <a:spLocks noChangeShapeType="1"/>
          </p:cNvSpPr>
          <p:nvPr/>
        </p:nvSpPr>
        <p:spPr bwMode="auto">
          <a:xfrm>
            <a:off x="5876925" y="4152900"/>
            <a:ext cx="644525" cy="0"/>
          </a:xfrm>
          <a:prstGeom prst="line">
            <a:avLst/>
          </a:prstGeom>
          <a:noFill/>
          <a:ln w="25400">
            <a:solidFill>
              <a:schemeClr val="tx1"/>
            </a:solidFill>
            <a:round/>
            <a:headEnd type="triangle" w="lg" len="lg"/>
            <a:tailEnd type="triangle" w="lg" len="lg"/>
          </a:ln>
        </p:spPr>
        <p:txBody>
          <a:bodyPr lIns="90000" tIns="46800" rIns="90000" bIns="46800"/>
          <a:lstStyle/>
          <a:p>
            <a:endParaRPr lang="fr-FR"/>
          </a:p>
        </p:txBody>
      </p:sp>
      <p:sp>
        <p:nvSpPr>
          <p:cNvPr id="99342" name="Line 44"/>
          <p:cNvSpPr>
            <a:spLocks noChangeShapeType="1"/>
          </p:cNvSpPr>
          <p:nvPr/>
        </p:nvSpPr>
        <p:spPr bwMode="auto">
          <a:xfrm>
            <a:off x="6553200" y="4154488"/>
            <a:ext cx="644525" cy="0"/>
          </a:xfrm>
          <a:prstGeom prst="line">
            <a:avLst/>
          </a:prstGeom>
          <a:noFill/>
          <a:ln w="25400">
            <a:solidFill>
              <a:schemeClr val="tx1"/>
            </a:solidFill>
            <a:round/>
            <a:headEnd type="triangle" w="lg" len="lg"/>
            <a:tailEnd type="triangle" w="lg" len="lg"/>
          </a:ln>
        </p:spPr>
        <p:txBody>
          <a:bodyPr lIns="90000" tIns="46800" rIns="90000" bIns="46800"/>
          <a:lstStyle/>
          <a:p>
            <a:endParaRPr lang="fr-FR"/>
          </a:p>
        </p:txBody>
      </p:sp>
      <p:sp>
        <p:nvSpPr>
          <p:cNvPr id="110637" name="Text Box 45"/>
          <p:cNvSpPr txBox="1">
            <a:spLocks noChangeArrowheads="1"/>
          </p:cNvSpPr>
          <p:nvPr/>
        </p:nvSpPr>
        <p:spPr bwMode="auto">
          <a:xfrm>
            <a:off x="6656388" y="3816350"/>
            <a:ext cx="1236662" cy="212725"/>
          </a:xfrm>
          <a:prstGeom prst="rect">
            <a:avLst/>
          </a:prstGeom>
          <a:noFill/>
          <a:ln w="25400">
            <a:noFill/>
            <a:miter lim="800000"/>
            <a:headEnd/>
            <a:tailEnd/>
          </a:ln>
          <a:effectLst>
            <a:prstShdw prst="shdw17" dist="17961" dir="2700000">
              <a:schemeClr val="bg1">
                <a:gamma/>
                <a:shade val="60000"/>
                <a:invGamma/>
              </a:schemeClr>
            </a:prstShdw>
          </a:effectLst>
        </p:spPr>
        <p:txBody>
          <a:bodyPr lIns="0" tIns="0" rIns="0" bIns="0">
            <a:spAutoFit/>
          </a:bodyPr>
          <a:lstStyle/>
          <a:p>
            <a:pPr>
              <a:spcBef>
                <a:spcPct val="50000"/>
              </a:spcBef>
              <a:defRPr/>
            </a:pPr>
            <a:r>
              <a:rPr lang="fr-FR" sz="1400"/>
              <a:t>frein, </a:t>
            </a:r>
            <a:r>
              <a:rPr lang="fr-FR" sz="1400">
                <a:sym typeface="Symbol" pitchFamily="18" charset="2"/>
              </a:rPr>
              <a:t>&lt;0 P&lt;0</a:t>
            </a:r>
          </a:p>
        </p:txBody>
      </p:sp>
      <p:sp>
        <p:nvSpPr>
          <p:cNvPr id="110638" name="Text Box 46"/>
          <p:cNvSpPr txBox="1">
            <a:spLocks noChangeArrowheads="1"/>
          </p:cNvSpPr>
          <p:nvPr/>
        </p:nvSpPr>
        <p:spPr bwMode="auto">
          <a:xfrm>
            <a:off x="5902325" y="3821113"/>
            <a:ext cx="1236663" cy="212725"/>
          </a:xfrm>
          <a:prstGeom prst="rect">
            <a:avLst/>
          </a:prstGeom>
          <a:noFill/>
          <a:ln w="25400">
            <a:noFill/>
            <a:miter lim="800000"/>
            <a:headEnd/>
            <a:tailEnd/>
          </a:ln>
          <a:effectLst>
            <a:prstShdw prst="shdw17" dist="17961" dir="2700000">
              <a:schemeClr val="bg1">
                <a:gamma/>
                <a:shade val="60000"/>
                <a:invGamma/>
              </a:schemeClr>
            </a:prstShdw>
          </a:effectLst>
        </p:spPr>
        <p:txBody>
          <a:bodyPr lIns="0" tIns="0" rIns="0" bIns="0">
            <a:spAutoFit/>
          </a:bodyPr>
          <a:lstStyle/>
          <a:p>
            <a:pPr>
              <a:spcBef>
                <a:spcPct val="50000"/>
              </a:spcBef>
              <a:defRPr/>
            </a:pPr>
            <a:r>
              <a:rPr lang="fr-FR" sz="1400"/>
              <a:t>moteur, </a:t>
            </a:r>
            <a:endParaRPr lang="fr-FR" sz="1400">
              <a:sym typeface="Symbol" pitchFamily="18" charset="2"/>
            </a:endParaRPr>
          </a:p>
        </p:txBody>
      </p:sp>
      <p:sp>
        <p:nvSpPr>
          <p:cNvPr id="110639" name="Text Box 47"/>
          <p:cNvSpPr txBox="1">
            <a:spLocks noChangeArrowheads="1"/>
          </p:cNvSpPr>
          <p:nvPr/>
        </p:nvSpPr>
        <p:spPr bwMode="auto">
          <a:xfrm>
            <a:off x="3644900" y="3916363"/>
            <a:ext cx="1384300" cy="425450"/>
          </a:xfrm>
          <a:prstGeom prst="rect">
            <a:avLst/>
          </a:prstGeom>
          <a:noFill/>
          <a:ln w="25400">
            <a:noFill/>
            <a:miter lim="800000"/>
            <a:headEnd/>
            <a:tailEnd/>
          </a:ln>
          <a:effectLst>
            <a:prstShdw prst="shdw17" dist="17961" dir="2700000">
              <a:schemeClr val="bg1">
                <a:gamma/>
                <a:shade val="60000"/>
                <a:invGamma/>
              </a:schemeClr>
            </a:prstShdw>
          </a:effectLst>
        </p:spPr>
        <p:txBody>
          <a:bodyPr lIns="0" tIns="0" rIns="0" bIns="0">
            <a:spAutoFit/>
          </a:bodyPr>
          <a:lstStyle/>
          <a:p>
            <a:pPr>
              <a:spcBef>
                <a:spcPct val="50000"/>
              </a:spcBef>
              <a:defRPr/>
            </a:pPr>
            <a:r>
              <a:rPr lang="fr-FR" sz="1400"/>
              <a:t>Génératrice Ce&lt;0, </a:t>
            </a:r>
            <a:r>
              <a:rPr lang="fr-FR" sz="1400">
                <a:sym typeface="Symbol" pitchFamily="18" charset="2"/>
              </a:rPr>
              <a:t></a:t>
            </a:r>
            <a:r>
              <a:rPr lang="fr-FR" sz="1400"/>
              <a:t>&gt;0, P&lt;0</a:t>
            </a:r>
          </a:p>
        </p:txBody>
      </p:sp>
      <p:sp>
        <p:nvSpPr>
          <p:cNvPr id="110641" name="Text Box 49"/>
          <p:cNvSpPr txBox="1">
            <a:spLocks noChangeArrowheads="1"/>
          </p:cNvSpPr>
          <p:nvPr/>
        </p:nvSpPr>
        <p:spPr bwMode="auto">
          <a:xfrm>
            <a:off x="5230813" y="592138"/>
            <a:ext cx="2703512" cy="366712"/>
          </a:xfrm>
          <a:prstGeom prst="rect">
            <a:avLst/>
          </a:prstGeom>
          <a:noFill/>
          <a:ln w="25400">
            <a:noFill/>
            <a:miter lim="800000"/>
            <a:headEnd/>
            <a:tailEnd/>
          </a:ln>
          <a:effectLst>
            <a:prstShdw prst="shdw17" dist="17961" dir="2700000">
              <a:schemeClr val="bg1">
                <a:gamma/>
                <a:shade val="60000"/>
                <a:invGamma/>
              </a:schemeClr>
            </a:prstShdw>
          </a:effectLst>
        </p:spPr>
        <p:txBody>
          <a:bodyPr lIns="90000" tIns="46800" rIns="90000" bIns="46800">
            <a:spAutoFit/>
          </a:bodyPr>
          <a:lstStyle/>
          <a:p>
            <a:pPr>
              <a:spcBef>
                <a:spcPct val="50000"/>
              </a:spcBef>
              <a:defRPr/>
            </a:pPr>
            <a:r>
              <a:rPr lang="fr-FR" b="1">
                <a:solidFill>
                  <a:srgbClr val="FF6600"/>
                </a:solidFill>
              </a:rPr>
              <a:t>TSI- PT- PSI</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ZoneTexte 7"/>
          <p:cNvSpPr txBox="1">
            <a:spLocks noChangeArrowheads="1"/>
          </p:cNvSpPr>
          <p:nvPr/>
        </p:nvSpPr>
        <p:spPr bwMode="auto">
          <a:xfrm>
            <a:off x="327025" y="228600"/>
            <a:ext cx="8305800" cy="777875"/>
          </a:xfrm>
          <a:prstGeom prst="rect">
            <a:avLst/>
          </a:prstGeom>
          <a:noFill/>
          <a:ln w="9525">
            <a:noFill/>
            <a:miter lim="800000"/>
            <a:headEnd/>
            <a:tailEnd/>
          </a:ln>
        </p:spPr>
        <p:txBody>
          <a:bodyPr>
            <a:spAutoFit/>
          </a:bodyPr>
          <a:lstStyle/>
          <a:p>
            <a:pPr algn="ctr">
              <a:lnSpc>
                <a:spcPct val="125000"/>
              </a:lnSpc>
            </a:pPr>
            <a:r>
              <a:rPr lang="fr-FR" b="1">
                <a:solidFill>
                  <a:srgbClr val="0000FF"/>
                </a:solidFill>
              </a:rPr>
              <a:t>Notion de puissance instantanée :</a:t>
            </a:r>
          </a:p>
          <a:p>
            <a:pPr algn="ctr">
              <a:lnSpc>
                <a:spcPct val="125000"/>
              </a:lnSpc>
            </a:pPr>
            <a:r>
              <a:rPr lang="fr-FR" b="1">
                <a:solidFill>
                  <a:srgbClr val="0000FF"/>
                </a:solidFill>
              </a:rPr>
              <a:t> conséquences sur le dimensionnement des convertisseurs</a:t>
            </a:r>
          </a:p>
        </p:txBody>
      </p:sp>
      <p:sp>
        <p:nvSpPr>
          <p:cNvPr id="27650" name="ZoneTexte 7"/>
          <p:cNvSpPr txBox="1">
            <a:spLocks noChangeArrowheads="1"/>
          </p:cNvSpPr>
          <p:nvPr/>
        </p:nvSpPr>
        <p:spPr bwMode="auto">
          <a:xfrm>
            <a:off x="250825" y="1092200"/>
            <a:ext cx="8699500" cy="915988"/>
          </a:xfrm>
          <a:prstGeom prst="rect">
            <a:avLst/>
          </a:prstGeom>
          <a:noFill/>
          <a:ln w="9525">
            <a:noFill/>
            <a:miter lim="800000"/>
            <a:headEnd/>
            <a:tailEnd/>
          </a:ln>
        </p:spPr>
        <p:txBody>
          <a:bodyPr>
            <a:spAutoFit/>
          </a:bodyPr>
          <a:lstStyle/>
          <a:p>
            <a:r>
              <a:rPr lang="fr-FR"/>
              <a:t>Cette notion importante de puissance instantanée est fondamentale, elle est à la base de la simulation acausale (multiphysique). Les composants sont reliés par des ports qui portent les grandeurs de puissance instantanée.</a:t>
            </a:r>
          </a:p>
        </p:txBody>
      </p:sp>
      <p:sp>
        <p:nvSpPr>
          <p:cNvPr id="120839" name="Rectangle 7"/>
          <p:cNvSpPr>
            <a:spLocks noChangeArrowheads="1"/>
          </p:cNvSpPr>
          <p:nvPr/>
        </p:nvSpPr>
        <p:spPr bwMode="auto">
          <a:xfrm>
            <a:off x="330200" y="5719763"/>
            <a:ext cx="7923213" cy="274637"/>
          </a:xfrm>
          <a:prstGeom prst="rect">
            <a:avLst/>
          </a:prstGeom>
          <a:noFill/>
          <a:ln w="9525">
            <a:noFill/>
            <a:prstDash val="sysDot"/>
            <a:miter lim="800000"/>
            <a:headEnd/>
            <a:tailEnd/>
          </a:ln>
          <a:effectLst>
            <a:prstShdw prst="shdw17" dist="17961" dir="2700000">
              <a:schemeClr val="accent1">
                <a:gamma/>
                <a:shade val="60000"/>
                <a:invGamma/>
              </a:schemeClr>
            </a:prstShdw>
          </a:effectLst>
        </p:spPr>
        <p:txBody>
          <a:bodyPr wrap="none">
            <a:spAutoFit/>
          </a:bodyPr>
          <a:lstStyle/>
          <a:p>
            <a:pPr>
              <a:defRPr/>
            </a:pPr>
            <a:r>
              <a:rPr lang="fr-FR" sz="1200"/>
              <a:t>Source http://eduscol.education.fr/sti/sites/eduscol.education.fr.sti/files/ressources/techniques/868/868-179-p49.pdf</a:t>
            </a:r>
          </a:p>
        </p:txBody>
      </p:sp>
      <p:pic>
        <p:nvPicPr>
          <p:cNvPr id="27652" name="Picture 8" descr="illustration-exposés séminaire conversion CPGE00"/>
          <p:cNvPicPr>
            <a:picLocks noChangeAspect="1" noChangeArrowheads="1"/>
          </p:cNvPicPr>
          <p:nvPr/>
        </p:nvPicPr>
        <p:blipFill>
          <a:blip r:embed="rId3"/>
          <a:srcRect/>
          <a:stretch>
            <a:fillRect/>
          </a:stretch>
        </p:blipFill>
        <p:spPr bwMode="auto">
          <a:xfrm>
            <a:off x="723900" y="2695575"/>
            <a:ext cx="7172325" cy="2994025"/>
          </a:xfrm>
          <a:prstGeom prst="rect">
            <a:avLst/>
          </a:prstGeom>
          <a:noFill/>
          <a:ln w="9525">
            <a:noFill/>
            <a:miter lim="800000"/>
            <a:headEnd/>
            <a:tailEnd/>
          </a:ln>
        </p:spPr>
      </p:pic>
      <p:sp>
        <p:nvSpPr>
          <p:cNvPr id="27653" name="ZoneTexte 7"/>
          <p:cNvSpPr txBox="1">
            <a:spLocks noChangeArrowheads="1"/>
          </p:cNvSpPr>
          <p:nvPr/>
        </p:nvSpPr>
        <p:spPr bwMode="auto">
          <a:xfrm>
            <a:off x="212725" y="2209800"/>
            <a:ext cx="8699500" cy="434975"/>
          </a:xfrm>
          <a:prstGeom prst="rect">
            <a:avLst/>
          </a:prstGeom>
          <a:noFill/>
          <a:ln w="9525">
            <a:noFill/>
            <a:miter lim="800000"/>
            <a:headEnd/>
            <a:tailEnd/>
          </a:ln>
        </p:spPr>
        <p:txBody>
          <a:bodyPr>
            <a:spAutoFit/>
          </a:bodyPr>
          <a:lstStyle/>
          <a:p>
            <a:pPr>
              <a:lnSpc>
                <a:spcPct val="125000"/>
              </a:lnSpc>
            </a:pPr>
            <a:r>
              <a:rPr lang="fr-FR"/>
              <a:t>Exemple de modélisation multiphysique avec SinusPhy.</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7" name="Picture 5" descr="440px-VectorSensorlesssBD"/>
          <p:cNvPicPr>
            <a:picLocks noChangeAspect="1" noChangeArrowheads="1"/>
          </p:cNvPicPr>
          <p:nvPr/>
        </p:nvPicPr>
        <p:blipFill>
          <a:blip r:embed="rId3"/>
          <a:srcRect/>
          <a:stretch>
            <a:fillRect/>
          </a:stretch>
        </p:blipFill>
        <p:spPr bwMode="auto">
          <a:xfrm>
            <a:off x="1751013" y="1697038"/>
            <a:ext cx="6235700" cy="4322762"/>
          </a:xfrm>
          <a:prstGeom prst="rect">
            <a:avLst/>
          </a:prstGeom>
          <a:noFill/>
          <a:ln w="9525">
            <a:noFill/>
            <a:miter lim="800000"/>
            <a:headEnd/>
            <a:tailEnd/>
          </a:ln>
        </p:spPr>
      </p:pic>
      <p:sp>
        <p:nvSpPr>
          <p:cNvPr id="112646" name="Text Box 6"/>
          <p:cNvSpPr txBox="1">
            <a:spLocks noChangeArrowheads="1"/>
          </p:cNvSpPr>
          <p:nvPr/>
        </p:nvSpPr>
        <p:spPr bwMode="auto">
          <a:xfrm>
            <a:off x="442913" y="687388"/>
            <a:ext cx="5646737" cy="1201737"/>
          </a:xfrm>
          <a:prstGeom prst="rect">
            <a:avLst/>
          </a:prstGeom>
          <a:noFill/>
          <a:ln w="25400">
            <a:noFill/>
            <a:miter lim="800000"/>
            <a:headEnd/>
            <a:tailEnd/>
          </a:ln>
          <a:effectLst>
            <a:prstShdw prst="shdw17" dist="17961" dir="2700000">
              <a:schemeClr val="bg1">
                <a:gamma/>
                <a:shade val="60000"/>
                <a:invGamma/>
              </a:schemeClr>
            </a:prstShdw>
          </a:effectLst>
        </p:spPr>
        <p:txBody>
          <a:bodyPr lIns="90000" tIns="46800" rIns="90000" bIns="46800">
            <a:spAutoFit/>
          </a:bodyPr>
          <a:lstStyle/>
          <a:p>
            <a:pPr>
              <a:spcBef>
                <a:spcPct val="50000"/>
              </a:spcBef>
              <a:defRPr/>
            </a:pPr>
            <a:r>
              <a:rPr lang="fr-FR" dirty="0"/>
              <a:t>À partir du constat qu’il faut maîtriser à la fois le flux et le glissement pour contrôler la machine en couple, l’étude fonctionnelle d’une commande vectorielle est proposée.</a:t>
            </a:r>
          </a:p>
        </p:txBody>
      </p:sp>
      <p:sp>
        <p:nvSpPr>
          <p:cNvPr id="112647" name="Rectangle 7"/>
          <p:cNvSpPr>
            <a:spLocks noChangeArrowheads="1"/>
          </p:cNvSpPr>
          <p:nvPr/>
        </p:nvSpPr>
        <p:spPr bwMode="auto">
          <a:xfrm>
            <a:off x="1363663" y="161925"/>
            <a:ext cx="6653212" cy="398463"/>
          </a:xfrm>
          <a:prstGeom prst="rect">
            <a:avLst/>
          </a:prstGeom>
          <a:noFill/>
          <a:ln w="25400">
            <a:noFill/>
            <a:miter lim="800000"/>
            <a:headEnd/>
            <a:tailEnd/>
          </a:ln>
          <a:effectLst>
            <a:prstShdw prst="shdw17" dist="17961" dir="2700000">
              <a:schemeClr val="bg1">
                <a:gamma/>
                <a:shade val="60000"/>
                <a:invGamma/>
              </a:schemeClr>
            </a:prstShdw>
          </a:effectLst>
        </p:spPr>
        <p:txBody>
          <a:bodyPr wrap="none" lIns="90000" tIns="46800" rIns="90000" bIns="46800">
            <a:spAutoFit/>
          </a:bodyPr>
          <a:lstStyle/>
          <a:p>
            <a:pPr>
              <a:lnSpc>
                <a:spcPct val="125000"/>
              </a:lnSpc>
              <a:defRPr/>
            </a:pPr>
            <a:r>
              <a:rPr lang="fr-FR" sz="1600" b="1">
                <a:solidFill>
                  <a:srgbClr val="0000FF"/>
                </a:solidFill>
              </a:rPr>
              <a:t>Modèle de la machine asynchrone en régime permanent sinusoïdal</a:t>
            </a:r>
          </a:p>
        </p:txBody>
      </p:sp>
      <p:sp>
        <p:nvSpPr>
          <p:cNvPr id="112648" name="Text Box 8"/>
          <p:cNvSpPr txBox="1">
            <a:spLocks noChangeArrowheads="1"/>
          </p:cNvSpPr>
          <p:nvPr/>
        </p:nvSpPr>
        <p:spPr bwMode="auto">
          <a:xfrm>
            <a:off x="6265863" y="565150"/>
            <a:ext cx="2703512" cy="1054100"/>
          </a:xfrm>
          <a:prstGeom prst="rect">
            <a:avLst/>
          </a:prstGeom>
          <a:noFill/>
          <a:ln w="25400">
            <a:noFill/>
            <a:miter lim="800000"/>
            <a:headEnd/>
            <a:tailEnd/>
          </a:ln>
          <a:effectLst>
            <a:prstShdw prst="shdw17" dist="17961" dir="2700000">
              <a:schemeClr val="bg1">
                <a:gamma/>
                <a:shade val="60000"/>
                <a:invGamma/>
              </a:schemeClr>
            </a:prstShdw>
          </a:effectLst>
        </p:spPr>
        <p:txBody>
          <a:bodyPr lIns="90000" tIns="46800" rIns="90000" bIns="46800">
            <a:spAutoFit/>
          </a:bodyPr>
          <a:lstStyle/>
          <a:p>
            <a:pPr>
              <a:spcBef>
                <a:spcPct val="50000"/>
              </a:spcBef>
              <a:defRPr/>
            </a:pPr>
            <a:r>
              <a:rPr lang="fr-FR" b="1">
                <a:solidFill>
                  <a:srgbClr val="FF6600"/>
                </a:solidFill>
              </a:rPr>
              <a:t>TSI </a:t>
            </a:r>
          </a:p>
          <a:p>
            <a:pPr>
              <a:spcBef>
                <a:spcPct val="50000"/>
              </a:spcBef>
              <a:defRPr/>
            </a:pPr>
            <a:r>
              <a:rPr lang="fr-FR" b="1">
                <a:solidFill>
                  <a:srgbClr val="FF6600"/>
                </a:solidFill>
              </a:rPr>
              <a:t>Hors programme autres CPGE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3"/>
          <p:cNvSpPr>
            <a:spLocks noChangeArrowheads="1"/>
          </p:cNvSpPr>
          <p:nvPr/>
        </p:nvSpPr>
        <p:spPr bwMode="auto">
          <a:xfrm>
            <a:off x="1263650" y="1228725"/>
            <a:ext cx="6602413" cy="4772025"/>
          </a:xfrm>
          <a:prstGeom prst="rect">
            <a:avLst/>
          </a:prstGeom>
          <a:noFill/>
          <a:ln w="25400">
            <a:noFill/>
            <a:miter lim="800000"/>
            <a:headEnd/>
            <a:tailEnd/>
          </a:ln>
          <a:effectLst>
            <a:prstShdw prst="shdw17" dist="17961" dir="2700000">
              <a:schemeClr val="bg1">
                <a:gamma/>
                <a:shade val="60000"/>
                <a:invGamma/>
              </a:schemeClr>
            </a:prstShdw>
          </a:effectLst>
        </p:spPr>
        <p:txBody>
          <a:bodyPr lIns="90000" tIns="46800" rIns="90000" bIns="46800">
            <a:spAutoFit/>
          </a:bodyPr>
          <a:lstStyle/>
          <a:p>
            <a:pPr>
              <a:defRPr/>
            </a:pPr>
            <a:endParaRPr lang="fr-FR" sz="1400" b="1"/>
          </a:p>
          <a:p>
            <a:pPr>
              <a:defRPr/>
            </a:pPr>
            <a:r>
              <a:rPr lang="fr-FR" sz="1400" b="1"/>
              <a:t>Modélisation de la machine asynchrone en régime permanent</a:t>
            </a:r>
          </a:p>
          <a:p>
            <a:pPr>
              <a:defRPr/>
            </a:pPr>
            <a:r>
              <a:rPr lang="fr-FR" sz="1400" b="1"/>
              <a:t>JP Caron - JP Hautier </a:t>
            </a:r>
          </a:p>
          <a:p>
            <a:pPr>
              <a:defRPr/>
            </a:pPr>
            <a:endParaRPr lang="fr-FR" sz="1400" b="1"/>
          </a:p>
          <a:p>
            <a:pPr>
              <a:defRPr/>
            </a:pPr>
            <a:r>
              <a:rPr lang="fr-FR" sz="1400" b="1"/>
              <a:t>Modélisation de la commande de la machine asynchrone</a:t>
            </a:r>
          </a:p>
          <a:p>
            <a:pPr>
              <a:defRPr/>
            </a:pPr>
            <a:r>
              <a:rPr lang="fr-FR" sz="1400" b="1"/>
              <a:t>JP Caron - JP Hautier édition Technip</a:t>
            </a:r>
          </a:p>
          <a:p>
            <a:pPr>
              <a:defRPr/>
            </a:pPr>
            <a:endParaRPr lang="fr-FR" sz="1400" b="1"/>
          </a:p>
          <a:p>
            <a:pPr>
              <a:defRPr/>
            </a:pPr>
            <a:r>
              <a:rPr lang="fr-FR" sz="1400" b="1"/>
              <a:t>Régime transitoires des machines tournantes éléctriques</a:t>
            </a:r>
          </a:p>
          <a:p>
            <a:pPr>
              <a:defRPr/>
            </a:pPr>
            <a:r>
              <a:rPr lang="fr-FR" sz="1400" b="1"/>
              <a:t>P. Barret édition Eyrolles</a:t>
            </a:r>
          </a:p>
          <a:p>
            <a:pPr>
              <a:defRPr/>
            </a:pPr>
            <a:endParaRPr lang="fr-FR" sz="1400" b="1"/>
          </a:p>
          <a:p>
            <a:pPr>
              <a:defRPr/>
            </a:pPr>
            <a:r>
              <a:rPr lang="fr-FR" sz="1400" b="1"/>
              <a:t>Cours d’électrotechnique</a:t>
            </a:r>
          </a:p>
          <a:p>
            <a:pPr>
              <a:defRPr/>
            </a:pPr>
            <a:r>
              <a:rPr lang="fr-FR" sz="1400" b="1"/>
              <a:t>JL Dalmasso édition Belin</a:t>
            </a:r>
          </a:p>
          <a:p>
            <a:pPr>
              <a:defRPr/>
            </a:pPr>
            <a:endParaRPr lang="fr-FR" sz="1400" b="1"/>
          </a:p>
          <a:p>
            <a:pPr>
              <a:defRPr/>
            </a:pPr>
            <a:r>
              <a:rPr lang="fr-FR" sz="1400" b="1"/>
              <a:t>Variation de vitesse des machines synchrones</a:t>
            </a:r>
          </a:p>
          <a:p>
            <a:pPr>
              <a:defRPr/>
            </a:pPr>
            <a:r>
              <a:rPr lang="fr-FR" sz="1400" b="1"/>
              <a:t>A.Cuniere, G.Feld, revue 3EI</a:t>
            </a:r>
          </a:p>
          <a:p>
            <a:pPr>
              <a:defRPr/>
            </a:pPr>
            <a:endParaRPr lang="fr-FR" sz="1400" b="1"/>
          </a:p>
          <a:p>
            <a:pPr>
              <a:defRPr/>
            </a:pPr>
            <a:r>
              <a:rPr lang="fr-FR" sz="1400" b="1"/>
              <a:t>Commande numérique des machines</a:t>
            </a:r>
          </a:p>
          <a:p>
            <a:pPr>
              <a:defRPr/>
            </a:pPr>
            <a:r>
              <a:rPr lang="fr-FR" sz="1400" b="1"/>
              <a:t>JP. Louis, C.Bergmann Technique de l’ingénieur- D 3 640</a:t>
            </a:r>
          </a:p>
          <a:p>
            <a:pPr>
              <a:defRPr/>
            </a:pPr>
            <a:endParaRPr lang="fr-FR" sz="1400" b="1"/>
          </a:p>
          <a:p>
            <a:pPr>
              <a:defRPr/>
            </a:pPr>
            <a:r>
              <a:rPr lang="fr-FR" sz="1400" b="1"/>
              <a:t>Mise en œuvre et essais d’une machine asynchrone à vitesse variable</a:t>
            </a:r>
          </a:p>
          <a:p>
            <a:pPr>
              <a:defRPr/>
            </a:pPr>
            <a:r>
              <a:rPr lang="fr-FR" sz="1400" b="1"/>
              <a:t>A.Cunière S. Viollin revue 3EI</a:t>
            </a:r>
          </a:p>
          <a:p>
            <a:pPr>
              <a:defRPr/>
            </a:pPr>
            <a:endParaRPr lang="fr-FR" sz="1400" b="1"/>
          </a:p>
        </p:txBody>
      </p:sp>
      <p:sp>
        <p:nvSpPr>
          <p:cNvPr id="98308" name="Rectangle 4"/>
          <p:cNvSpPr>
            <a:spLocks noChangeArrowheads="1"/>
          </p:cNvSpPr>
          <p:nvPr/>
        </p:nvSpPr>
        <p:spPr bwMode="auto">
          <a:xfrm>
            <a:off x="3752850" y="650875"/>
            <a:ext cx="1997075" cy="366713"/>
          </a:xfrm>
          <a:prstGeom prst="rect">
            <a:avLst/>
          </a:prstGeom>
          <a:noFill/>
          <a:ln w="25400">
            <a:noFill/>
            <a:miter lim="800000"/>
            <a:headEnd/>
            <a:tailEnd/>
          </a:ln>
          <a:effectLst>
            <a:prstShdw prst="shdw17" dist="17961" dir="2700000">
              <a:schemeClr val="bg1">
                <a:gamma/>
                <a:shade val="60000"/>
                <a:invGamma/>
              </a:schemeClr>
            </a:prstShdw>
          </a:effectLst>
        </p:spPr>
        <p:txBody>
          <a:bodyPr wrap="none" lIns="90000" tIns="46800" rIns="90000" bIns="46800">
            <a:spAutoFit/>
          </a:bodyPr>
          <a:lstStyle/>
          <a:p>
            <a:pPr>
              <a:defRPr/>
            </a:pPr>
            <a:r>
              <a:rPr lang="fr-FR" b="1">
                <a:solidFill>
                  <a:schemeClr val="hlink"/>
                </a:solidFill>
              </a:rPr>
              <a:t>BIBLIOGRAPHIE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ZoneTexte 7"/>
          <p:cNvSpPr txBox="1">
            <a:spLocks noChangeArrowheads="1"/>
          </p:cNvSpPr>
          <p:nvPr/>
        </p:nvSpPr>
        <p:spPr bwMode="auto">
          <a:xfrm>
            <a:off x="327025" y="228600"/>
            <a:ext cx="8305800" cy="434975"/>
          </a:xfrm>
          <a:prstGeom prst="rect">
            <a:avLst/>
          </a:prstGeom>
          <a:noFill/>
          <a:ln w="9525">
            <a:noFill/>
            <a:miter lim="800000"/>
            <a:headEnd/>
            <a:tailEnd/>
          </a:ln>
        </p:spPr>
        <p:txBody>
          <a:bodyPr>
            <a:spAutoFit/>
          </a:bodyPr>
          <a:lstStyle/>
          <a:p>
            <a:pPr algn="ctr">
              <a:lnSpc>
                <a:spcPct val="125000"/>
              </a:lnSpc>
            </a:pPr>
            <a:r>
              <a:rPr lang="fr-FR" b="1">
                <a:solidFill>
                  <a:srgbClr val="0000FF"/>
                </a:solidFill>
              </a:rPr>
              <a:t>Notion de source : modélisation, semestre 2</a:t>
            </a:r>
          </a:p>
        </p:txBody>
      </p:sp>
      <p:pic>
        <p:nvPicPr>
          <p:cNvPr id="29698" name="Picture 21" descr="limite prg-CPGE00"/>
          <p:cNvPicPr>
            <a:picLocks noChangeAspect="1" noChangeArrowheads="1"/>
          </p:cNvPicPr>
          <p:nvPr/>
        </p:nvPicPr>
        <p:blipFill>
          <a:blip r:embed="rId3"/>
          <a:srcRect/>
          <a:stretch>
            <a:fillRect/>
          </a:stretch>
        </p:blipFill>
        <p:spPr bwMode="auto">
          <a:xfrm>
            <a:off x="360363" y="927100"/>
            <a:ext cx="4103687" cy="4875213"/>
          </a:xfrm>
          <a:prstGeom prst="rect">
            <a:avLst/>
          </a:prstGeom>
          <a:noFill/>
          <a:ln w="9525">
            <a:noFill/>
            <a:miter lim="800000"/>
            <a:headEnd/>
            <a:tailEnd/>
          </a:ln>
        </p:spPr>
      </p:pic>
      <p:pic>
        <p:nvPicPr>
          <p:cNvPr id="29699" name="Picture 23" descr="SI014"/>
          <p:cNvPicPr>
            <a:picLocks noChangeAspect="1" noChangeArrowheads="1"/>
          </p:cNvPicPr>
          <p:nvPr/>
        </p:nvPicPr>
        <p:blipFill>
          <a:blip r:embed="rId4"/>
          <a:srcRect t="5769"/>
          <a:stretch>
            <a:fillRect/>
          </a:stretch>
        </p:blipFill>
        <p:spPr bwMode="auto">
          <a:xfrm>
            <a:off x="4694238" y="819150"/>
            <a:ext cx="4195762" cy="1244600"/>
          </a:xfrm>
          <a:prstGeom prst="rect">
            <a:avLst/>
          </a:prstGeom>
          <a:noFill/>
          <a:ln w="9525">
            <a:noFill/>
            <a:miter lim="800000"/>
            <a:headEnd/>
            <a:tailEnd/>
          </a:ln>
        </p:spPr>
      </p:pic>
      <p:pic>
        <p:nvPicPr>
          <p:cNvPr id="29700" name="Picture 24" descr="physique05"/>
          <p:cNvPicPr>
            <a:picLocks noChangeAspect="1" noChangeArrowheads="1"/>
          </p:cNvPicPr>
          <p:nvPr/>
        </p:nvPicPr>
        <p:blipFill>
          <a:blip r:embed="rId5"/>
          <a:srcRect/>
          <a:stretch>
            <a:fillRect/>
          </a:stretch>
        </p:blipFill>
        <p:spPr bwMode="auto">
          <a:xfrm>
            <a:off x="4773613" y="2270125"/>
            <a:ext cx="4090987" cy="3841750"/>
          </a:xfrm>
          <a:prstGeom prst="rect">
            <a:avLst/>
          </a:prstGeom>
          <a:noFill/>
          <a:ln w="9525">
            <a:noFill/>
            <a:miter lim="800000"/>
            <a:headEnd/>
            <a:tailEnd/>
          </a:ln>
        </p:spPr>
      </p:pic>
      <p:sp>
        <p:nvSpPr>
          <p:cNvPr id="29721" name="Text Box 25"/>
          <p:cNvSpPr txBox="1">
            <a:spLocks noChangeArrowheads="1"/>
          </p:cNvSpPr>
          <p:nvPr/>
        </p:nvSpPr>
        <p:spPr bwMode="auto">
          <a:xfrm>
            <a:off x="7366000" y="444500"/>
            <a:ext cx="1460500" cy="3667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fr-FR"/>
              <a:t>MPSI-PCSI</a:t>
            </a:r>
          </a:p>
        </p:txBody>
      </p:sp>
      <p:sp>
        <p:nvSpPr>
          <p:cNvPr id="29722" name="Text Box 26"/>
          <p:cNvSpPr txBox="1">
            <a:spLocks noChangeArrowheads="1"/>
          </p:cNvSpPr>
          <p:nvPr/>
        </p:nvSpPr>
        <p:spPr bwMode="auto">
          <a:xfrm>
            <a:off x="508000" y="520700"/>
            <a:ext cx="1460500" cy="3667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fr-FR"/>
              <a:t>PTSI</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2" name="Text Box 6"/>
          <p:cNvSpPr txBox="1">
            <a:spLocks noChangeArrowheads="1"/>
          </p:cNvSpPr>
          <p:nvPr/>
        </p:nvSpPr>
        <p:spPr bwMode="auto">
          <a:xfrm>
            <a:off x="457200" y="952500"/>
            <a:ext cx="558800" cy="3667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fr-FR"/>
              <a:t>TSI</a:t>
            </a:r>
          </a:p>
        </p:txBody>
      </p:sp>
      <p:sp>
        <p:nvSpPr>
          <p:cNvPr id="31746" name="ZoneTexte 7"/>
          <p:cNvSpPr txBox="1">
            <a:spLocks noChangeArrowheads="1"/>
          </p:cNvSpPr>
          <p:nvPr/>
        </p:nvSpPr>
        <p:spPr bwMode="auto">
          <a:xfrm>
            <a:off x="454025" y="279400"/>
            <a:ext cx="8305800" cy="434975"/>
          </a:xfrm>
          <a:prstGeom prst="rect">
            <a:avLst/>
          </a:prstGeom>
          <a:noFill/>
          <a:ln w="9525">
            <a:noFill/>
            <a:miter lim="800000"/>
            <a:headEnd/>
            <a:tailEnd/>
          </a:ln>
        </p:spPr>
        <p:txBody>
          <a:bodyPr>
            <a:spAutoFit/>
          </a:bodyPr>
          <a:lstStyle/>
          <a:p>
            <a:pPr algn="ctr">
              <a:lnSpc>
                <a:spcPct val="125000"/>
              </a:lnSpc>
            </a:pPr>
            <a:r>
              <a:rPr lang="fr-FR" b="1">
                <a:solidFill>
                  <a:srgbClr val="0000FF"/>
                </a:solidFill>
              </a:rPr>
              <a:t>Notion de source : modélisation, semestre 2</a:t>
            </a:r>
          </a:p>
        </p:txBody>
      </p:sp>
      <p:pic>
        <p:nvPicPr>
          <p:cNvPr id="31747" name="Picture 12" descr="illustration06"/>
          <p:cNvPicPr>
            <a:picLocks noChangeAspect="1" noChangeArrowheads="1"/>
          </p:cNvPicPr>
          <p:nvPr/>
        </p:nvPicPr>
        <p:blipFill>
          <a:blip r:embed="rId3"/>
          <a:srcRect/>
          <a:stretch>
            <a:fillRect/>
          </a:stretch>
        </p:blipFill>
        <p:spPr bwMode="auto">
          <a:xfrm>
            <a:off x="785813" y="1338263"/>
            <a:ext cx="7572375" cy="4181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Oval 6"/>
          <p:cNvSpPr>
            <a:spLocks noChangeArrowheads="1"/>
          </p:cNvSpPr>
          <p:nvPr/>
        </p:nvSpPr>
        <p:spPr bwMode="auto">
          <a:xfrm>
            <a:off x="1092200" y="1663700"/>
            <a:ext cx="609600" cy="571500"/>
          </a:xfrm>
          <a:prstGeom prst="ellipse">
            <a:avLst/>
          </a:prstGeom>
          <a:solidFill>
            <a:schemeClr val="bg1"/>
          </a:solidFill>
          <a:ln w="12700">
            <a:solidFill>
              <a:schemeClr val="tx1"/>
            </a:solidFill>
            <a:round/>
            <a:headEnd/>
            <a:tailEnd/>
          </a:ln>
          <a:effectLst>
            <a:prstShdw prst="shdw17" dist="17961" dir="2700000">
              <a:schemeClr val="tx1">
                <a:gamma/>
                <a:shade val="60000"/>
                <a:invGamma/>
              </a:schemeClr>
            </a:prstShdw>
          </a:effectLst>
        </p:spPr>
        <p:txBody>
          <a:bodyPr wrap="none" anchor="ctr"/>
          <a:lstStyle/>
          <a:p>
            <a:pPr>
              <a:defRPr/>
            </a:pPr>
            <a:endParaRPr lang="fr-FR"/>
          </a:p>
        </p:txBody>
      </p:sp>
      <p:sp>
        <p:nvSpPr>
          <p:cNvPr id="40965" name="Rectangle 5"/>
          <p:cNvSpPr>
            <a:spLocks noChangeArrowheads="1"/>
          </p:cNvSpPr>
          <p:nvPr/>
        </p:nvSpPr>
        <p:spPr bwMode="auto">
          <a:xfrm>
            <a:off x="1397000" y="1511300"/>
            <a:ext cx="1270000" cy="838200"/>
          </a:xfrm>
          <a:prstGeom prst="rect">
            <a:avLst/>
          </a:prstGeom>
          <a:noFill/>
          <a:ln w="19050">
            <a:solidFill>
              <a:schemeClr val="tx1"/>
            </a:solidFill>
            <a:miter lim="800000"/>
            <a:headEnd/>
            <a:tailEnd/>
          </a:ln>
          <a:effectLst>
            <a:prstShdw prst="shdw17" dist="17961" dir="2700000">
              <a:schemeClr val="tx1">
                <a:gamma/>
                <a:shade val="60000"/>
                <a:invGamma/>
              </a:schemeClr>
            </a:prstShdw>
          </a:effectLst>
        </p:spPr>
        <p:txBody>
          <a:bodyPr wrap="none" anchor="ctr"/>
          <a:lstStyle/>
          <a:p>
            <a:pPr>
              <a:defRPr/>
            </a:pPr>
            <a:endParaRPr lang="fr-FR"/>
          </a:p>
        </p:txBody>
      </p:sp>
      <p:sp>
        <p:nvSpPr>
          <p:cNvPr id="40964" name="Rectangle 4"/>
          <p:cNvSpPr>
            <a:spLocks noChangeArrowheads="1"/>
          </p:cNvSpPr>
          <p:nvPr/>
        </p:nvSpPr>
        <p:spPr bwMode="auto">
          <a:xfrm>
            <a:off x="2171700" y="1320800"/>
            <a:ext cx="1308100" cy="1193800"/>
          </a:xfrm>
          <a:prstGeom prst="rect">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wrap="none" anchor="ctr"/>
          <a:lstStyle/>
          <a:p>
            <a:pPr>
              <a:defRPr/>
            </a:pPr>
            <a:endParaRPr lang="fr-FR"/>
          </a:p>
        </p:txBody>
      </p:sp>
      <p:sp>
        <p:nvSpPr>
          <p:cNvPr id="33796" name="ZoneTexte 7"/>
          <p:cNvSpPr txBox="1">
            <a:spLocks noChangeArrowheads="1"/>
          </p:cNvSpPr>
          <p:nvPr/>
        </p:nvSpPr>
        <p:spPr bwMode="auto">
          <a:xfrm>
            <a:off x="403225" y="152400"/>
            <a:ext cx="5156200" cy="434975"/>
          </a:xfrm>
          <a:prstGeom prst="rect">
            <a:avLst/>
          </a:prstGeom>
          <a:noFill/>
          <a:ln w="9525">
            <a:noFill/>
            <a:miter lim="800000"/>
            <a:headEnd/>
            <a:tailEnd/>
          </a:ln>
        </p:spPr>
        <p:txBody>
          <a:bodyPr>
            <a:spAutoFit/>
          </a:bodyPr>
          <a:lstStyle/>
          <a:p>
            <a:pPr algn="ctr">
              <a:lnSpc>
                <a:spcPct val="125000"/>
              </a:lnSpc>
            </a:pPr>
            <a:r>
              <a:rPr lang="fr-FR" b="1">
                <a:solidFill>
                  <a:srgbClr val="0000FF"/>
                </a:solidFill>
              </a:rPr>
              <a:t>Notion de source : modélisation, semestre 2</a:t>
            </a:r>
          </a:p>
        </p:txBody>
      </p:sp>
      <p:sp>
        <p:nvSpPr>
          <p:cNvPr id="40963" name="Text Box 3"/>
          <p:cNvSpPr txBox="1">
            <a:spLocks noChangeArrowheads="1"/>
          </p:cNvSpPr>
          <p:nvPr/>
        </p:nvSpPr>
        <p:spPr bwMode="auto">
          <a:xfrm>
            <a:off x="2247900" y="1536700"/>
            <a:ext cx="1295400" cy="6413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fr-FR">
                <a:solidFill>
                  <a:schemeClr val="bg1"/>
                </a:solidFill>
              </a:rPr>
              <a:t>Circuit électrique</a:t>
            </a:r>
          </a:p>
        </p:txBody>
      </p:sp>
      <p:sp>
        <p:nvSpPr>
          <p:cNvPr id="40967" name="Line 7"/>
          <p:cNvSpPr>
            <a:spLocks noChangeShapeType="1"/>
          </p:cNvSpPr>
          <p:nvPr/>
        </p:nvSpPr>
        <p:spPr bwMode="auto">
          <a:xfrm flipV="1">
            <a:off x="952500" y="1689100"/>
            <a:ext cx="0" cy="533400"/>
          </a:xfrm>
          <a:prstGeom prst="line">
            <a:avLst/>
          </a:prstGeom>
          <a:noFill/>
          <a:ln w="9525">
            <a:solidFill>
              <a:schemeClr val="tx1"/>
            </a:solidFill>
            <a:round/>
            <a:headEnd/>
            <a:tailEnd type="triangle" w="med" len="med"/>
          </a:ln>
          <a:effectLst>
            <a:prstShdw prst="shdw17" dist="17961" dir="2700000">
              <a:schemeClr val="tx1">
                <a:gamma/>
                <a:shade val="60000"/>
                <a:invGamma/>
              </a:schemeClr>
            </a:prstShdw>
          </a:effectLst>
        </p:spPr>
        <p:txBody>
          <a:bodyPr/>
          <a:lstStyle/>
          <a:p>
            <a:pPr>
              <a:defRPr/>
            </a:pPr>
            <a:endParaRPr lang="fr-FR"/>
          </a:p>
        </p:txBody>
      </p:sp>
      <p:sp>
        <p:nvSpPr>
          <p:cNvPr id="33799" name="Line 9"/>
          <p:cNvSpPr>
            <a:spLocks noChangeShapeType="1"/>
          </p:cNvSpPr>
          <p:nvPr/>
        </p:nvSpPr>
        <p:spPr bwMode="auto">
          <a:xfrm>
            <a:off x="1625600" y="1511300"/>
            <a:ext cx="342900" cy="0"/>
          </a:xfrm>
          <a:prstGeom prst="line">
            <a:avLst/>
          </a:prstGeom>
          <a:noFill/>
          <a:ln w="22225">
            <a:solidFill>
              <a:srgbClr val="FF0000"/>
            </a:solidFill>
            <a:round/>
            <a:headEnd/>
            <a:tailEnd type="triangle" w="med" len="med"/>
          </a:ln>
          <a:effectLst>
            <a:prstShdw prst="shdw17" dist="17961" dir="2700000">
              <a:srgbClr val="990000"/>
            </a:prstShdw>
          </a:effectLst>
        </p:spPr>
        <p:txBody>
          <a:bodyPr/>
          <a:lstStyle/>
          <a:p>
            <a:endParaRPr lang="fr-FR"/>
          </a:p>
        </p:txBody>
      </p:sp>
      <p:sp>
        <p:nvSpPr>
          <p:cNvPr id="40970" name="Text Box 10"/>
          <p:cNvSpPr txBox="1">
            <a:spLocks noChangeArrowheads="1"/>
          </p:cNvSpPr>
          <p:nvPr/>
        </p:nvSpPr>
        <p:spPr bwMode="auto">
          <a:xfrm>
            <a:off x="533400" y="1803400"/>
            <a:ext cx="330200" cy="3667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fr-FR"/>
              <a:t>U</a:t>
            </a:r>
          </a:p>
        </p:txBody>
      </p:sp>
      <p:sp>
        <p:nvSpPr>
          <p:cNvPr id="40971" name="Text Box 11"/>
          <p:cNvSpPr txBox="1">
            <a:spLocks noChangeArrowheads="1"/>
          </p:cNvSpPr>
          <p:nvPr/>
        </p:nvSpPr>
        <p:spPr bwMode="auto">
          <a:xfrm>
            <a:off x="1676400" y="1041400"/>
            <a:ext cx="330200" cy="3667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fr-FR">
                <a:solidFill>
                  <a:srgbClr val="FF3300"/>
                </a:solidFill>
              </a:rPr>
              <a:t>I</a:t>
            </a:r>
          </a:p>
        </p:txBody>
      </p:sp>
      <p:sp>
        <p:nvSpPr>
          <p:cNvPr id="40972" name="Text Box 12"/>
          <p:cNvSpPr txBox="1">
            <a:spLocks noChangeArrowheads="1"/>
          </p:cNvSpPr>
          <p:nvPr/>
        </p:nvSpPr>
        <p:spPr bwMode="auto">
          <a:xfrm>
            <a:off x="3695700" y="1231900"/>
            <a:ext cx="4926013" cy="1785938"/>
          </a:xfrm>
          <a:prstGeom prst="rect">
            <a:avLst/>
          </a:prstGeom>
          <a:noFill/>
          <a:ln w="9525">
            <a:noFill/>
            <a:miter lim="800000"/>
            <a:headEnd/>
            <a:tailEnd/>
          </a:ln>
          <a:effectLst>
            <a:prstShdw prst="shdw17" dist="17961" dir="2700000">
              <a:schemeClr val="accent1">
                <a:gamma/>
                <a:shade val="60000"/>
                <a:invGamma/>
              </a:schemeClr>
            </a:prstShdw>
          </a:effectLst>
        </p:spPr>
        <p:txBody>
          <a:bodyPr lIns="0" tIns="0" rIns="0" bIns="0">
            <a:spAutoFit/>
          </a:bodyPr>
          <a:lstStyle/>
          <a:p>
            <a:pPr algn="just">
              <a:spcBef>
                <a:spcPct val="50000"/>
              </a:spcBef>
              <a:defRPr/>
            </a:pPr>
            <a:r>
              <a:rPr lang="fr-FR"/>
              <a:t>La source de tension impose la tension à ses bornes, quel que soit le circuit électrique. Le courant peut prendre n’importe quelle valeur, il ne dépend que du circuit électrique.</a:t>
            </a:r>
          </a:p>
          <a:p>
            <a:pPr algn="just">
              <a:spcBef>
                <a:spcPct val="50000"/>
              </a:spcBef>
              <a:defRPr/>
            </a:pPr>
            <a:r>
              <a:rPr lang="fr-FR"/>
              <a:t>La convention est ici en générateur, les grandeurs peuvent être de n’importe quel signe.</a:t>
            </a:r>
          </a:p>
        </p:txBody>
      </p:sp>
      <p:sp>
        <p:nvSpPr>
          <p:cNvPr id="40973" name="Text Box 13"/>
          <p:cNvSpPr txBox="1">
            <a:spLocks noChangeArrowheads="1"/>
          </p:cNvSpPr>
          <p:nvPr/>
        </p:nvSpPr>
        <p:spPr bwMode="auto">
          <a:xfrm>
            <a:off x="914400" y="2590800"/>
            <a:ext cx="2692400" cy="488950"/>
          </a:xfrm>
          <a:prstGeom prst="rect">
            <a:avLst/>
          </a:prstGeom>
          <a:noFill/>
          <a:ln w="9525">
            <a:noFill/>
            <a:miter lim="800000"/>
            <a:headEnd/>
            <a:tailEnd/>
          </a:ln>
          <a:effectLst>
            <a:prstShdw prst="shdw17" dist="17961" dir="2700000">
              <a:schemeClr val="accent1">
                <a:gamma/>
                <a:shade val="60000"/>
                <a:invGamma/>
              </a:schemeClr>
            </a:prstShdw>
          </a:effectLst>
        </p:spPr>
        <p:txBody>
          <a:bodyPr lIns="0" tIns="0" rIns="0" bIns="0">
            <a:spAutoFit/>
          </a:bodyPr>
          <a:lstStyle/>
          <a:p>
            <a:pPr>
              <a:spcBef>
                <a:spcPct val="50000"/>
              </a:spcBef>
              <a:defRPr/>
            </a:pPr>
            <a:r>
              <a:rPr lang="fr-FR" sz="1600" b="1"/>
              <a:t>U: constant, I quelconque, puissance quelconque</a:t>
            </a:r>
          </a:p>
        </p:txBody>
      </p:sp>
      <p:sp>
        <p:nvSpPr>
          <p:cNvPr id="40974" name="Text Box 14"/>
          <p:cNvSpPr txBox="1">
            <a:spLocks noChangeArrowheads="1"/>
          </p:cNvSpPr>
          <p:nvPr/>
        </p:nvSpPr>
        <p:spPr bwMode="auto">
          <a:xfrm>
            <a:off x="927100" y="698500"/>
            <a:ext cx="2692400" cy="274638"/>
          </a:xfrm>
          <a:prstGeom prst="rect">
            <a:avLst/>
          </a:prstGeom>
          <a:noFill/>
          <a:ln w="9525">
            <a:noFill/>
            <a:miter lim="800000"/>
            <a:headEnd/>
            <a:tailEnd/>
          </a:ln>
          <a:effectLst>
            <a:prstShdw prst="shdw17" dist="17961" dir="2700000">
              <a:schemeClr val="accent1">
                <a:gamma/>
                <a:shade val="60000"/>
                <a:invGamma/>
              </a:schemeClr>
            </a:prstShdw>
          </a:effectLst>
        </p:spPr>
        <p:txBody>
          <a:bodyPr lIns="0" tIns="0" rIns="0" bIns="0">
            <a:spAutoFit/>
          </a:bodyPr>
          <a:lstStyle/>
          <a:p>
            <a:pPr>
              <a:spcBef>
                <a:spcPct val="50000"/>
              </a:spcBef>
              <a:defRPr/>
            </a:pPr>
            <a:r>
              <a:rPr lang="fr-FR"/>
              <a:t>Source de tension</a:t>
            </a:r>
          </a:p>
        </p:txBody>
      </p:sp>
      <p:sp>
        <p:nvSpPr>
          <p:cNvPr id="40976" name="Rectangle 16"/>
          <p:cNvSpPr>
            <a:spLocks noChangeArrowheads="1"/>
          </p:cNvSpPr>
          <p:nvPr/>
        </p:nvSpPr>
        <p:spPr bwMode="auto">
          <a:xfrm>
            <a:off x="1397000" y="4330700"/>
            <a:ext cx="1270000" cy="838200"/>
          </a:xfrm>
          <a:prstGeom prst="rect">
            <a:avLst/>
          </a:prstGeom>
          <a:noFill/>
          <a:ln w="19050">
            <a:solidFill>
              <a:schemeClr val="tx1"/>
            </a:solidFill>
            <a:miter lim="800000"/>
            <a:headEnd/>
            <a:tailEnd/>
          </a:ln>
          <a:effectLst>
            <a:prstShdw prst="shdw17" dist="17961" dir="2700000">
              <a:schemeClr val="tx1">
                <a:gamma/>
                <a:shade val="60000"/>
                <a:invGamma/>
              </a:schemeClr>
            </a:prstShdw>
          </a:effectLst>
        </p:spPr>
        <p:txBody>
          <a:bodyPr wrap="none" anchor="ctr"/>
          <a:lstStyle/>
          <a:p>
            <a:pPr>
              <a:defRPr/>
            </a:pPr>
            <a:endParaRPr lang="fr-FR"/>
          </a:p>
        </p:txBody>
      </p:sp>
      <p:sp>
        <p:nvSpPr>
          <p:cNvPr id="40977" name="Rectangle 17"/>
          <p:cNvSpPr>
            <a:spLocks noChangeArrowheads="1"/>
          </p:cNvSpPr>
          <p:nvPr/>
        </p:nvSpPr>
        <p:spPr bwMode="auto">
          <a:xfrm>
            <a:off x="2171700" y="4140200"/>
            <a:ext cx="1308100" cy="1193800"/>
          </a:xfrm>
          <a:prstGeom prst="rect">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wrap="none" anchor="ctr"/>
          <a:lstStyle/>
          <a:p>
            <a:pPr>
              <a:defRPr/>
            </a:pPr>
            <a:endParaRPr lang="fr-FR"/>
          </a:p>
        </p:txBody>
      </p:sp>
      <p:sp>
        <p:nvSpPr>
          <p:cNvPr id="40978" name="Text Box 18"/>
          <p:cNvSpPr txBox="1">
            <a:spLocks noChangeArrowheads="1"/>
          </p:cNvSpPr>
          <p:nvPr/>
        </p:nvSpPr>
        <p:spPr bwMode="auto">
          <a:xfrm>
            <a:off x="2247900" y="4356100"/>
            <a:ext cx="1295400" cy="6413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fr-FR">
                <a:solidFill>
                  <a:schemeClr val="bg1"/>
                </a:solidFill>
              </a:rPr>
              <a:t>Circuit électrique</a:t>
            </a:r>
          </a:p>
        </p:txBody>
      </p:sp>
      <p:sp>
        <p:nvSpPr>
          <p:cNvPr id="40979" name="Line 19"/>
          <p:cNvSpPr>
            <a:spLocks noChangeShapeType="1"/>
          </p:cNvSpPr>
          <p:nvPr/>
        </p:nvSpPr>
        <p:spPr bwMode="auto">
          <a:xfrm flipV="1">
            <a:off x="952500" y="4508500"/>
            <a:ext cx="0" cy="533400"/>
          </a:xfrm>
          <a:prstGeom prst="line">
            <a:avLst/>
          </a:prstGeom>
          <a:noFill/>
          <a:ln w="9525">
            <a:solidFill>
              <a:schemeClr val="tx1"/>
            </a:solidFill>
            <a:round/>
            <a:headEnd/>
            <a:tailEnd type="triangle" w="med" len="med"/>
          </a:ln>
          <a:effectLst>
            <a:prstShdw prst="shdw17" dist="17961" dir="2700000">
              <a:schemeClr val="tx1">
                <a:gamma/>
                <a:shade val="60000"/>
                <a:invGamma/>
              </a:schemeClr>
            </a:prstShdw>
          </a:effectLst>
        </p:spPr>
        <p:txBody>
          <a:bodyPr/>
          <a:lstStyle/>
          <a:p>
            <a:pPr>
              <a:defRPr/>
            </a:pPr>
            <a:endParaRPr lang="fr-FR"/>
          </a:p>
        </p:txBody>
      </p:sp>
      <p:sp>
        <p:nvSpPr>
          <p:cNvPr id="33809" name="Line 20"/>
          <p:cNvSpPr>
            <a:spLocks noChangeShapeType="1"/>
          </p:cNvSpPr>
          <p:nvPr/>
        </p:nvSpPr>
        <p:spPr bwMode="auto">
          <a:xfrm>
            <a:off x="1625600" y="4330700"/>
            <a:ext cx="342900" cy="0"/>
          </a:xfrm>
          <a:prstGeom prst="line">
            <a:avLst/>
          </a:prstGeom>
          <a:noFill/>
          <a:ln w="22225">
            <a:solidFill>
              <a:srgbClr val="FF0000"/>
            </a:solidFill>
            <a:round/>
            <a:headEnd/>
            <a:tailEnd type="triangle" w="med" len="med"/>
          </a:ln>
          <a:effectLst>
            <a:prstShdw prst="shdw17" dist="17961" dir="2700000">
              <a:srgbClr val="990000"/>
            </a:prstShdw>
          </a:effectLst>
        </p:spPr>
        <p:txBody>
          <a:bodyPr/>
          <a:lstStyle/>
          <a:p>
            <a:endParaRPr lang="fr-FR"/>
          </a:p>
        </p:txBody>
      </p:sp>
      <p:sp>
        <p:nvSpPr>
          <p:cNvPr id="40981" name="Text Box 21"/>
          <p:cNvSpPr txBox="1">
            <a:spLocks noChangeArrowheads="1"/>
          </p:cNvSpPr>
          <p:nvPr/>
        </p:nvSpPr>
        <p:spPr bwMode="auto">
          <a:xfrm>
            <a:off x="533400" y="4622800"/>
            <a:ext cx="330200" cy="3667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fr-FR"/>
              <a:t>U</a:t>
            </a:r>
          </a:p>
        </p:txBody>
      </p:sp>
      <p:sp>
        <p:nvSpPr>
          <p:cNvPr id="40982" name="Text Box 22"/>
          <p:cNvSpPr txBox="1">
            <a:spLocks noChangeArrowheads="1"/>
          </p:cNvSpPr>
          <p:nvPr/>
        </p:nvSpPr>
        <p:spPr bwMode="auto">
          <a:xfrm>
            <a:off x="1676400" y="3860800"/>
            <a:ext cx="330200" cy="3667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fr-FR">
                <a:solidFill>
                  <a:srgbClr val="FF3300"/>
                </a:solidFill>
              </a:rPr>
              <a:t>I</a:t>
            </a:r>
          </a:p>
        </p:txBody>
      </p:sp>
      <p:sp>
        <p:nvSpPr>
          <p:cNvPr id="40983" name="Text Box 23"/>
          <p:cNvSpPr txBox="1">
            <a:spLocks noChangeArrowheads="1"/>
          </p:cNvSpPr>
          <p:nvPr/>
        </p:nvSpPr>
        <p:spPr bwMode="auto">
          <a:xfrm>
            <a:off x="3695700" y="3994150"/>
            <a:ext cx="5084763" cy="1785938"/>
          </a:xfrm>
          <a:prstGeom prst="rect">
            <a:avLst/>
          </a:prstGeom>
          <a:noFill/>
          <a:ln w="9525">
            <a:noFill/>
            <a:miter lim="800000"/>
            <a:headEnd/>
            <a:tailEnd/>
          </a:ln>
          <a:effectLst>
            <a:prstShdw prst="shdw17" dist="17961" dir="2700000">
              <a:schemeClr val="accent1">
                <a:gamma/>
                <a:shade val="60000"/>
                <a:invGamma/>
              </a:schemeClr>
            </a:prstShdw>
          </a:effectLst>
        </p:spPr>
        <p:txBody>
          <a:bodyPr lIns="0" tIns="0" rIns="0" bIns="0">
            <a:spAutoFit/>
          </a:bodyPr>
          <a:lstStyle/>
          <a:p>
            <a:pPr algn="just">
              <a:spcBef>
                <a:spcPct val="50000"/>
              </a:spcBef>
              <a:defRPr/>
            </a:pPr>
            <a:r>
              <a:rPr lang="fr-FR"/>
              <a:t>La source de courant impose le courant qui la traverse, quel que soit le circuit électrique. La tension peut prendre n’importe quelle valeur, elle ne dépend que du circuit électrique. </a:t>
            </a:r>
          </a:p>
          <a:p>
            <a:pPr algn="just">
              <a:spcBef>
                <a:spcPct val="50000"/>
              </a:spcBef>
              <a:defRPr/>
            </a:pPr>
            <a:r>
              <a:rPr lang="fr-FR"/>
              <a:t>La convention est ici en générateur, les grandeurs peuvent être de n’importe quel signe.</a:t>
            </a:r>
          </a:p>
        </p:txBody>
      </p:sp>
      <p:sp>
        <p:nvSpPr>
          <p:cNvPr id="40984" name="Text Box 24"/>
          <p:cNvSpPr txBox="1">
            <a:spLocks noChangeArrowheads="1"/>
          </p:cNvSpPr>
          <p:nvPr/>
        </p:nvSpPr>
        <p:spPr bwMode="auto">
          <a:xfrm>
            <a:off x="841375" y="5391150"/>
            <a:ext cx="2692400" cy="488950"/>
          </a:xfrm>
          <a:prstGeom prst="rect">
            <a:avLst/>
          </a:prstGeom>
          <a:noFill/>
          <a:ln w="9525">
            <a:noFill/>
            <a:miter lim="800000"/>
            <a:headEnd/>
            <a:tailEnd/>
          </a:ln>
          <a:effectLst>
            <a:prstShdw prst="shdw17" dist="17961" dir="2700000">
              <a:schemeClr val="accent1">
                <a:gamma/>
                <a:shade val="60000"/>
                <a:invGamma/>
              </a:schemeClr>
            </a:prstShdw>
          </a:effectLst>
        </p:spPr>
        <p:txBody>
          <a:bodyPr lIns="0" tIns="0" rIns="0" bIns="0">
            <a:spAutoFit/>
          </a:bodyPr>
          <a:lstStyle/>
          <a:p>
            <a:pPr>
              <a:spcBef>
                <a:spcPct val="50000"/>
              </a:spcBef>
              <a:defRPr/>
            </a:pPr>
            <a:r>
              <a:rPr lang="fr-FR" sz="1600" b="1"/>
              <a:t>I: constant, U quelconque, puissance quelconque</a:t>
            </a:r>
          </a:p>
        </p:txBody>
      </p:sp>
      <p:sp>
        <p:nvSpPr>
          <p:cNvPr id="40985" name="Text Box 25"/>
          <p:cNvSpPr txBox="1">
            <a:spLocks noChangeArrowheads="1"/>
          </p:cNvSpPr>
          <p:nvPr/>
        </p:nvSpPr>
        <p:spPr bwMode="auto">
          <a:xfrm>
            <a:off x="927100" y="3632200"/>
            <a:ext cx="2692400" cy="274638"/>
          </a:xfrm>
          <a:prstGeom prst="rect">
            <a:avLst/>
          </a:prstGeom>
          <a:noFill/>
          <a:ln w="9525">
            <a:noFill/>
            <a:miter lim="800000"/>
            <a:headEnd/>
            <a:tailEnd/>
          </a:ln>
          <a:effectLst>
            <a:prstShdw prst="shdw17" dist="17961" dir="2700000">
              <a:schemeClr val="accent1">
                <a:gamma/>
                <a:shade val="60000"/>
                <a:invGamma/>
              </a:schemeClr>
            </a:prstShdw>
          </a:effectLst>
        </p:spPr>
        <p:txBody>
          <a:bodyPr lIns="0" tIns="0" rIns="0" bIns="0">
            <a:spAutoFit/>
          </a:bodyPr>
          <a:lstStyle/>
          <a:p>
            <a:pPr>
              <a:spcBef>
                <a:spcPct val="50000"/>
              </a:spcBef>
              <a:defRPr/>
            </a:pPr>
            <a:r>
              <a:rPr lang="fr-FR"/>
              <a:t>Source de courant</a:t>
            </a:r>
          </a:p>
        </p:txBody>
      </p:sp>
      <p:sp>
        <p:nvSpPr>
          <p:cNvPr id="40975" name="Oval 15"/>
          <p:cNvSpPr>
            <a:spLocks noChangeArrowheads="1"/>
          </p:cNvSpPr>
          <p:nvPr/>
        </p:nvSpPr>
        <p:spPr bwMode="auto">
          <a:xfrm>
            <a:off x="1092200" y="4483100"/>
            <a:ext cx="609600" cy="571500"/>
          </a:xfrm>
          <a:prstGeom prst="ellipse">
            <a:avLst/>
          </a:prstGeom>
          <a:solidFill>
            <a:schemeClr val="bg1"/>
          </a:solidFill>
          <a:ln w="12700">
            <a:solidFill>
              <a:schemeClr val="tx1"/>
            </a:solidFill>
            <a:round/>
            <a:headEnd/>
            <a:tailEnd/>
          </a:ln>
          <a:effectLst>
            <a:prstShdw prst="shdw17" dist="17961" dir="2700000">
              <a:schemeClr val="tx1">
                <a:gamma/>
                <a:shade val="60000"/>
                <a:invGamma/>
              </a:schemeClr>
            </a:prstShdw>
          </a:effectLst>
        </p:spPr>
        <p:txBody>
          <a:bodyPr wrap="none" anchor="ctr"/>
          <a:lstStyle/>
          <a:p>
            <a:pPr>
              <a:defRPr/>
            </a:pPr>
            <a:endParaRPr lang="fr-FR"/>
          </a:p>
        </p:txBody>
      </p:sp>
      <p:sp>
        <p:nvSpPr>
          <p:cNvPr id="40986" name="Line 26"/>
          <p:cNvSpPr>
            <a:spLocks noChangeShapeType="1"/>
          </p:cNvSpPr>
          <p:nvPr/>
        </p:nvSpPr>
        <p:spPr bwMode="auto">
          <a:xfrm>
            <a:off x="1092200" y="4762500"/>
            <a:ext cx="596900" cy="0"/>
          </a:xfrm>
          <a:prstGeom prst="line">
            <a:avLst/>
          </a:prstGeom>
          <a:noFill/>
          <a:ln w="9525">
            <a:solidFill>
              <a:schemeClr val="tx1"/>
            </a:solidFill>
            <a:round/>
            <a:headEnd/>
            <a:tailEnd/>
          </a:ln>
          <a:effectLst>
            <a:prstShdw prst="shdw17" dist="17961" dir="2700000">
              <a:schemeClr val="tx1">
                <a:gamma/>
                <a:shade val="60000"/>
                <a:invGamma/>
              </a:schemeClr>
            </a:prstShdw>
          </a:effectLst>
        </p:spPr>
        <p:txBody>
          <a:bodyPr/>
          <a:lstStyle/>
          <a:p>
            <a:pPr>
              <a:defRPr/>
            </a:pPr>
            <a:endParaRPr lang="fr-FR"/>
          </a:p>
        </p:txBody>
      </p:sp>
      <p:sp>
        <p:nvSpPr>
          <p:cNvPr id="40987" name="Text Box 27"/>
          <p:cNvSpPr txBox="1">
            <a:spLocks noChangeArrowheads="1"/>
          </p:cNvSpPr>
          <p:nvPr/>
        </p:nvSpPr>
        <p:spPr bwMode="auto">
          <a:xfrm>
            <a:off x="5613400" y="254000"/>
            <a:ext cx="2374900" cy="3667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fr-FR" b="1">
                <a:solidFill>
                  <a:schemeClr val="hlink"/>
                </a:solidFill>
              </a:rPr>
              <a:t>MPSI-PCSI-PTSI-TSI</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ZoneTexte 7"/>
          <p:cNvSpPr txBox="1">
            <a:spLocks noChangeArrowheads="1"/>
          </p:cNvSpPr>
          <p:nvPr/>
        </p:nvSpPr>
        <p:spPr bwMode="auto">
          <a:xfrm>
            <a:off x="403225" y="152400"/>
            <a:ext cx="5499100" cy="434975"/>
          </a:xfrm>
          <a:prstGeom prst="rect">
            <a:avLst/>
          </a:prstGeom>
          <a:noFill/>
          <a:ln w="9525">
            <a:noFill/>
            <a:miter lim="800000"/>
            <a:headEnd/>
            <a:tailEnd/>
          </a:ln>
        </p:spPr>
        <p:txBody>
          <a:bodyPr>
            <a:spAutoFit/>
          </a:bodyPr>
          <a:lstStyle/>
          <a:p>
            <a:pPr algn="ctr">
              <a:lnSpc>
                <a:spcPct val="125000"/>
              </a:lnSpc>
            </a:pPr>
            <a:r>
              <a:rPr lang="fr-FR" b="1">
                <a:solidFill>
                  <a:srgbClr val="0000FF"/>
                </a:solidFill>
              </a:rPr>
              <a:t>Notion de source : modélisation, semestre 2</a:t>
            </a:r>
          </a:p>
        </p:txBody>
      </p:sp>
      <p:sp>
        <p:nvSpPr>
          <p:cNvPr id="55307" name="Text Box 11"/>
          <p:cNvSpPr txBox="1">
            <a:spLocks noChangeArrowheads="1"/>
          </p:cNvSpPr>
          <p:nvPr/>
        </p:nvSpPr>
        <p:spPr bwMode="auto">
          <a:xfrm>
            <a:off x="2654300" y="2273300"/>
            <a:ext cx="2997200" cy="823913"/>
          </a:xfrm>
          <a:prstGeom prst="rect">
            <a:avLst/>
          </a:prstGeom>
          <a:noFill/>
          <a:ln w="9525">
            <a:noFill/>
            <a:miter lim="800000"/>
            <a:headEnd/>
            <a:tailEnd/>
          </a:ln>
          <a:effectLst>
            <a:prstShdw prst="shdw17" dist="17961" dir="2700000">
              <a:schemeClr val="accent1">
                <a:gamma/>
                <a:shade val="60000"/>
                <a:invGamma/>
              </a:schemeClr>
            </a:prstShdw>
          </a:effectLst>
        </p:spPr>
        <p:txBody>
          <a:bodyPr lIns="0" tIns="0" rIns="0" bIns="0">
            <a:spAutoFit/>
          </a:bodyPr>
          <a:lstStyle/>
          <a:p>
            <a:pPr algn="just">
              <a:spcBef>
                <a:spcPct val="50000"/>
              </a:spcBef>
              <a:defRPr/>
            </a:pPr>
            <a:r>
              <a:rPr lang="fr-FR"/>
              <a:t>La source de tension impose la tension, le circuit est ouvert, le courant est nul.</a:t>
            </a:r>
          </a:p>
        </p:txBody>
      </p:sp>
      <p:sp>
        <p:nvSpPr>
          <p:cNvPr id="55309" name="Text Box 13"/>
          <p:cNvSpPr txBox="1">
            <a:spLocks noChangeArrowheads="1"/>
          </p:cNvSpPr>
          <p:nvPr/>
        </p:nvSpPr>
        <p:spPr bwMode="auto">
          <a:xfrm>
            <a:off x="927100" y="698500"/>
            <a:ext cx="7200900" cy="274638"/>
          </a:xfrm>
          <a:prstGeom prst="rect">
            <a:avLst/>
          </a:prstGeom>
          <a:noFill/>
          <a:ln w="9525">
            <a:noFill/>
            <a:miter lim="800000"/>
            <a:headEnd/>
            <a:tailEnd/>
          </a:ln>
          <a:effectLst>
            <a:prstShdw prst="shdw17" dist="17961" dir="2700000">
              <a:schemeClr val="accent1">
                <a:gamma/>
                <a:shade val="60000"/>
                <a:invGamma/>
              </a:schemeClr>
            </a:prstShdw>
          </a:effectLst>
        </p:spPr>
        <p:txBody>
          <a:bodyPr lIns="0" tIns="0" rIns="0" bIns="0">
            <a:spAutoFit/>
          </a:bodyPr>
          <a:lstStyle/>
          <a:p>
            <a:pPr>
              <a:spcBef>
                <a:spcPct val="50000"/>
              </a:spcBef>
              <a:defRPr/>
            </a:pPr>
            <a:r>
              <a:rPr lang="fr-FR" dirty="0"/>
              <a:t>Règle d’association des sources : seulement trois cas possibles.</a:t>
            </a:r>
          </a:p>
        </p:txBody>
      </p:sp>
      <p:sp>
        <p:nvSpPr>
          <p:cNvPr id="35844" name="Oval 2"/>
          <p:cNvSpPr>
            <a:spLocks noChangeArrowheads="1"/>
          </p:cNvSpPr>
          <p:nvPr/>
        </p:nvSpPr>
        <p:spPr bwMode="auto">
          <a:xfrm>
            <a:off x="947738" y="1479550"/>
            <a:ext cx="438150" cy="365125"/>
          </a:xfrm>
          <a:prstGeom prst="ellipse">
            <a:avLst/>
          </a:prstGeom>
          <a:solidFill>
            <a:schemeClr val="bg1"/>
          </a:solidFill>
          <a:ln w="25400">
            <a:solidFill>
              <a:schemeClr val="tx1"/>
            </a:solidFill>
            <a:round/>
            <a:headEnd/>
            <a:tailEnd/>
          </a:ln>
        </p:spPr>
        <p:txBody>
          <a:bodyPr wrap="none" anchor="ctr"/>
          <a:lstStyle/>
          <a:p>
            <a:endParaRPr lang="fr-FR"/>
          </a:p>
        </p:txBody>
      </p:sp>
      <p:sp>
        <p:nvSpPr>
          <p:cNvPr id="35845" name="Rectangle 3"/>
          <p:cNvSpPr>
            <a:spLocks noChangeArrowheads="1"/>
          </p:cNvSpPr>
          <p:nvPr/>
        </p:nvSpPr>
        <p:spPr bwMode="auto">
          <a:xfrm>
            <a:off x="1166813" y="1382713"/>
            <a:ext cx="912812" cy="534987"/>
          </a:xfrm>
          <a:prstGeom prst="rect">
            <a:avLst/>
          </a:prstGeom>
          <a:noFill/>
          <a:ln w="25400">
            <a:solidFill>
              <a:schemeClr val="tx1"/>
            </a:solidFill>
            <a:miter lim="800000"/>
            <a:headEnd/>
            <a:tailEnd/>
          </a:ln>
        </p:spPr>
        <p:txBody>
          <a:bodyPr wrap="none" anchor="ctr"/>
          <a:lstStyle/>
          <a:p>
            <a:endParaRPr lang="fr-FR"/>
          </a:p>
        </p:txBody>
      </p:sp>
      <p:sp>
        <p:nvSpPr>
          <p:cNvPr id="35846" name="Line 7"/>
          <p:cNvSpPr>
            <a:spLocks noChangeShapeType="1"/>
          </p:cNvSpPr>
          <p:nvPr/>
        </p:nvSpPr>
        <p:spPr bwMode="auto">
          <a:xfrm flipV="1">
            <a:off x="847725" y="1497013"/>
            <a:ext cx="0" cy="339725"/>
          </a:xfrm>
          <a:prstGeom prst="line">
            <a:avLst/>
          </a:prstGeom>
          <a:noFill/>
          <a:ln w="25400">
            <a:solidFill>
              <a:schemeClr val="tx1"/>
            </a:solidFill>
            <a:round/>
            <a:headEnd/>
            <a:tailEnd type="triangle" w="med" len="med"/>
          </a:ln>
        </p:spPr>
        <p:txBody>
          <a:bodyPr/>
          <a:lstStyle/>
          <a:p>
            <a:endParaRPr lang="fr-FR"/>
          </a:p>
        </p:txBody>
      </p:sp>
      <p:sp>
        <p:nvSpPr>
          <p:cNvPr id="35847" name="Line 8"/>
          <p:cNvSpPr>
            <a:spLocks noChangeShapeType="1"/>
          </p:cNvSpPr>
          <p:nvPr/>
        </p:nvSpPr>
        <p:spPr bwMode="auto">
          <a:xfrm>
            <a:off x="1331913" y="1382713"/>
            <a:ext cx="246062" cy="0"/>
          </a:xfrm>
          <a:prstGeom prst="line">
            <a:avLst/>
          </a:prstGeom>
          <a:noFill/>
          <a:ln w="25400">
            <a:solidFill>
              <a:srgbClr val="FF0000"/>
            </a:solidFill>
            <a:round/>
            <a:headEnd/>
            <a:tailEnd type="triangle" w="med" len="med"/>
          </a:ln>
        </p:spPr>
        <p:txBody>
          <a:bodyPr/>
          <a:lstStyle/>
          <a:p>
            <a:endParaRPr lang="fr-FR"/>
          </a:p>
        </p:txBody>
      </p:sp>
      <p:sp>
        <p:nvSpPr>
          <p:cNvPr id="35848" name="Text Box 9"/>
          <p:cNvSpPr txBox="1">
            <a:spLocks noChangeArrowheads="1"/>
          </p:cNvSpPr>
          <p:nvPr/>
        </p:nvSpPr>
        <p:spPr bwMode="auto">
          <a:xfrm>
            <a:off x="546100" y="1568450"/>
            <a:ext cx="236538" cy="366713"/>
          </a:xfrm>
          <a:prstGeom prst="rect">
            <a:avLst/>
          </a:prstGeom>
          <a:noFill/>
          <a:ln w="25400">
            <a:noFill/>
            <a:miter lim="800000"/>
            <a:headEnd/>
            <a:tailEnd/>
          </a:ln>
        </p:spPr>
        <p:txBody>
          <a:bodyPr>
            <a:spAutoFit/>
          </a:bodyPr>
          <a:lstStyle/>
          <a:p>
            <a:pPr>
              <a:spcBef>
                <a:spcPct val="50000"/>
              </a:spcBef>
            </a:pPr>
            <a:r>
              <a:rPr lang="fr-FR"/>
              <a:t>U</a:t>
            </a:r>
          </a:p>
        </p:txBody>
      </p:sp>
      <p:sp>
        <p:nvSpPr>
          <p:cNvPr id="35849" name="Text Box 10"/>
          <p:cNvSpPr txBox="1">
            <a:spLocks noChangeArrowheads="1"/>
          </p:cNvSpPr>
          <p:nvPr/>
        </p:nvSpPr>
        <p:spPr bwMode="auto">
          <a:xfrm>
            <a:off x="1368425" y="1041400"/>
            <a:ext cx="236538" cy="366713"/>
          </a:xfrm>
          <a:prstGeom prst="rect">
            <a:avLst/>
          </a:prstGeom>
          <a:noFill/>
          <a:ln w="25400">
            <a:noFill/>
            <a:miter lim="800000"/>
            <a:headEnd/>
            <a:tailEnd/>
          </a:ln>
        </p:spPr>
        <p:txBody>
          <a:bodyPr>
            <a:spAutoFit/>
          </a:bodyPr>
          <a:lstStyle/>
          <a:p>
            <a:pPr>
              <a:spcBef>
                <a:spcPct val="50000"/>
              </a:spcBef>
            </a:pPr>
            <a:r>
              <a:rPr lang="fr-FR">
                <a:solidFill>
                  <a:srgbClr val="FF3300"/>
                </a:solidFill>
              </a:rPr>
              <a:t>I</a:t>
            </a:r>
          </a:p>
        </p:txBody>
      </p:sp>
      <p:grpSp>
        <p:nvGrpSpPr>
          <p:cNvPr id="35850" name="Group 26"/>
          <p:cNvGrpSpPr>
            <a:grpSpLocks/>
          </p:cNvGrpSpPr>
          <p:nvPr/>
        </p:nvGrpSpPr>
        <p:grpSpPr bwMode="auto">
          <a:xfrm>
            <a:off x="1860550" y="1455738"/>
            <a:ext cx="438150" cy="365125"/>
            <a:chOff x="688" y="2824"/>
            <a:chExt cx="384" cy="360"/>
          </a:xfrm>
        </p:grpSpPr>
        <p:sp>
          <p:nvSpPr>
            <p:cNvPr id="35883" name="Oval 24"/>
            <p:cNvSpPr>
              <a:spLocks noChangeArrowheads="1"/>
            </p:cNvSpPr>
            <p:nvPr/>
          </p:nvSpPr>
          <p:spPr bwMode="auto">
            <a:xfrm>
              <a:off x="688" y="2824"/>
              <a:ext cx="384" cy="360"/>
            </a:xfrm>
            <a:prstGeom prst="ellipse">
              <a:avLst/>
            </a:prstGeom>
            <a:solidFill>
              <a:schemeClr val="bg1"/>
            </a:solidFill>
            <a:ln w="25400">
              <a:solidFill>
                <a:schemeClr val="tx1"/>
              </a:solidFill>
              <a:round/>
              <a:headEnd/>
              <a:tailEnd/>
            </a:ln>
          </p:spPr>
          <p:txBody>
            <a:bodyPr wrap="none" anchor="ctr"/>
            <a:lstStyle/>
            <a:p>
              <a:endParaRPr lang="fr-FR"/>
            </a:p>
          </p:txBody>
        </p:sp>
        <p:sp>
          <p:nvSpPr>
            <p:cNvPr id="35884" name="Line 25"/>
            <p:cNvSpPr>
              <a:spLocks noChangeShapeType="1"/>
            </p:cNvSpPr>
            <p:nvPr/>
          </p:nvSpPr>
          <p:spPr bwMode="auto">
            <a:xfrm>
              <a:off x="688" y="3000"/>
              <a:ext cx="376" cy="0"/>
            </a:xfrm>
            <a:prstGeom prst="line">
              <a:avLst/>
            </a:prstGeom>
            <a:noFill/>
            <a:ln w="25400">
              <a:solidFill>
                <a:schemeClr val="tx1"/>
              </a:solidFill>
              <a:round/>
              <a:headEnd/>
              <a:tailEnd/>
            </a:ln>
          </p:spPr>
          <p:txBody>
            <a:bodyPr/>
            <a:lstStyle/>
            <a:p>
              <a:endParaRPr lang="fr-FR"/>
            </a:p>
          </p:txBody>
        </p:sp>
      </p:grpSp>
      <p:sp>
        <p:nvSpPr>
          <p:cNvPr id="35851" name="Oval 27"/>
          <p:cNvSpPr>
            <a:spLocks noChangeArrowheads="1"/>
          </p:cNvSpPr>
          <p:nvPr/>
        </p:nvSpPr>
        <p:spPr bwMode="auto">
          <a:xfrm>
            <a:off x="1087438" y="2382838"/>
            <a:ext cx="493712" cy="409575"/>
          </a:xfrm>
          <a:prstGeom prst="ellipse">
            <a:avLst/>
          </a:prstGeom>
          <a:solidFill>
            <a:schemeClr val="bg1"/>
          </a:solidFill>
          <a:ln w="25400">
            <a:solidFill>
              <a:schemeClr val="tx1"/>
            </a:solidFill>
            <a:round/>
            <a:headEnd/>
            <a:tailEnd/>
          </a:ln>
        </p:spPr>
        <p:txBody>
          <a:bodyPr wrap="none" anchor="ctr"/>
          <a:lstStyle/>
          <a:p>
            <a:endParaRPr lang="fr-FR"/>
          </a:p>
        </p:txBody>
      </p:sp>
      <p:sp>
        <p:nvSpPr>
          <p:cNvPr id="35852" name="Line 29"/>
          <p:cNvSpPr>
            <a:spLocks noChangeShapeType="1"/>
          </p:cNvSpPr>
          <p:nvPr/>
        </p:nvSpPr>
        <p:spPr bwMode="auto">
          <a:xfrm flipV="1">
            <a:off x="974725" y="2428875"/>
            <a:ext cx="0" cy="381000"/>
          </a:xfrm>
          <a:prstGeom prst="line">
            <a:avLst/>
          </a:prstGeom>
          <a:noFill/>
          <a:ln w="25400">
            <a:solidFill>
              <a:schemeClr val="tx1"/>
            </a:solidFill>
            <a:round/>
            <a:headEnd/>
            <a:tailEnd type="triangle" w="med" len="med"/>
          </a:ln>
        </p:spPr>
        <p:txBody>
          <a:bodyPr/>
          <a:lstStyle/>
          <a:p>
            <a:endParaRPr lang="fr-FR"/>
          </a:p>
        </p:txBody>
      </p:sp>
      <p:sp>
        <p:nvSpPr>
          <p:cNvPr id="35853" name="Text Box 31"/>
          <p:cNvSpPr txBox="1">
            <a:spLocks noChangeArrowheads="1"/>
          </p:cNvSpPr>
          <p:nvPr/>
        </p:nvSpPr>
        <p:spPr bwMode="auto">
          <a:xfrm>
            <a:off x="635000" y="2509838"/>
            <a:ext cx="266700" cy="366712"/>
          </a:xfrm>
          <a:prstGeom prst="rect">
            <a:avLst/>
          </a:prstGeom>
          <a:noFill/>
          <a:ln w="25400">
            <a:noFill/>
            <a:miter lim="800000"/>
            <a:headEnd/>
            <a:tailEnd/>
          </a:ln>
        </p:spPr>
        <p:txBody>
          <a:bodyPr>
            <a:spAutoFit/>
          </a:bodyPr>
          <a:lstStyle/>
          <a:p>
            <a:pPr>
              <a:spcBef>
                <a:spcPct val="50000"/>
              </a:spcBef>
            </a:pPr>
            <a:r>
              <a:rPr lang="fr-FR"/>
              <a:t>U</a:t>
            </a:r>
          </a:p>
        </p:txBody>
      </p:sp>
      <p:sp>
        <p:nvSpPr>
          <p:cNvPr id="35854" name="Text Box 32"/>
          <p:cNvSpPr txBox="1">
            <a:spLocks noChangeArrowheads="1"/>
          </p:cNvSpPr>
          <p:nvPr/>
        </p:nvSpPr>
        <p:spPr bwMode="auto">
          <a:xfrm>
            <a:off x="1560513" y="1930400"/>
            <a:ext cx="266700" cy="366713"/>
          </a:xfrm>
          <a:prstGeom prst="rect">
            <a:avLst/>
          </a:prstGeom>
          <a:noFill/>
          <a:ln w="25400">
            <a:noFill/>
            <a:miter lim="800000"/>
            <a:headEnd/>
            <a:tailEnd/>
          </a:ln>
        </p:spPr>
        <p:txBody>
          <a:bodyPr>
            <a:spAutoFit/>
          </a:bodyPr>
          <a:lstStyle/>
          <a:p>
            <a:pPr>
              <a:spcBef>
                <a:spcPct val="50000"/>
              </a:spcBef>
            </a:pPr>
            <a:r>
              <a:rPr lang="fr-FR">
                <a:solidFill>
                  <a:srgbClr val="FF3300"/>
                </a:solidFill>
              </a:rPr>
              <a:t>I</a:t>
            </a:r>
          </a:p>
        </p:txBody>
      </p:sp>
      <p:sp>
        <p:nvSpPr>
          <p:cNvPr id="35855" name="Line 46"/>
          <p:cNvSpPr>
            <a:spLocks noChangeShapeType="1"/>
          </p:cNvSpPr>
          <p:nvPr/>
        </p:nvSpPr>
        <p:spPr bwMode="auto">
          <a:xfrm flipH="1">
            <a:off x="1344613" y="2946400"/>
            <a:ext cx="523875" cy="0"/>
          </a:xfrm>
          <a:prstGeom prst="line">
            <a:avLst/>
          </a:prstGeom>
          <a:noFill/>
          <a:ln w="25400">
            <a:solidFill>
              <a:schemeClr val="tx1"/>
            </a:solidFill>
            <a:round/>
            <a:headEnd/>
            <a:tailEnd/>
          </a:ln>
        </p:spPr>
        <p:txBody>
          <a:bodyPr/>
          <a:lstStyle/>
          <a:p>
            <a:endParaRPr lang="fr-FR"/>
          </a:p>
        </p:txBody>
      </p:sp>
      <p:sp>
        <p:nvSpPr>
          <p:cNvPr id="35856" name="Line 47"/>
          <p:cNvSpPr>
            <a:spLocks noChangeShapeType="1"/>
          </p:cNvSpPr>
          <p:nvPr/>
        </p:nvSpPr>
        <p:spPr bwMode="auto">
          <a:xfrm flipV="1">
            <a:off x="1344613" y="2265363"/>
            <a:ext cx="0" cy="681037"/>
          </a:xfrm>
          <a:prstGeom prst="line">
            <a:avLst/>
          </a:prstGeom>
          <a:noFill/>
          <a:ln w="25400">
            <a:solidFill>
              <a:schemeClr val="tx1"/>
            </a:solidFill>
            <a:round/>
            <a:headEnd/>
            <a:tailEnd/>
          </a:ln>
        </p:spPr>
        <p:txBody>
          <a:bodyPr/>
          <a:lstStyle/>
          <a:p>
            <a:endParaRPr lang="fr-FR"/>
          </a:p>
        </p:txBody>
      </p:sp>
      <p:sp>
        <p:nvSpPr>
          <p:cNvPr id="35857" name="Line 48"/>
          <p:cNvSpPr>
            <a:spLocks noChangeShapeType="1"/>
          </p:cNvSpPr>
          <p:nvPr/>
        </p:nvSpPr>
        <p:spPr bwMode="auto">
          <a:xfrm>
            <a:off x="1344613" y="2265363"/>
            <a:ext cx="636587" cy="0"/>
          </a:xfrm>
          <a:prstGeom prst="line">
            <a:avLst/>
          </a:prstGeom>
          <a:noFill/>
          <a:ln w="25400">
            <a:solidFill>
              <a:schemeClr val="tx1"/>
            </a:solidFill>
            <a:round/>
            <a:headEnd/>
            <a:tailEnd/>
          </a:ln>
        </p:spPr>
        <p:txBody>
          <a:bodyPr/>
          <a:lstStyle/>
          <a:p>
            <a:endParaRPr lang="fr-FR"/>
          </a:p>
        </p:txBody>
      </p:sp>
      <p:sp>
        <p:nvSpPr>
          <p:cNvPr id="35858" name="Line 30"/>
          <p:cNvSpPr>
            <a:spLocks noChangeShapeType="1"/>
          </p:cNvSpPr>
          <p:nvPr/>
        </p:nvSpPr>
        <p:spPr bwMode="auto">
          <a:xfrm>
            <a:off x="1519238" y="2265363"/>
            <a:ext cx="276225" cy="0"/>
          </a:xfrm>
          <a:prstGeom prst="line">
            <a:avLst/>
          </a:prstGeom>
          <a:noFill/>
          <a:ln w="25400">
            <a:solidFill>
              <a:srgbClr val="FF0000"/>
            </a:solidFill>
            <a:round/>
            <a:headEnd/>
            <a:tailEnd type="triangle" w="med" len="med"/>
          </a:ln>
        </p:spPr>
        <p:txBody>
          <a:bodyPr/>
          <a:lstStyle/>
          <a:p>
            <a:endParaRPr lang="fr-FR"/>
          </a:p>
        </p:txBody>
      </p:sp>
      <p:sp>
        <p:nvSpPr>
          <p:cNvPr id="55346" name="Text Box 50"/>
          <p:cNvSpPr txBox="1">
            <a:spLocks noChangeArrowheads="1"/>
          </p:cNvSpPr>
          <p:nvPr/>
        </p:nvSpPr>
        <p:spPr bwMode="auto">
          <a:xfrm>
            <a:off x="2628900" y="1244600"/>
            <a:ext cx="2997200" cy="823913"/>
          </a:xfrm>
          <a:prstGeom prst="rect">
            <a:avLst/>
          </a:prstGeom>
          <a:noFill/>
          <a:ln w="9525">
            <a:noFill/>
            <a:miter lim="800000"/>
            <a:headEnd/>
            <a:tailEnd/>
          </a:ln>
          <a:effectLst>
            <a:prstShdw prst="shdw17" dist="17961" dir="2700000">
              <a:schemeClr val="accent1">
                <a:gamma/>
                <a:shade val="60000"/>
                <a:invGamma/>
              </a:schemeClr>
            </a:prstShdw>
          </a:effectLst>
        </p:spPr>
        <p:txBody>
          <a:bodyPr lIns="0" tIns="0" rIns="0" bIns="0">
            <a:spAutoFit/>
          </a:bodyPr>
          <a:lstStyle/>
          <a:p>
            <a:pPr algn="just">
              <a:spcBef>
                <a:spcPct val="50000"/>
              </a:spcBef>
              <a:defRPr/>
            </a:pPr>
            <a:r>
              <a:rPr lang="fr-FR"/>
              <a:t>La source de tension impose la tension, la source de courant impose le courant.</a:t>
            </a:r>
          </a:p>
        </p:txBody>
      </p:sp>
      <p:sp>
        <p:nvSpPr>
          <p:cNvPr id="55347" name="Text Box 51"/>
          <p:cNvSpPr txBox="1">
            <a:spLocks noChangeArrowheads="1"/>
          </p:cNvSpPr>
          <p:nvPr/>
        </p:nvSpPr>
        <p:spPr bwMode="auto">
          <a:xfrm>
            <a:off x="2705100" y="3340100"/>
            <a:ext cx="3086100" cy="823913"/>
          </a:xfrm>
          <a:prstGeom prst="rect">
            <a:avLst/>
          </a:prstGeom>
          <a:noFill/>
          <a:ln w="9525">
            <a:noFill/>
            <a:miter lim="800000"/>
            <a:headEnd/>
            <a:tailEnd/>
          </a:ln>
          <a:effectLst>
            <a:prstShdw prst="shdw17" dist="17961" dir="2700000">
              <a:schemeClr val="accent1">
                <a:gamma/>
                <a:shade val="60000"/>
                <a:invGamma/>
              </a:schemeClr>
            </a:prstShdw>
          </a:effectLst>
        </p:spPr>
        <p:txBody>
          <a:bodyPr lIns="0" tIns="0" rIns="0" bIns="0">
            <a:spAutoFit/>
          </a:bodyPr>
          <a:lstStyle/>
          <a:p>
            <a:pPr algn="just">
              <a:spcBef>
                <a:spcPct val="50000"/>
              </a:spcBef>
              <a:defRPr/>
            </a:pPr>
            <a:r>
              <a:rPr lang="fr-FR"/>
              <a:t>La source de courant impose le courant, le circuit est fermé, la tension est nul.</a:t>
            </a:r>
          </a:p>
        </p:txBody>
      </p:sp>
      <p:sp>
        <p:nvSpPr>
          <p:cNvPr id="35861" name="Text Box 70"/>
          <p:cNvSpPr txBox="1">
            <a:spLocks noChangeArrowheads="1"/>
          </p:cNvSpPr>
          <p:nvPr/>
        </p:nvSpPr>
        <p:spPr bwMode="auto">
          <a:xfrm>
            <a:off x="1485900" y="3035300"/>
            <a:ext cx="246063" cy="366713"/>
          </a:xfrm>
          <a:prstGeom prst="rect">
            <a:avLst/>
          </a:prstGeom>
          <a:noFill/>
          <a:ln w="25400">
            <a:noFill/>
            <a:miter lim="800000"/>
            <a:headEnd/>
            <a:tailEnd/>
          </a:ln>
        </p:spPr>
        <p:txBody>
          <a:bodyPr>
            <a:spAutoFit/>
          </a:bodyPr>
          <a:lstStyle/>
          <a:p>
            <a:pPr>
              <a:spcBef>
                <a:spcPct val="50000"/>
              </a:spcBef>
            </a:pPr>
            <a:r>
              <a:rPr lang="fr-FR">
                <a:solidFill>
                  <a:srgbClr val="FF3300"/>
                </a:solidFill>
              </a:rPr>
              <a:t>I</a:t>
            </a:r>
          </a:p>
        </p:txBody>
      </p:sp>
      <p:sp>
        <p:nvSpPr>
          <p:cNvPr id="55367" name="Text Box 71"/>
          <p:cNvSpPr txBox="1">
            <a:spLocks noChangeArrowheads="1"/>
          </p:cNvSpPr>
          <p:nvPr/>
        </p:nvSpPr>
        <p:spPr bwMode="auto">
          <a:xfrm>
            <a:off x="2146300" y="4559300"/>
            <a:ext cx="6527800" cy="1403350"/>
          </a:xfrm>
          <a:prstGeom prst="rect">
            <a:avLst/>
          </a:prstGeom>
          <a:noFill/>
          <a:ln w="9525">
            <a:noFill/>
            <a:miter lim="800000"/>
            <a:headEnd/>
            <a:tailEnd/>
          </a:ln>
          <a:effectLst>
            <a:prstShdw prst="shdw17" dist="17961" dir="2700000">
              <a:schemeClr val="accent1">
                <a:gamma/>
                <a:shade val="60000"/>
                <a:invGamma/>
              </a:schemeClr>
            </a:prstShdw>
          </a:effectLst>
        </p:spPr>
        <p:txBody>
          <a:bodyPr lIns="0" tIns="0" rIns="0" bIns="0">
            <a:spAutoFit/>
          </a:bodyPr>
          <a:lstStyle/>
          <a:p>
            <a:pPr algn="just">
              <a:spcBef>
                <a:spcPct val="50000"/>
              </a:spcBef>
              <a:defRPr/>
            </a:pPr>
            <a:r>
              <a:rPr lang="fr-FR"/>
              <a:t>Ces grandeurs sont souvent comprises comme étant continues. Elles peuvent être fonction du temps. Lorsqu’elles sont sinusoïdales, on leur associe un vecteur de Fresnel. L’angle de déphasage </a:t>
            </a:r>
            <a:r>
              <a:rPr lang="fr-FR" sz="2000">
                <a:sym typeface="Symbol" pitchFamily="18" charset="2"/>
              </a:rPr>
              <a:t></a:t>
            </a:r>
            <a:r>
              <a:rPr lang="fr-FR"/>
              <a:t> est positif lorsque le courant est en retard par rapport à la tension.</a:t>
            </a:r>
          </a:p>
        </p:txBody>
      </p:sp>
      <p:grpSp>
        <p:nvGrpSpPr>
          <p:cNvPr id="35863" name="Group 87"/>
          <p:cNvGrpSpPr>
            <a:grpSpLocks/>
          </p:cNvGrpSpPr>
          <p:nvPr/>
        </p:nvGrpSpPr>
        <p:grpSpPr bwMode="auto">
          <a:xfrm>
            <a:off x="647700" y="3397250"/>
            <a:ext cx="1816100" cy="577850"/>
            <a:chOff x="408" y="2140"/>
            <a:chExt cx="1144" cy="364"/>
          </a:xfrm>
        </p:grpSpPr>
        <p:sp>
          <p:nvSpPr>
            <p:cNvPr id="35876" name="Rectangle 37"/>
            <p:cNvSpPr>
              <a:spLocks noChangeArrowheads="1"/>
            </p:cNvSpPr>
            <p:nvPr/>
          </p:nvSpPr>
          <p:spPr bwMode="auto">
            <a:xfrm>
              <a:off x="813" y="2140"/>
              <a:ext cx="596" cy="364"/>
            </a:xfrm>
            <a:prstGeom prst="rect">
              <a:avLst/>
            </a:prstGeom>
            <a:noFill/>
            <a:ln w="25400">
              <a:solidFill>
                <a:schemeClr val="tx1"/>
              </a:solidFill>
              <a:miter lim="800000"/>
              <a:headEnd/>
              <a:tailEnd/>
            </a:ln>
          </p:spPr>
          <p:txBody>
            <a:bodyPr wrap="none" anchor="ctr"/>
            <a:lstStyle/>
            <a:p>
              <a:endParaRPr lang="fr-FR"/>
            </a:p>
          </p:txBody>
        </p:sp>
        <p:sp>
          <p:nvSpPr>
            <p:cNvPr id="35877" name="Line 38"/>
            <p:cNvSpPr>
              <a:spLocks noChangeShapeType="1"/>
            </p:cNvSpPr>
            <p:nvPr/>
          </p:nvSpPr>
          <p:spPr bwMode="auto">
            <a:xfrm flipV="1">
              <a:off x="605" y="2217"/>
              <a:ext cx="0" cy="232"/>
            </a:xfrm>
            <a:prstGeom prst="line">
              <a:avLst/>
            </a:prstGeom>
            <a:noFill/>
            <a:ln w="25400">
              <a:solidFill>
                <a:schemeClr val="tx1"/>
              </a:solidFill>
              <a:round/>
              <a:headEnd/>
              <a:tailEnd type="triangle" w="med" len="med"/>
            </a:ln>
          </p:spPr>
          <p:txBody>
            <a:bodyPr/>
            <a:lstStyle/>
            <a:p>
              <a:endParaRPr lang="fr-FR"/>
            </a:p>
          </p:txBody>
        </p:sp>
        <p:sp>
          <p:nvSpPr>
            <p:cNvPr id="35878" name="Line 39"/>
            <p:cNvSpPr>
              <a:spLocks noChangeShapeType="1"/>
            </p:cNvSpPr>
            <p:nvPr/>
          </p:nvSpPr>
          <p:spPr bwMode="auto">
            <a:xfrm>
              <a:off x="920" y="2140"/>
              <a:ext cx="161" cy="0"/>
            </a:xfrm>
            <a:prstGeom prst="line">
              <a:avLst/>
            </a:prstGeom>
            <a:noFill/>
            <a:ln w="25400">
              <a:solidFill>
                <a:srgbClr val="FF0000"/>
              </a:solidFill>
              <a:round/>
              <a:headEnd/>
              <a:tailEnd type="triangle" w="med" len="med"/>
            </a:ln>
          </p:spPr>
          <p:txBody>
            <a:bodyPr/>
            <a:lstStyle/>
            <a:p>
              <a:endParaRPr lang="fr-FR"/>
            </a:p>
          </p:txBody>
        </p:sp>
        <p:grpSp>
          <p:nvGrpSpPr>
            <p:cNvPr id="35879" name="Group 42"/>
            <p:cNvGrpSpPr>
              <a:grpSpLocks/>
            </p:cNvGrpSpPr>
            <p:nvPr/>
          </p:nvGrpSpPr>
          <p:grpSpPr bwMode="auto">
            <a:xfrm>
              <a:off x="1266" y="2190"/>
              <a:ext cx="286" cy="248"/>
              <a:chOff x="688" y="2824"/>
              <a:chExt cx="384" cy="360"/>
            </a:xfrm>
          </p:grpSpPr>
          <p:sp>
            <p:nvSpPr>
              <p:cNvPr id="35881" name="Oval 43"/>
              <p:cNvSpPr>
                <a:spLocks noChangeArrowheads="1"/>
              </p:cNvSpPr>
              <p:nvPr/>
            </p:nvSpPr>
            <p:spPr bwMode="auto">
              <a:xfrm>
                <a:off x="688" y="2824"/>
                <a:ext cx="384" cy="360"/>
              </a:xfrm>
              <a:prstGeom prst="ellipse">
                <a:avLst/>
              </a:prstGeom>
              <a:solidFill>
                <a:schemeClr val="bg1"/>
              </a:solidFill>
              <a:ln w="25400">
                <a:solidFill>
                  <a:schemeClr val="tx1"/>
                </a:solidFill>
                <a:round/>
                <a:headEnd/>
                <a:tailEnd/>
              </a:ln>
            </p:spPr>
            <p:txBody>
              <a:bodyPr wrap="none" anchor="ctr"/>
              <a:lstStyle/>
              <a:p>
                <a:endParaRPr lang="fr-FR"/>
              </a:p>
            </p:txBody>
          </p:sp>
          <p:sp>
            <p:nvSpPr>
              <p:cNvPr id="35882" name="Line 44"/>
              <p:cNvSpPr>
                <a:spLocks noChangeShapeType="1"/>
              </p:cNvSpPr>
              <p:nvPr/>
            </p:nvSpPr>
            <p:spPr bwMode="auto">
              <a:xfrm>
                <a:off x="688" y="3000"/>
                <a:ext cx="376" cy="0"/>
              </a:xfrm>
              <a:prstGeom prst="line">
                <a:avLst/>
              </a:prstGeom>
              <a:noFill/>
              <a:ln w="25400">
                <a:solidFill>
                  <a:schemeClr val="tx1"/>
                </a:solidFill>
                <a:round/>
                <a:headEnd/>
                <a:tailEnd/>
              </a:ln>
            </p:spPr>
            <p:txBody>
              <a:bodyPr/>
              <a:lstStyle/>
              <a:p>
                <a:endParaRPr lang="fr-FR"/>
              </a:p>
            </p:txBody>
          </p:sp>
        </p:grpSp>
        <p:sp>
          <p:nvSpPr>
            <p:cNvPr id="35880" name="Text Box 40"/>
            <p:cNvSpPr txBox="1">
              <a:spLocks noChangeArrowheads="1"/>
            </p:cNvSpPr>
            <p:nvPr/>
          </p:nvSpPr>
          <p:spPr bwMode="auto">
            <a:xfrm>
              <a:off x="408" y="2267"/>
              <a:ext cx="155" cy="231"/>
            </a:xfrm>
            <a:prstGeom prst="rect">
              <a:avLst/>
            </a:prstGeom>
            <a:noFill/>
            <a:ln w="25400">
              <a:noFill/>
              <a:miter lim="800000"/>
              <a:headEnd/>
              <a:tailEnd/>
            </a:ln>
          </p:spPr>
          <p:txBody>
            <a:bodyPr>
              <a:spAutoFit/>
            </a:bodyPr>
            <a:lstStyle/>
            <a:p>
              <a:pPr>
                <a:spcBef>
                  <a:spcPct val="50000"/>
                </a:spcBef>
              </a:pPr>
              <a:r>
                <a:rPr lang="fr-FR"/>
                <a:t>U</a:t>
              </a:r>
            </a:p>
          </p:txBody>
        </p:sp>
      </p:grpSp>
      <p:grpSp>
        <p:nvGrpSpPr>
          <p:cNvPr id="35864" name="Group 45"/>
          <p:cNvGrpSpPr>
            <a:grpSpLocks/>
          </p:cNvGrpSpPr>
          <p:nvPr/>
        </p:nvGrpSpPr>
        <p:grpSpPr bwMode="auto">
          <a:xfrm>
            <a:off x="558800" y="4310063"/>
            <a:ext cx="1312863" cy="1138237"/>
            <a:chOff x="352" y="2715"/>
            <a:chExt cx="827" cy="717"/>
          </a:xfrm>
        </p:grpSpPr>
        <p:sp>
          <p:nvSpPr>
            <p:cNvPr id="35868" name="Line 57"/>
            <p:cNvSpPr>
              <a:spLocks noChangeShapeType="1"/>
            </p:cNvSpPr>
            <p:nvPr/>
          </p:nvSpPr>
          <p:spPr bwMode="auto">
            <a:xfrm flipV="1">
              <a:off x="600" y="2736"/>
              <a:ext cx="0" cy="696"/>
            </a:xfrm>
            <a:prstGeom prst="line">
              <a:avLst/>
            </a:prstGeom>
            <a:noFill/>
            <a:ln w="25400">
              <a:solidFill>
                <a:schemeClr val="tx1"/>
              </a:solidFill>
              <a:round/>
              <a:headEnd/>
              <a:tailEnd type="triangle" w="med" len="med"/>
            </a:ln>
          </p:spPr>
          <p:txBody>
            <a:bodyPr/>
            <a:lstStyle/>
            <a:p>
              <a:endParaRPr lang="fr-FR"/>
            </a:p>
          </p:txBody>
        </p:sp>
        <p:sp>
          <p:nvSpPr>
            <p:cNvPr id="35869" name="Line 58"/>
            <p:cNvSpPr>
              <a:spLocks noChangeShapeType="1"/>
            </p:cNvSpPr>
            <p:nvPr/>
          </p:nvSpPr>
          <p:spPr bwMode="auto">
            <a:xfrm flipV="1">
              <a:off x="600" y="3024"/>
              <a:ext cx="288" cy="400"/>
            </a:xfrm>
            <a:prstGeom prst="line">
              <a:avLst/>
            </a:prstGeom>
            <a:noFill/>
            <a:ln w="25400">
              <a:solidFill>
                <a:srgbClr val="FF0000"/>
              </a:solidFill>
              <a:round/>
              <a:headEnd/>
              <a:tailEnd type="triangle" w="med" len="med"/>
            </a:ln>
          </p:spPr>
          <p:txBody>
            <a:bodyPr/>
            <a:lstStyle/>
            <a:p>
              <a:endParaRPr lang="fr-FR"/>
            </a:p>
          </p:txBody>
        </p:sp>
        <p:sp>
          <p:nvSpPr>
            <p:cNvPr id="35870" name="Arc 59"/>
            <p:cNvSpPr>
              <a:spLocks/>
            </p:cNvSpPr>
            <p:nvPr/>
          </p:nvSpPr>
          <p:spPr bwMode="auto">
            <a:xfrm rot="5400000" flipH="1">
              <a:off x="600" y="3040"/>
              <a:ext cx="152" cy="16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type="triangle" w="med" len="med"/>
            </a:ln>
          </p:spPr>
          <p:txBody>
            <a:bodyPr wrap="none" anchor="ctr"/>
            <a:lstStyle/>
            <a:p>
              <a:endParaRPr lang="fr-FR"/>
            </a:p>
          </p:txBody>
        </p:sp>
        <p:sp>
          <p:nvSpPr>
            <p:cNvPr id="35871" name="Text Box 69"/>
            <p:cNvSpPr txBox="1">
              <a:spLocks noChangeArrowheads="1"/>
            </p:cNvSpPr>
            <p:nvPr/>
          </p:nvSpPr>
          <p:spPr bwMode="auto">
            <a:xfrm>
              <a:off x="352" y="2939"/>
              <a:ext cx="155" cy="231"/>
            </a:xfrm>
            <a:prstGeom prst="rect">
              <a:avLst/>
            </a:prstGeom>
            <a:noFill/>
            <a:ln w="25400">
              <a:noFill/>
              <a:miter lim="800000"/>
              <a:headEnd/>
              <a:tailEnd/>
            </a:ln>
          </p:spPr>
          <p:txBody>
            <a:bodyPr>
              <a:spAutoFit/>
            </a:bodyPr>
            <a:lstStyle/>
            <a:p>
              <a:pPr>
                <a:spcBef>
                  <a:spcPct val="50000"/>
                </a:spcBef>
              </a:pPr>
              <a:r>
                <a:rPr lang="fr-FR"/>
                <a:t>U</a:t>
              </a:r>
            </a:p>
          </p:txBody>
        </p:sp>
        <p:sp>
          <p:nvSpPr>
            <p:cNvPr id="35872" name="Text Box 41"/>
            <p:cNvSpPr txBox="1">
              <a:spLocks noChangeArrowheads="1"/>
            </p:cNvSpPr>
            <p:nvPr/>
          </p:nvSpPr>
          <p:spPr bwMode="auto">
            <a:xfrm>
              <a:off x="872" y="3160"/>
              <a:ext cx="155" cy="231"/>
            </a:xfrm>
            <a:prstGeom prst="rect">
              <a:avLst/>
            </a:prstGeom>
            <a:noFill/>
            <a:ln w="25400">
              <a:noFill/>
              <a:miter lim="800000"/>
              <a:headEnd/>
              <a:tailEnd/>
            </a:ln>
          </p:spPr>
          <p:txBody>
            <a:bodyPr>
              <a:spAutoFit/>
            </a:bodyPr>
            <a:lstStyle/>
            <a:p>
              <a:pPr>
                <a:spcBef>
                  <a:spcPct val="50000"/>
                </a:spcBef>
              </a:pPr>
              <a:r>
                <a:rPr lang="fr-FR">
                  <a:solidFill>
                    <a:srgbClr val="FF3300"/>
                  </a:solidFill>
                </a:rPr>
                <a:t>I</a:t>
              </a:r>
            </a:p>
          </p:txBody>
        </p:sp>
        <p:sp>
          <p:nvSpPr>
            <p:cNvPr id="35873" name="Text Box 73"/>
            <p:cNvSpPr txBox="1">
              <a:spLocks noChangeArrowheads="1"/>
            </p:cNvSpPr>
            <p:nvPr/>
          </p:nvSpPr>
          <p:spPr bwMode="auto">
            <a:xfrm>
              <a:off x="624" y="2835"/>
              <a:ext cx="219" cy="250"/>
            </a:xfrm>
            <a:prstGeom prst="rect">
              <a:avLst/>
            </a:prstGeom>
            <a:noFill/>
            <a:ln w="25400">
              <a:noFill/>
              <a:miter lim="800000"/>
              <a:headEnd/>
              <a:tailEnd/>
            </a:ln>
          </p:spPr>
          <p:txBody>
            <a:bodyPr>
              <a:spAutoFit/>
            </a:bodyPr>
            <a:lstStyle/>
            <a:p>
              <a:pPr>
                <a:spcBef>
                  <a:spcPct val="50000"/>
                </a:spcBef>
              </a:pPr>
              <a:r>
                <a:rPr lang="fr-FR" sz="2000">
                  <a:sym typeface="Symbol" pitchFamily="18" charset="2"/>
                </a:rPr>
                <a:t></a:t>
              </a:r>
            </a:p>
          </p:txBody>
        </p:sp>
        <p:sp>
          <p:nvSpPr>
            <p:cNvPr id="35874" name="Arc 84"/>
            <p:cNvSpPr>
              <a:spLocks/>
            </p:cNvSpPr>
            <p:nvPr/>
          </p:nvSpPr>
          <p:spPr bwMode="auto">
            <a:xfrm rot="5400000" flipH="1">
              <a:off x="888" y="2840"/>
              <a:ext cx="152" cy="16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type="triangle" w="med" len="med"/>
            </a:ln>
          </p:spPr>
          <p:txBody>
            <a:bodyPr wrap="none" anchor="ctr"/>
            <a:lstStyle/>
            <a:p>
              <a:endParaRPr lang="fr-FR"/>
            </a:p>
          </p:txBody>
        </p:sp>
        <p:sp>
          <p:nvSpPr>
            <p:cNvPr id="35875" name="Text Box 86"/>
            <p:cNvSpPr txBox="1">
              <a:spLocks noChangeArrowheads="1"/>
            </p:cNvSpPr>
            <p:nvPr/>
          </p:nvSpPr>
          <p:spPr bwMode="auto">
            <a:xfrm>
              <a:off x="960" y="2715"/>
              <a:ext cx="219" cy="250"/>
            </a:xfrm>
            <a:prstGeom prst="rect">
              <a:avLst/>
            </a:prstGeom>
            <a:noFill/>
            <a:ln w="25400">
              <a:noFill/>
              <a:miter lim="800000"/>
              <a:headEnd/>
              <a:tailEnd/>
            </a:ln>
          </p:spPr>
          <p:txBody>
            <a:bodyPr>
              <a:spAutoFit/>
            </a:bodyPr>
            <a:lstStyle/>
            <a:p>
              <a:pPr>
                <a:spcBef>
                  <a:spcPct val="50000"/>
                </a:spcBef>
              </a:pPr>
              <a:r>
                <a:rPr lang="fr-FR" sz="2000">
                  <a:sym typeface="Symbol" pitchFamily="18" charset="2"/>
                </a:rPr>
                <a:t>+</a:t>
              </a:r>
            </a:p>
          </p:txBody>
        </p:sp>
      </p:grpSp>
      <p:sp>
        <p:nvSpPr>
          <p:cNvPr id="35865" name="Text Box 88"/>
          <p:cNvSpPr txBox="1">
            <a:spLocks noChangeArrowheads="1"/>
          </p:cNvSpPr>
          <p:nvPr/>
        </p:nvSpPr>
        <p:spPr bwMode="auto">
          <a:xfrm>
            <a:off x="6184900" y="3225800"/>
            <a:ext cx="2679700" cy="1141413"/>
          </a:xfrm>
          <a:prstGeom prst="rect">
            <a:avLst/>
          </a:prstGeom>
          <a:solidFill>
            <a:srgbClr val="0033CC"/>
          </a:solidFill>
          <a:ln w="9525">
            <a:noFill/>
            <a:miter lim="800000"/>
            <a:headEnd/>
            <a:tailEnd/>
          </a:ln>
          <a:effectLst>
            <a:prstShdw prst="shdw17" dist="17961" dir="2700000">
              <a:srgbClr val="001F7A"/>
            </a:prstShdw>
          </a:effectLst>
        </p:spPr>
        <p:txBody>
          <a:bodyPr lIns="108000" tIns="108000" rIns="108000" bIns="108000">
            <a:spAutoFit/>
          </a:bodyPr>
          <a:lstStyle/>
          <a:p>
            <a:pPr algn="just">
              <a:spcBef>
                <a:spcPct val="50000"/>
              </a:spcBef>
            </a:pPr>
            <a:r>
              <a:rPr lang="fr-FR" sz="1200">
                <a:solidFill>
                  <a:schemeClr val="bg1"/>
                </a:solidFill>
              </a:rPr>
              <a:t>Dans tous les cas la puissance instantanée est le produit U</a:t>
            </a:r>
            <a:r>
              <a:rPr lang="fr-FR" sz="1200">
                <a:solidFill>
                  <a:schemeClr val="bg1"/>
                </a:solidFill>
                <a:sym typeface="Symbol" pitchFamily="18" charset="2"/>
              </a:rPr>
              <a:t></a:t>
            </a:r>
            <a:r>
              <a:rPr lang="fr-FR" sz="1200">
                <a:solidFill>
                  <a:schemeClr val="bg1"/>
                </a:solidFill>
              </a:rPr>
              <a:t>I</a:t>
            </a:r>
          </a:p>
          <a:p>
            <a:pPr algn="just">
              <a:spcBef>
                <a:spcPct val="50000"/>
              </a:spcBef>
            </a:pPr>
            <a:r>
              <a:rPr lang="fr-FR" sz="1200">
                <a:solidFill>
                  <a:schemeClr val="bg1"/>
                </a:solidFill>
              </a:rPr>
              <a:t>U est la grandeur d’effort,</a:t>
            </a:r>
          </a:p>
          <a:p>
            <a:pPr algn="just">
              <a:spcBef>
                <a:spcPct val="50000"/>
              </a:spcBef>
            </a:pPr>
            <a:r>
              <a:rPr lang="fr-FR" sz="1200">
                <a:solidFill>
                  <a:schemeClr val="bg1"/>
                </a:solidFill>
              </a:rPr>
              <a:t>I est la grandeur de flux</a:t>
            </a:r>
          </a:p>
        </p:txBody>
      </p:sp>
      <p:sp>
        <p:nvSpPr>
          <p:cNvPr id="35866" name="Text Box 89"/>
          <p:cNvSpPr txBox="1">
            <a:spLocks noChangeArrowheads="1"/>
          </p:cNvSpPr>
          <p:nvPr/>
        </p:nvSpPr>
        <p:spPr bwMode="auto">
          <a:xfrm>
            <a:off x="6210300" y="1498600"/>
            <a:ext cx="2679700" cy="946150"/>
          </a:xfrm>
          <a:prstGeom prst="rect">
            <a:avLst/>
          </a:prstGeom>
          <a:solidFill>
            <a:srgbClr val="33CCCC"/>
          </a:solidFill>
          <a:ln w="9525">
            <a:noFill/>
            <a:miter lim="800000"/>
            <a:headEnd/>
            <a:tailEnd/>
          </a:ln>
          <a:effectLst>
            <a:prstShdw prst="shdw17" dist="17961" dir="2700000">
              <a:srgbClr val="1F7A7A"/>
            </a:prstShdw>
          </a:effectLst>
        </p:spPr>
        <p:txBody>
          <a:bodyPr lIns="108000" tIns="108000" rIns="108000" bIns="108000">
            <a:spAutoFit/>
          </a:bodyPr>
          <a:lstStyle/>
          <a:p>
            <a:pPr algn="just">
              <a:spcBef>
                <a:spcPct val="50000"/>
              </a:spcBef>
            </a:pPr>
            <a:r>
              <a:rPr lang="fr-FR" sz="1200">
                <a:solidFill>
                  <a:schemeClr val="bg1"/>
                </a:solidFill>
              </a:rPr>
              <a:t>Ici, la convention est en générateur pour la source tension, en récepteur pour la source courant, elle indique les grandeurs positives. </a:t>
            </a:r>
          </a:p>
        </p:txBody>
      </p:sp>
      <p:sp>
        <p:nvSpPr>
          <p:cNvPr id="55386" name="Text Box 90"/>
          <p:cNvSpPr txBox="1">
            <a:spLocks noChangeArrowheads="1"/>
          </p:cNvSpPr>
          <p:nvPr/>
        </p:nvSpPr>
        <p:spPr bwMode="auto">
          <a:xfrm>
            <a:off x="5854700" y="228600"/>
            <a:ext cx="2374900" cy="3667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fr-FR" b="1">
                <a:solidFill>
                  <a:schemeClr val="hlink"/>
                </a:solidFill>
              </a:rPr>
              <a:t>MPSI-PCSI-PTSI-TSI</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42"/>
          <p:cNvSpPr>
            <a:spLocks noChangeArrowheads="1"/>
          </p:cNvSpPr>
          <p:nvPr/>
        </p:nvSpPr>
        <p:spPr bwMode="auto">
          <a:xfrm>
            <a:off x="393700" y="1339850"/>
            <a:ext cx="4127500" cy="1930400"/>
          </a:xfrm>
          <a:prstGeom prst="rect">
            <a:avLst/>
          </a:prstGeom>
          <a:solidFill>
            <a:schemeClr val="bg1"/>
          </a:solidFill>
          <a:ln w="19050">
            <a:noFill/>
            <a:miter lim="800000"/>
            <a:headEnd/>
            <a:tailEnd/>
          </a:ln>
        </p:spPr>
        <p:txBody>
          <a:bodyPr wrap="none" anchor="ctr"/>
          <a:lstStyle/>
          <a:p>
            <a:endParaRPr lang="fr-FR"/>
          </a:p>
        </p:txBody>
      </p:sp>
      <p:sp>
        <p:nvSpPr>
          <p:cNvPr id="37890" name="Line 52"/>
          <p:cNvSpPr>
            <a:spLocks noChangeShapeType="1"/>
          </p:cNvSpPr>
          <p:nvPr/>
        </p:nvSpPr>
        <p:spPr bwMode="auto">
          <a:xfrm>
            <a:off x="2487613" y="1981200"/>
            <a:ext cx="1204912" cy="0"/>
          </a:xfrm>
          <a:prstGeom prst="line">
            <a:avLst/>
          </a:prstGeom>
          <a:noFill/>
          <a:ln w="25400">
            <a:solidFill>
              <a:schemeClr val="tx1"/>
            </a:solidFill>
            <a:round/>
            <a:headEnd/>
            <a:tailEnd/>
          </a:ln>
        </p:spPr>
        <p:txBody>
          <a:bodyPr/>
          <a:lstStyle/>
          <a:p>
            <a:endParaRPr lang="fr-FR"/>
          </a:p>
        </p:txBody>
      </p:sp>
      <p:sp>
        <p:nvSpPr>
          <p:cNvPr id="37891" name="ZoneTexte 7"/>
          <p:cNvSpPr txBox="1">
            <a:spLocks noChangeArrowheads="1"/>
          </p:cNvSpPr>
          <p:nvPr/>
        </p:nvSpPr>
        <p:spPr bwMode="auto">
          <a:xfrm>
            <a:off x="0" y="298450"/>
            <a:ext cx="4721225" cy="342900"/>
          </a:xfrm>
          <a:prstGeom prst="rect">
            <a:avLst/>
          </a:prstGeom>
          <a:noFill/>
          <a:ln w="9525">
            <a:noFill/>
            <a:miter lim="800000"/>
            <a:headEnd/>
            <a:tailEnd/>
          </a:ln>
        </p:spPr>
        <p:txBody>
          <a:bodyPr lIns="0" tIns="0" rIns="0" bIns="0">
            <a:spAutoFit/>
          </a:bodyPr>
          <a:lstStyle/>
          <a:p>
            <a:pPr algn="ctr">
              <a:lnSpc>
                <a:spcPct val="125000"/>
              </a:lnSpc>
            </a:pPr>
            <a:r>
              <a:rPr lang="fr-FR" b="1">
                <a:solidFill>
                  <a:srgbClr val="0000FF"/>
                </a:solidFill>
              </a:rPr>
              <a:t>Notion de source réelles : semestre 2</a:t>
            </a:r>
          </a:p>
        </p:txBody>
      </p:sp>
      <p:sp>
        <p:nvSpPr>
          <p:cNvPr id="57355" name="Text Box 11"/>
          <p:cNvSpPr txBox="1">
            <a:spLocks noChangeArrowheads="1"/>
          </p:cNvSpPr>
          <p:nvPr/>
        </p:nvSpPr>
        <p:spPr bwMode="auto">
          <a:xfrm>
            <a:off x="4737100" y="1384300"/>
            <a:ext cx="4064000" cy="1922463"/>
          </a:xfrm>
          <a:prstGeom prst="rect">
            <a:avLst/>
          </a:prstGeom>
          <a:noFill/>
          <a:ln w="9525">
            <a:noFill/>
            <a:miter lim="800000"/>
            <a:headEnd/>
            <a:tailEnd/>
          </a:ln>
          <a:effectLst>
            <a:prstShdw prst="shdw17" dist="17961" dir="2700000">
              <a:schemeClr val="accent1">
                <a:gamma/>
                <a:shade val="60000"/>
                <a:invGamma/>
              </a:schemeClr>
            </a:prstShdw>
          </a:effectLst>
        </p:spPr>
        <p:txBody>
          <a:bodyPr lIns="0" tIns="0" rIns="0" bIns="0">
            <a:spAutoFit/>
          </a:bodyPr>
          <a:lstStyle/>
          <a:p>
            <a:pPr algn="just">
              <a:spcBef>
                <a:spcPct val="50000"/>
              </a:spcBef>
              <a:defRPr/>
            </a:pPr>
            <a:r>
              <a:rPr lang="fr-FR"/>
              <a:t>Les sources sont impédantes, ce qui est toujours le cas pour les sources réelles. Pour affiner le modèle, on associe aux sources parfaites des dipôles réactifs et dissipatifs, leur agencement dépend du degré de finesse du modèle souhaité. </a:t>
            </a:r>
          </a:p>
        </p:txBody>
      </p:sp>
      <p:sp>
        <p:nvSpPr>
          <p:cNvPr id="57370" name="Text Box 26"/>
          <p:cNvSpPr txBox="1">
            <a:spLocks noChangeArrowheads="1"/>
          </p:cNvSpPr>
          <p:nvPr/>
        </p:nvSpPr>
        <p:spPr bwMode="auto">
          <a:xfrm>
            <a:off x="4587875" y="312738"/>
            <a:ext cx="1155700" cy="366712"/>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fr-FR" b="1">
                <a:solidFill>
                  <a:schemeClr val="hlink"/>
                </a:solidFill>
              </a:rPr>
              <a:t>PTSI-TSI</a:t>
            </a:r>
          </a:p>
        </p:txBody>
      </p:sp>
      <p:sp>
        <p:nvSpPr>
          <p:cNvPr id="57371" name="Rectangle 27"/>
          <p:cNvSpPr>
            <a:spLocks noChangeArrowheads="1"/>
          </p:cNvSpPr>
          <p:nvPr/>
        </p:nvSpPr>
        <p:spPr bwMode="auto">
          <a:xfrm>
            <a:off x="5734050" y="334963"/>
            <a:ext cx="3409950" cy="36671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fr-FR" b="1">
                <a:solidFill>
                  <a:srgbClr val="FF9900"/>
                </a:solidFill>
              </a:rPr>
              <a:t>Limite programme MPSI-PCSI</a:t>
            </a:r>
          </a:p>
        </p:txBody>
      </p:sp>
      <p:sp>
        <p:nvSpPr>
          <p:cNvPr id="57346" name="Oval 2"/>
          <p:cNvSpPr>
            <a:spLocks noChangeArrowheads="1"/>
          </p:cNvSpPr>
          <p:nvPr/>
        </p:nvSpPr>
        <p:spPr bwMode="auto">
          <a:xfrm>
            <a:off x="838200" y="2159000"/>
            <a:ext cx="609600" cy="571500"/>
          </a:xfrm>
          <a:prstGeom prst="ellipse">
            <a:avLst/>
          </a:prstGeom>
          <a:solidFill>
            <a:schemeClr val="bg1"/>
          </a:solidFill>
          <a:ln w="12700">
            <a:solidFill>
              <a:schemeClr val="tx1"/>
            </a:solidFill>
            <a:round/>
            <a:headEnd/>
            <a:tailEnd/>
          </a:ln>
          <a:effectLst>
            <a:prstShdw prst="shdw17" dist="17961" dir="2700000">
              <a:schemeClr val="tx1">
                <a:gamma/>
                <a:shade val="60000"/>
                <a:invGamma/>
              </a:schemeClr>
            </a:prstShdw>
          </a:effectLst>
        </p:spPr>
        <p:txBody>
          <a:bodyPr wrap="none" anchor="ctr"/>
          <a:lstStyle/>
          <a:p>
            <a:pPr>
              <a:defRPr/>
            </a:pPr>
            <a:endParaRPr lang="fr-FR"/>
          </a:p>
        </p:txBody>
      </p:sp>
      <p:sp>
        <p:nvSpPr>
          <p:cNvPr id="37896" name="Line 7"/>
          <p:cNvSpPr>
            <a:spLocks noChangeShapeType="1"/>
          </p:cNvSpPr>
          <p:nvPr/>
        </p:nvSpPr>
        <p:spPr bwMode="auto">
          <a:xfrm flipV="1">
            <a:off x="762000" y="2159000"/>
            <a:ext cx="0" cy="533400"/>
          </a:xfrm>
          <a:prstGeom prst="line">
            <a:avLst/>
          </a:prstGeom>
          <a:noFill/>
          <a:ln w="19050">
            <a:solidFill>
              <a:schemeClr val="tx1"/>
            </a:solidFill>
            <a:round/>
            <a:headEnd/>
            <a:tailEnd type="triangle" w="med" len="med"/>
          </a:ln>
        </p:spPr>
        <p:txBody>
          <a:bodyPr/>
          <a:lstStyle/>
          <a:p>
            <a:endParaRPr lang="fr-FR"/>
          </a:p>
        </p:txBody>
      </p:sp>
      <p:sp>
        <p:nvSpPr>
          <p:cNvPr id="37897" name="Line 8"/>
          <p:cNvSpPr>
            <a:spLocks noChangeShapeType="1"/>
          </p:cNvSpPr>
          <p:nvPr/>
        </p:nvSpPr>
        <p:spPr bwMode="auto">
          <a:xfrm>
            <a:off x="1371600" y="2006600"/>
            <a:ext cx="342900" cy="0"/>
          </a:xfrm>
          <a:prstGeom prst="line">
            <a:avLst/>
          </a:prstGeom>
          <a:noFill/>
          <a:ln w="22225">
            <a:solidFill>
              <a:srgbClr val="FF0000"/>
            </a:solidFill>
            <a:round/>
            <a:headEnd/>
            <a:tailEnd type="triangle" w="med" len="med"/>
          </a:ln>
          <a:effectLst>
            <a:prstShdw prst="shdw17" dist="17961" dir="2700000">
              <a:srgbClr val="990000"/>
            </a:prstShdw>
          </a:effectLst>
        </p:spPr>
        <p:txBody>
          <a:bodyPr/>
          <a:lstStyle/>
          <a:p>
            <a:endParaRPr lang="fr-FR"/>
          </a:p>
        </p:txBody>
      </p:sp>
      <p:sp>
        <p:nvSpPr>
          <p:cNvPr id="57353" name="Text Box 9"/>
          <p:cNvSpPr txBox="1">
            <a:spLocks noChangeArrowheads="1"/>
          </p:cNvSpPr>
          <p:nvPr/>
        </p:nvSpPr>
        <p:spPr bwMode="auto">
          <a:xfrm>
            <a:off x="457200" y="2286000"/>
            <a:ext cx="330200" cy="3667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fr-FR"/>
              <a:t>U</a:t>
            </a:r>
          </a:p>
        </p:txBody>
      </p:sp>
      <p:sp>
        <p:nvSpPr>
          <p:cNvPr id="57354" name="Text Box 10"/>
          <p:cNvSpPr txBox="1">
            <a:spLocks noChangeArrowheads="1"/>
          </p:cNvSpPr>
          <p:nvPr/>
        </p:nvSpPr>
        <p:spPr bwMode="auto">
          <a:xfrm>
            <a:off x="2565400" y="1473200"/>
            <a:ext cx="330200" cy="3667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fr-FR">
                <a:solidFill>
                  <a:srgbClr val="FF3300"/>
                </a:solidFill>
              </a:rPr>
              <a:t>I</a:t>
            </a:r>
          </a:p>
        </p:txBody>
      </p:sp>
      <p:grpSp>
        <p:nvGrpSpPr>
          <p:cNvPr id="37900" name="Group 32"/>
          <p:cNvGrpSpPr>
            <a:grpSpLocks/>
          </p:cNvGrpSpPr>
          <p:nvPr/>
        </p:nvGrpSpPr>
        <p:grpSpPr bwMode="auto">
          <a:xfrm>
            <a:off x="1104900" y="2006600"/>
            <a:ext cx="622300" cy="889000"/>
            <a:chOff x="856" y="952"/>
            <a:chExt cx="1360" cy="544"/>
          </a:xfrm>
        </p:grpSpPr>
        <p:sp>
          <p:nvSpPr>
            <p:cNvPr id="37921" name="Line 28"/>
            <p:cNvSpPr>
              <a:spLocks noChangeShapeType="1"/>
            </p:cNvSpPr>
            <p:nvPr/>
          </p:nvSpPr>
          <p:spPr bwMode="auto">
            <a:xfrm>
              <a:off x="863" y="952"/>
              <a:ext cx="0" cy="544"/>
            </a:xfrm>
            <a:prstGeom prst="line">
              <a:avLst/>
            </a:prstGeom>
            <a:noFill/>
            <a:ln w="25400">
              <a:solidFill>
                <a:schemeClr val="tx1"/>
              </a:solidFill>
              <a:round/>
              <a:headEnd/>
              <a:tailEnd/>
            </a:ln>
          </p:spPr>
          <p:txBody>
            <a:bodyPr/>
            <a:lstStyle/>
            <a:p>
              <a:endParaRPr lang="fr-FR"/>
            </a:p>
          </p:txBody>
        </p:sp>
        <p:sp>
          <p:nvSpPr>
            <p:cNvPr id="37922" name="Line 29"/>
            <p:cNvSpPr>
              <a:spLocks noChangeShapeType="1"/>
            </p:cNvSpPr>
            <p:nvPr/>
          </p:nvSpPr>
          <p:spPr bwMode="auto">
            <a:xfrm>
              <a:off x="864" y="952"/>
              <a:ext cx="1352" cy="0"/>
            </a:xfrm>
            <a:prstGeom prst="line">
              <a:avLst/>
            </a:prstGeom>
            <a:noFill/>
            <a:ln w="25400">
              <a:solidFill>
                <a:schemeClr val="tx1"/>
              </a:solidFill>
              <a:round/>
              <a:headEnd/>
              <a:tailEnd/>
            </a:ln>
          </p:spPr>
          <p:txBody>
            <a:bodyPr/>
            <a:lstStyle/>
            <a:p>
              <a:endParaRPr lang="fr-FR"/>
            </a:p>
          </p:txBody>
        </p:sp>
        <p:sp>
          <p:nvSpPr>
            <p:cNvPr id="37923" name="Line 30"/>
            <p:cNvSpPr>
              <a:spLocks noChangeShapeType="1"/>
            </p:cNvSpPr>
            <p:nvPr/>
          </p:nvSpPr>
          <p:spPr bwMode="auto">
            <a:xfrm>
              <a:off x="856" y="1488"/>
              <a:ext cx="1360" cy="0"/>
            </a:xfrm>
            <a:prstGeom prst="line">
              <a:avLst/>
            </a:prstGeom>
            <a:noFill/>
            <a:ln w="25400">
              <a:solidFill>
                <a:schemeClr val="tx1"/>
              </a:solidFill>
              <a:round/>
              <a:headEnd/>
              <a:tailEnd/>
            </a:ln>
          </p:spPr>
          <p:txBody>
            <a:bodyPr/>
            <a:lstStyle/>
            <a:p>
              <a:endParaRPr lang="fr-FR"/>
            </a:p>
          </p:txBody>
        </p:sp>
      </p:grpSp>
      <p:sp>
        <p:nvSpPr>
          <p:cNvPr id="37901" name="Rectangle 33"/>
          <p:cNvSpPr>
            <a:spLocks noChangeArrowheads="1"/>
          </p:cNvSpPr>
          <p:nvPr/>
        </p:nvSpPr>
        <p:spPr bwMode="auto">
          <a:xfrm>
            <a:off x="1358900" y="1905000"/>
            <a:ext cx="419100" cy="177800"/>
          </a:xfrm>
          <a:prstGeom prst="rect">
            <a:avLst/>
          </a:prstGeom>
          <a:solidFill>
            <a:schemeClr val="bg1"/>
          </a:solidFill>
          <a:ln w="25400">
            <a:solidFill>
              <a:schemeClr val="tx1"/>
            </a:solidFill>
            <a:miter lim="800000"/>
            <a:headEnd/>
            <a:tailEnd/>
          </a:ln>
        </p:spPr>
        <p:txBody>
          <a:bodyPr wrap="none" anchor="ctr"/>
          <a:lstStyle/>
          <a:p>
            <a:endParaRPr lang="fr-FR"/>
          </a:p>
        </p:txBody>
      </p:sp>
      <p:grpSp>
        <p:nvGrpSpPr>
          <p:cNvPr id="37902" name="Group 41"/>
          <p:cNvGrpSpPr>
            <a:grpSpLocks/>
          </p:cNvGrpSpPr>
          <p:nvPr/>
        </p:nvGrpSpPr>
        <p:grpSpPr bwMode="auto">
          <a:xfrm>
            <a:off x="1797050" y="1860550"/>
            <a:ext cx="730250" cy="349250"/>
            <a:chOff x="1580" y="1172"/>
            <a:chExt cx="636" cy="220"/>
          </a:xfrm>
        </p:grpSpPr>
        <p:sp>
          <p:nvSpPr>
            <p:cNvPr id="37914" name="Oval 35"/>
            <p:cNvSpPr>
              <a:spLocks noChangeArrowheads="1"/>
            </p:cNvSpPr>
            <p:nvPr/>
          </p:nvSpPr>
          <p:spPr bwMode="auto">
            <a:xfrm>
              <a:off x="1679" y="1172"/>
              <a:ext cx="109" cy="190"/>
            </a:xfrm>
            <a:prstGeom prst="ellipse">
              <a:avLst/>
            </a:prstGeom>
            <a:noFill/>
            <a:ln w="25400">
              <a:solidFill>
                <a:schemeClr val="tx1"/>
              </a:solidFill>
              <a:round/>
              <a:headEnd/>
              <a:tailEnd/>
            </a:ln>
          </p:spPr>
          <p:txBody>
            <a:bodyPr wrap="none" anchor="ctr"/>
            <a:lstStyle/>
            <a:p>
              <a:endParaRPr lang="fr-FR"/>
            </a:p>
          </p:txBody>
        </p:sp>
        <p:sp>
          <p:nvSpPr>
            <p:cNvPr id="37915" name="Oval 36"/>
            <p:cNvSpPr>
              <a:spLocks noChangeArrowheads="1"/>
            </p:cNvSpPr>
            <p:nvPr/>
          </p:nvSpPr>
          <p:spPr bwMode="auto">
            <a:xfrm>
              <a:off x="1788" y="1172"/>
              <a:ext cx="110" cy="190"/>
            </a:xfrm>
            <a:prstGeom prst="ellipse">
              <a:avLst/>
            </a:prstGeom>
            <a:noFill/>
            <a:ln w="25400">
              <a:solidFill>
                <a:schemeClr val="tx1"/>
              </a:solidFill>
              <a:round/>
              <a:headEnd/>
              <a:tailEnd/>
            </a:ln>
          </p:spPr>
          <p:txBody>
            <a:bodyPr wrap="none" anchor="ctr"/>
            <a:lstStyle/>
            <a:p>
              <a:endParaRPr lang="fr-FR"/>
            </a:p>
          </p:txBody>
        </p:sp>
        <p:sp>
          <p:nvSpPr>
            <p:cNvPr id="37916" name="Oval 37"/>
            <p:cNvSpPr>
              <a:spLocks noChangeArrowheads="1"/>
            </p:cNvSpPr>
            <p:nvPr/>
          </p:nvSpPr>
          <p:spPr bwMode="auto">
            <a:xfrm>
              <a:off x="1902" y="1172"/>
              <a:ext cx="110" cy="190"/>
            </a:xfrm>
            <a:prstGeom prst="ellipse">
              <a:avLst/>
            </a:prstGeom>
            <a:noFill/>
            <a:ln w="25400">
              <a:solidFill>
                <a:schemeClr val="tx1"/>
              </a:solidFill>
              <a:round/>
              <a:headEnd/>
              <a:tailEnd/>
            </a:ln>
          </p:spPr>
          <p:txBody>
            <a:bodyPr wrap="none" anchor="ctr"/>
            <a:lstStyle/>
            <a:p>
              <a:endParaRPr lang="fr-FR"/>
            </a:p>
          </p:txBody>
        </p:sp>
        <p:sp>
          <p:nvSpPr>
            <p:cNvPr id="37917" name="Oval 38"/>
            <p:cNvSpPr>
              <a:spLocks noChangeArrowheads="1"/>
            </p:cNvSpPr>
            <p:nvPr/>
          </p:nvSpPr>
          <p:spPr bwMode="auto">
            <a:xfrm>
              <a:off x="2014" y="1172"/>
              <a:ext cx="109" cy="190"/>
            </a:xfrm>
            <a:prstGeom prst="ellipse">
              <a:avLst/>
            </a:prstGeom>
            <a:noFill/>
            <a:ln w="25400">
              <a:solidFill>
                <a:schemeClr val="tx1"/>
              </a:solidFill>
              <a:round/>
              <a:headEnd/>
              <a:tailEnd/>
            </a:ln>
          </p:spPr>
          <p:txBody>
            <a:bodyPr wrap="none" anchor="ctr"/>
            <a:lstStyle/>
            <a:p>
              <a:endParaRPr lang="fr-FR"/>
            </a:p>
          </p:txBody>
        </p:sp>
        <p:sp>
          <p:nvSpPr>
            <p:cNvPr id="37918" name="Rectangle 39"/>
            <p:cNvSpPr>
              <a:spLocks noChangeArrowheads="1"/>
            </p:cNvSpPr>
            <p:nvPr/>
          </p:nvSpPr>
          <p:spPr bwMode="auto">
            <a:xfrm>
              <a:off x="1663" y="1257"/>
              <a:ext cx="484" cy="135"/>
            </a:xfrm>
            <a:prstGeom prst="rect">
              <a:avLst/>
            </a:prstGeom>
            <a:solidFill>
              <a:schemeClr val="bg1"/>
            </a:solidFill>
            <a:ln w="19050">
              <a:noFill/>
              <a:miter lim="800000"/>
              <a:headEnd/>
              <a:tailEnd/>
            </a:ln>
          </p:spPr>
          <p:txBody>
            <a:bodyPr wrap="none" anchor="ctr"/>
            <a:lstStyle/>
            <a:p>
              <a:endParaRPr lang="fr-FR"/>
            </a:p>
          </p:txBody>
        </p:sp>
        <p:sp>
          <p:nvSpPr>
            <p:cNvPr id="37919" name="Line 38"/>
            <p:cNvSpPr>
              <a:spLocks noChangeShapeType="1"/>
            </p:cNvSpPr>
            <p:nvPr/>
          </p:nvSpPr>
          <p:spPr bwMode="auto">
            <a:xfrm flipH="1">
              <a:off x="1580" y="1252"/>
              <a:ext cx="100" cy="0"/>
            </a:xfrm>
            <a:prstGeom prst="line">
              <a:avLst/>
            </a:prstGeom>
            <a:noFill/>
            <a:ln w="25400">
              <a:solidFill>
                <a:schemeClr val="tx1"/>
              </a:solidFill>
              <a:round/>
              <a:headEnd/>
              <a:tailEnd/>
            </a:ln>
          </p:spPr>
          <p:txBody>
            <a:bodyPr/>
            <a:lstStyle/>
            <a:p>
              <a:endParaRPr lang="fr-FR"/>
            </a:p>
          </p:txBody>
        </p:sp>
        <p:sp>
          <p:nvSpPr>
            <p:cNvPr id="37920" name="Line 39"/>
            <p:cNvSpPr>
              <a:spLocks noChangeShapeType="1"/>
            </p:cNvSpPr>
            <p:nvPr/>
          </p:nvSpPr>
          <p:spPr bwMode="auto">
            <a:xfrm flipH="1">
              <a:off x="2116" y="1252"/>
              <a:ext cx="100" cy="0"/>
            </a:xfrm>
            <a:prstGeom prst="line">
              <a:avLst/>
            </a:prstGeom>
            <a:noFill/>
            <a:ln w="25400">
              <a:solidFill>
                <a:schemeClr val="tx1"/>
              </a:solidFill>
              <a:round/>
              <a:headEnd/>
              <a:tailEnd/>
            </a:ln>
          </p:spPr>
          <p:txBody>
            <a:bodyPr/>
            <a:lstStyle/>
            <a:p>
              <a:endParaRPr lang="fr-FR"/>
            </a:p>
          </p:txBody>
        </p:sp>
      </p:grpSp>
      <p:sp>
        <p:nvSpPr>
          <p:cNvPr id="37903" name="Line 42"/>
          <p:cNvSpPr>
            <a:spLocks noChangeShapeType="1"/>
          </p:cNvSpPr>
          <p:nvPr/>
        </p:nvSpPr>
        <p:spPr bwMode="auto">
          <a:xfrm>
            <a:off x="1674813" y="2882900"/>
            <a:ext cx="1827212" cy="0"/>
          </a:xfrm>
          <a:prstGeom prst="line">
            <a:avLst/>
          </a:prstGeom>
          <a:noFill/>
          <a:ln w="25400">
            <a:solidFill>
              <a:schemeClr val="tx1"/>
            </a:solidFill>
            <a:round/>
            <a:headEnd/>
            <a:tailEnd/>
          </a:ln>
        </p:spPr>
        <p:txBody>
          <a:bodyPr/>
          <a:lstStyle/>
          <a:p>
            <a:endParaRPr lang="fr-FR"/>
          </a:p>
        </p:txBody>
      </p:sp>
      <p:sp>
        <p:nvSpPr>
          <p:cNvPr id="37904" name="Line 18"/>
          <p:cNvSpPr>
            <a:spLocks noChangeShapeType="1"/>
          </p:cNvSpPr>
          <p:nvPr/>
        </p:nvSpPr>
        <p:spPr bwMode="auto">
          <a:xfrm>
            <a:off x="2513013" y="1982788"/>
            <a:ext cx="341312" cy="0"/>
          </a:xfrm>
          <a:prstGeom prst="line">
            <a:avLst/>
          </a:prstGeom>
          <a:noFill/>
          <a:ln w="31750">
            <a:solidFill>
              <a:srgbClr val="FF0000"/>
            </a:solidFill>
            <a:round/>
            <a:headEnd/>
            <a:tailEnd type="triangle" w="med" len="med"/>
          </a:ln>
        </p:spPr>
        <p:txBody>
          <a:bodyPr/>
          <a:lstStyle/>
          <a:p>
            <a:endParaRPr lang="fr-FR"/>
          </a:p>
        </p:txBody>
      </p:sp>
      <p:sp>
        <p:nvSpPr>
          <p:cNvPr id="2" name="Text Box 9"/>
          <p:cNvSpPr txBox="1">
            <a:spLocks noChangeArrowheads="1"/>
          </p:cNvSpPr>
          <p:nvPr/>
        </p:nvSpPr>
        <p:spPr bwMode="auto">
          <a:xfrm>
            <a:off x="1371600" y="1574800"/>
            <a:ext cx="330200" cy="3667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fr-FR"/>
              <a:t>R</a:t>
            </a:r>
          </a:p>
        </p:txBody>
      </p:sp>
      <p:sp>
        <p:nvSpPr>
          <p:cNvPr id="3" name="Text Box 9"/>
          <p:cNvSpPr txBox="1">
            <a:spLocks noChangeArrowheads="1"/>
          </p:cNvSpPr>
          <p:nvPr/>
        </p:nvSpPr>
        <p:spPr bwMode="auto">
          <a:xfrm>
            <a:off x="2044700" y="1536700"/>
            <a:ext cx="330200" cy="3667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fr-FR"/>
              <a:t>L</a:t>
            </a:r>
          </a:p>
        </p:txBody>
      </p:sp>
      <p:sp>
        <p:nvSpPr>
          <p:cNvPr id="57359" name="Rectangle 15"/>
          <p:cNvSpPr>
            <a:spLocks noChangeArrowheads="1"/>
          </p:cNvSpPr>
          <p:nvPr/>
        </p:nvSpPr>
        <p:spPr bwMode="auto">
          <a:xfrm>
            <a:off x="3175000" y="1803400"/>
            <a:ext cx="1206500" cy="1193800"/>
          </a:xfrm>
          <a:prstGeom prst="rect">
            <a:avLst/>
          </a:prstGeom>
          <a:solidFill>
            <a:schemeClr val="accent1"/>
          </a:solidFill>
          <a:ln w="9525">
            <a:noFill/>
            <a:miter lim="800000"/>
            <a:headEnd/>
            <a:tailEnd/>
          </a:ln>
          <a:effectLst>
            <a:prstShdw prst="shdw17" dist="17961" dir="2700000">
              <a:schemeClr val="accent1">
                <a:gamma/>
                <a:shade val="60000"/>
                <a:invGamma/>
              </a:schemeClr>
            </a:prstShdw>
          </a:effectLst>
        </p:spPr>
        <p:txBody>
          <a:bodyPr wrap="none" anchor="ctr"/>
          <a:lstStyle/>
          <a:p>
            <a:pPr>
              <a:defRPr/>
            </a:pPr>
            <a:endParaRPr lang="fr-FR"/>
          </a:p>
        </p:txBody>
      </p:sp>
      <p:sp>
        <p:nvSpPr>
          <p:cNvPr id="57360" name="Text Box 16"/>
          <p:cNvSpPr txBox="1">
            <a:spLocks noChangeArrowheads="1"/>
          </p:cNvSpPr>
          <p:nvPr/>
        </p:nvSpPr>
        <p:spPr bwMode="auto">
          <a:xfrm>
            <a:off x="3175000" y="2044700"/>
            <a:ext cx="1295400" cy="6413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fr-FR">
                <a:solidFill>
                  <a:schemeClr val="bg1"/>
                </a:solidFill>
              </a:rPr>
              <a:t>Circuit électrique</a:t>
            </a:r>
          </a:p>
        </p:txBody>
      </p:sp>
      <p:sp>
        <p:nvSpPr>
          <p:cNvPr id="39985" name="Rectangle 49"/>
          <p:cNvSpPr>
            <a:spLocks noChangeArrowheads="1"/>
          </p:cNvSpPr>
          <p:nvPr/>
        </p:nvSpPr>
        <p:spPr bwMode="auto">
          <a:xfrm>
            <a:off x="412750" y="3603625"/>
            <a:ext cx="8335963" cy="1552575"/>
          </a:xfrm>
          <a:prstGeom prst="rect">
            <a:avLst/>
          </a:prstGeom>
          <a:noFill/>
          <a:ln w="25400">
            <a:noFill/>
            <a:miter lim="800000"/>
            <a:headEnd/>
            <a:tailEnd/>
          </a:ln>
          <a:effectLst>
            <a:prstShdw prst="shdw17" dist="17961" dir="2700000">
              <a:schemeClr val="accent1">
                <a:gamma/>
                <a:shade val="60000"/>
                <a:invGamma/>
              </a:schemeClr>
            </a:prstShdw>
          </a:effectLst>
        </p:spPr>
        <p:txBody>
          <a:bodyPr>
            <a:spAutoFit/>
          </a:bodyPr>
          <a:lstStyle/>
          <a:p>
            <a:pPr algn="just">
              <a:defRPr/>
            </a:pPr>
            <a:r>
              <a:rPr lang="fr-FR" sz="2400"/>
              <a:t>Il ne peut plus y avoir de discontinuité de courant I. Si le circuit impose une discontinuité de tension V, par exemple par commutation d’un interrupteur électronique, la source réelle apparait alors comme une source de courant.</a:t>
            </a:r>
          </a:p>
        </p:txBody>
      </p:sp>
      <p:sp>
        <p:nvSpPr>
          <p:cNvPr id="4" name="Text Box 9"/>
          <p:cNvSpPr txBox="1">
            <a:spLocks noChangeArrowheads="1"/>
          </p:cNvSpPr>
          <p:nvPr/>
        </p:nvSpPr>
        <p:spPr bwMode="auto">
          <a:xfrm>
            <a:off x="2692400" y="2235200"/>
            <a:ext cx="330200" cy="3667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fr-FR"/>
              <a:t>V</a:t>
            </a:r>
          </a:p>
        </p:txBody>
      </p:sp>
      <p:sp>
        <p:nvSpPr>
          <p:cNvPr id="37911" name="Line 7"/>
          <p:cNvSpPr>
            <a:spLocks noChangeShapeType="1"/>
          </p:cNvSpPr>
          <p:nvPr/>
        </p:nvSpPr>
        <p:spPr bwMode="auto">
          <a:xfrm flipV="1">
            <a:off x="3048000" y="2108200"/>
            <a:ext cx="0" cy="533400"/>
          </a:xfrm>
          <a:prstGeom prst="line">
            <a:avLst/>
          </a:prstGeom>
          <a:noFill/>
          <a:ln w="19050">
            <a:solidFill>
              <a:schemeClr val="tx1"/>
            </a:solidFill>
            <a:round/>
            <a:headEnd/>
            <a:tailEnd type="triangle" w="med" len="med"/>
          </a:ln>
        </p:spPr>
        <p:txBody>
          <a:bodyPr/>
          <a:lstStyle/>
          <a:p>
            <a:endParaRPr lang="fr-FR"/>
          </a:p>
        </p:txBody>
      </p:sp>
      <p:sp>
        <p:nvSpPr>
          <p:cNvPr id="37912" name="Rectangle 53"/>
          <p:cNvSpPr>
            <a:spLocks noChangeArrowheads="1"/>
          </p:cNvSpPr>
          <p:nvPr/>
        </p:nvSpPr>
        <p:spPr bwMode="auto">
          <a:xfrm>
            <a:off x="508000" y="1485900"/>
            <a:ext cx="2095500" cy="1511300"/>
          </a:xfrm>
          <a:prstGeom prst="rect">
            <a:avLst/>
          </a:prstGeom>
          <a:noFill/>
          <a:ln w="25400">
            <a:solidFill>
              <a:schemeClr val="tx1"/>
            </a:solidFill>
            <a:prstDash val="sysDot"/>
            <a:miter lim="800000"/>
            <a:headEnd/>
            <a:tailEnd/>
          </a:ln>
        </p:spPr>
        <p:txBody>
          <a:bodyPr wrap="none" anchor="ctr"/>
          <a:lstStyle/>
          <a:p>
            <a:endParaRPr lang="fr-FR"/>
          </a:p>
        </p:txBody>
      </p:sp>
      <p:sp>
        <p:nvSpPr>
          <p:cNvPr id="6" name="Text Box 16"/>
          <p:cNvSpPr txBox="1">
            <a:spLocks noChangeArrowheads="1"/>
          </p:cNvSpPr>
          <p:nvPr/>
        </p:nvSpPr>
        <p:spPr bwMode="auto">
          <a:xfrm>
            <a:off x="838200" y="2959100"/>
            <a:ext cx="1549400" cy="3667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fr-FR"/>
              <a:t>Source</a:t>
            </a:r>
            <a:r>
              <a:rPr lang="fr-FR">
                <a:solidFill>
                  <a:schemeClr val="bg1"/>
                </a:solidFill>
              </a:rPr>
              <a:t> </a:t>
            </a:r>
            <a:r>
              <a:rPr lang="fr-FR"/>
              <a:t>réelle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age de couvertur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ception personnalisée">
  <a:themeElements>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nception personnalisé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masque MENJVA_masque bleu ciel</Template>
  <TotalTime>11912</TotalTime>
  <Words>4003</Words>
  <Application>Microsoft Office PowerPoint</Application>
  <PresentationFormat>Affichage à l'écran (4:3)</PresentationFormat>
  <Paragraphs>742</Paragraphs>
  <Slides>41</Slides>
  <Notes>41</Notes>
  <HiddenSlides>0</HiddenSlides>
  <MMClips>0</MMClips>
  <ScaleCrop>false</ScaleCrop>
  <HeadingPairs>
    <vt:vector size="4" baseType="variant">
      <vt:variant>
        <vt:lpstr>Thème</vt:lpstr>
      </vt:variant>
      <vt:variant>
        <vt:i4>2</vt:i4>
      </vt:variant>
      <vt:variant>
        <vt:lpstr>Titres des diapositives</vt:lpstr>
      </vt:variant>
      <vt:variant>
        <vt:i4>41</vt:i4>
      </vt:variant>
    </vt:vector>
  </HeadingPairs>
  <TitlesOfParts>
    <vt:vector size="43" baseType="lpstr">
      <vt:lpstr>Page de couverture</vt:lpstr>
      <vt:lpstr>Conception personnalisée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TSI</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MEN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 sur deux lignes</dc:title>
  <dc:creator>Samuel VIOLLIN IGEN STI</dc:creator>
  <cp:lastModifiedBy>Jacques Madier</cp:lastModifiedBy>
  <cp:revision>291</cp:revision>
  <cp:lastPrinted>2011-10-28T07:48:52Z</cp:lastPrinted>
  <dcterms:created xsi:type="dcterms:W3CDTF">2011-10-28T07:12:19Z</dcterms:created>
  <dcterms:modified xsi:type="dcterms:W3CDTF">2015-05-13T05:20:07Z</dcterms:modified>
</cp:coreProperties>
</file>