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650" r:id="rId2"/>
    <p:sldMasterId id="2147483648" r:id="rId3"/>
    <p:sldMasterId id="2147483996" r:id="rId4"/>
  </p:sldMasterIdLst>
  <p:notesMasterIdLst>
    <p:notesMasterId r:id="rId60"/>
  </p:notesMasterIdLst>
  <p:handoutMasterIdLst>
    <p:handoutMasterId r:id="rId61"/>
  </p:handoutMasterIdLst>
  <p:sldIdLst>
    <p:sldId id="270" r:id="rId5"/>
    <p:sldId id="328" r:id="rId6"/>
    <p:sldId id="326" r:id="rId7"/>
    <p:sldId id="327" r:id="rId8"/>
    <p:sldId id="333" r:id="rId9"/>
    <p:sldId id="334" r:id="rId10"/>
    <p:sldId id="335" r:id="rId11"/>
    <p:sldId id="336" r:id="rId12"/>
    <p:sldId id="402" r:id="rId13"/>
    <p:sldId id="403" r:id="rId14"/>
    <p:sldId id="339" r:id="rId15"/>
    <p:sldId id="341" r:id="rId16"/>
    <p:sldId id="401" r:id="rId17"/>
    <p:sldId id="342" r:id="rId18"/>
    <p:sldId id="343" r:id="rId19"/>
    <p:sldId id="344" r:id="rId20"/>
    <p:sldId id="345" r:id="rId21"/>
    <p:sldId id="346" r:id="rId22"/>
    <p:sldId id="408" r:id="rId23"/>
    <p:sldId id="347" r:id="rId24"/>
    <p:sldId id="348" r:id="rId25"/>
    <p:sldId id="349" r:id="rId26"/>
    <p:sldId id="404" r:id="rId27"/>
    <p:sldId id="352" r:id="rId28"/>
    <p:sldId id="409" r:id="rId29"/>
    <p:sldId id="350" r:id="rId30"/>
    <p:sldId id="351" r:id="rId31"/>
    <p:sldId id="353" r:id="rId32"/>
    <p:sldId id="354" r:id="rId33"/>
    <p:sldId id="355" r:id="rId34"/>
    <p:sldId id="356" r:id="rId35"/>
    <p:sldId id="357" r:id="rId36"/>
    <p:sldId id="358" r:id="rId37"/>
    <p:sldId id="405" r:id="rId38"/>
    <p:sldId id="359" r:id="rId39"/>
    <p:sldId id="406" r:id="rId40"/>
    <p:sldId id="371" r:id="rId41"/>
    <p:sldId id="382" r:id="rId42"/>
    <p:sldId id="410" r:id="rId43"/>
    <p:sldId id="411" r:id="rId44"/>
    <p:sldId id="412" r:id="rId45"/>
    <p:sldId id="416" r:id="rId46"/>
    <p:sldId id="414" r:id="rId47"/>
    <p:sldId id="415" r:id="rId48"/>
    <p:sldId id="413" r:id="rId49"/>
    <p:sldId id="372" r:id="rId50"/>
    <p:sldId id="373" r:id="rId51"/>
    <p:sldId id="374" r:id="rId52"/>
    <p:sldId id="375" r:id="rId53"/>
    <p:sldId id="376" r:id="rId54"/>
    <p:sldId id="377" r:id="rId55"/>
    <p:sldId id="378" r:id="rId56"/>
    <p:sldId id="379" r:id="rId57"/>
    <p:sldId id="380" r:id="rId58"/>
    <p:sldId id="381" r:id="rId59"/>
  </p:sldIdLst>
  <p:sldSz cx="9144000" cy="6858000" type="screen4x3"/>
  <p:notesSz cx="6669088" cy="9928225"/>
  <p:defaultTextStyle>
    <a:defPPr>
      <a:defRPr lang="fr-FR"/>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Fichou"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6" autoAdjust="0"/>
    <p:restoredTop sz="94660"/>
  </p:normalViewPr>
  <p:slideViewPr>
    <p:cSldViewPr>
      <p:cViewPr>
        <p:scale>
          <a:sx n="66" d="100"/>
          <a:sy n="66" d="100"/>
        </p:scale>
        <p:origin x="-1716" y="-390"/>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28T19:37:23.236" idx="2">
    <p:pos x="1621" y="3003"/>
    <p:text>je n'aurais pas choisi cet exemple, un peu éculé quand même...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411"/>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777607" y="0"/>
            <a:ext cx="2889938"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54097E82-084A-432F-B9E6-57B91200EFE5}" type="datetime1">
              <a:rPr lang="fr-FR" altLang="fr-FR"/>
              <a:pPr>
                <a:defRPr/>
              </a:pPr>
              <a:t>11/05/2015</a:t>
            </a:fld>
            <a:endParaRPr lang="fr-FR" altLang="fr-FR"/>
          </a:p>
        </p:txBody>
      </p:sp>
      <p:sp>
        <p:nvSpPr>
          <p:cNvPr id="4" name="Espace réservé du pied de page 3"/>
          <p:cNvSpPr>
            <a:spLocks noGrp="1"/>
          </p:cNvSpPr>
          <p:nvPr>
            <p:ph type="ftr" sz="quarter" idx="2"/>
          </p:nvPr>
        </p:nvSpPr>
        <p:spPr>
          <a:xfrm>
            <a:off x="0" y="9430091"/>
            <a:ext cx="2889938" cy="496411"/>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7607" y="9430091"/>
            <a:ext cx="2889938"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8A191AEA-8EF8-42D5-A829-7B86B9A29BF6}" type="slidenum">
              <a:rPr lang="fr-FR" altLang="fr-FR"/>
              <a:pPr>
                <a:defRPr/>
              </a:pPr>
              <a:t>‹N°›</a:t>
            </a:fld>
            <a:endParaRPr lang="fr-FR" altLang="fr-FR"/>
          </a:p>
        </p:txBody>
      </p:sp>
    </p:spTree>
    <p:extLst>
      <p:ext uri="{BB962C8B-B14F-4D97-AF65-F5344CB8AC3E}">
        <p14:creationId xmlns:p14="http://schemas.microsoft.com/office/powerpoint/2010/main" val="4060285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9216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76806"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F90228EE-1BCB-4BD7-9F07-AC76B6516069}" type="slidenum">
              <a:rPr lang="fr-FR" altLang="fr-FR"/>
              <a:pPr>
                <a:defRPr/>
              </a:pPr>
              <a:t>‹N°›</a:t>
            </a:fld>
            <a:endParaRPr lang="fr-FR" altLang="fr-FR"/>
          </a:p>
        </p:txBody>
      </p:sp>
    </p:spTree>
    <p:extLst>
      <p:ext uri="{BB962C8B-B14F-4D97-AF65-F5344CB8AC3E}">
        <p14:creationId xmlns:p14="http://schemas.microsoft.com/office/powerpoint/2010/main" val="29416466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2A185D46-575D-45F9-A923-C76AB78C5592}" type="slidenum">
              <a:rPr lang="fr-FR" altLang="fr-FR" smtClean="0"/>
              <a:pPr eaLnBrk="1" hangingPunct="1">
                <a:spcBef>
                  <a:spcPct val="0"/>
                </a:spcBef>
              </a:pPr>
              <a:t>6</a:t>
            </a:fld>
            <a:endParaRPr lang="fr-FR" altLang="fr-F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788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36284C78-C0FC-4FE6-B3F5-BBD347065A5E}" type="slidenum">
              <a:rPr lang="fr-FR" altLang="fr-FR" smtClean="0"/>
              <a:pPr eaLnBrk="1" hangingPunct="1">
                <a:spcBef>
                  <a:spcPct val="0"/>
                </a:spcBef>
              </a:pPr>
              <a:t>22</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CAF569A-092C-4277-9F50-50FBCBBAF69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61A542A-C6FD-43BE-BAD7-DF699E9C5284}"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1DB4D72-B9F7-45C0-AFA9-50F82A57D25E}"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D42E60F-4DAC-4414-B0BF-BD257238C03E}"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D90CFF-D2E1-4632-B8B6-A18CE2E110B4}"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FB6001-B4D4-44BF-BA86-A6E34813BC4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30041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E5D121-1E3D-4A70-91A9-FF1D0CED1ACB}" type="slidenum">
              <a:rPr lang="fr-FR"/>
              <a:pPr>
                <a:defRPr/>
              </a:pPr>
              <a:t>‹N°›</a:t>
            </a:fld>
            <a:endParaRPr lang="fr-FR"/>
          </a:p>
        </p:txBody>
      </p:sp>
    </p:spTree>
    <p:extLst>
      <p:ext uri="{BB962C8B-B14F-4D97-AF65-F5344CB8AC3E}">
        <p14:creationId xmlns:p14="http://schemas.microsoft.com/office/powerpoint/2010/main" val="143091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0224E85-9689-4112-A077-F220B1D475A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BB3103-B61A-4C5D-BD3A-4BC53FAEFD7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F2F5D3-3597-42F7-932D-29D5584D31B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3DB8E79-7760-4641-B040-D16D7258593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42BC4A0-E7F1-429C-9BC5-926102323A9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p:spPr>
          <p:txBody>
            <a:bodyPr/>
            <a:lstStyle/>
            <a:p>
              <a:pPr>
                <a:defRPr/>
              </a:pPr>
              <a:endParaRPr lang="fr-FR">
                <a:ea typeface="ＭＳ Ｐゴシック" charset="0"/>
                <a:cs typeface="ＭＳ Ｐゴシック" charset="0"/>
              </a:endParaRPr>
            </a:p>
          </p:txBody>
        </p:sp>
        <p:sp>
          <p:nvSpPr>
            <p:cNvPr id="9" name="Rectangle 11"/>
            <p:cNvSpPr>
              <a:spLocks noChangeArrowheads="1"/>
            </p:cNvSpPr>
            <p:nvPr/>
          </p:nvSpPr>
          <p:spPr bwMode="gray">
            <a:xfrm>
              <a:off x="0" y="0"/>
              <a:ext cx="5760" cy="2568"/>
            </a:xfrm>
            <a:prstGeom prst="rect">
              <a:avLst/>
            </a:prstGeom>
            <a:solidFill>
              <a:srgbClr val="DEEEF8"/>
            </a:solidFill>
            <a:ln>
              <a:noFill/>
            </a:ln>
            <a:extLst/>
          </p:spPr>
          <p:txBody>
            <a:bodyPr wrap="none" anchor="ctr"/>
            <a:lstStyle/>
            <a:p>
              <a:pPr>
                <a:defRPr/>
              </a:pPr>
              <a:endParaRPr lang="fr-FR" dirty="0">
                <a:ea typeface="ＭＳ Ｐゴシック" charset="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sz="2400">
                <a:solidFill>
                  <a:schemeClr val="tx1"/>
                </a:solidFill>
                <a:latin typeface="Arial" pitchFamily="34" charset="0"/>
                <a:ea typeface="ＭＳ Ｐゴシック" pitchFamily="-84" charset="-128"/>
              </a:defRPr>
            </a:lvl1pPr>
            <a:lvl2pPr marL="742950" indent="-285750" defTabSz="457200" eaLnBrk="0" hangingPunct="0">
              <a:defRPr sz="2400">
                <a:solidFill>
                  <a:schemeClr val="tx1"/>
                </a:solidFill>
                <a:latin typeface="Arial" pitchFamily="34" charset="0"/>
                <a:ea typeface="ＭＳ Ｐゴシック" pitchFamily="-84" charset="-128"/>
              </a:defRPr>
            </a:lvl2pPr>
            <a:lvl3pPr marL="1143000" indent="-228600" defTabSz="457200" eaLnBrk="0" hangingPunct="0">
              <a:defRPr sz="2400">
                <a:solidFill>
                  <a:schemeClr val="tx1"/>
                </a:solidFill>
                <a:latin typeface="Arial" pitchFamily="34" charset="0"/>
                <a:ea typeface="ＭＳ Ｐゴシック" pitchFamily="-84" charset="-128"/>
              </a:defRPr>
            </a:lvl3pPr>
            <a:lvl4pPr marL="1600200" indent="-228600" defTabSz="457200" eaLnBrk="0" hangingPunct="0">
              <a:defRPr sz="2400">
                <a:solidFill>
                  <a:schemeClr val="tx1"/>
                </a:solidFill>
                <a:latin typeface="Arial" pitchFamily="34" charset="0"/>
                <a:ea typeface="ＭＳ Ｐゴシック" pitchFamily="-84" charset="-128"/>
              </a:defRPr>
            </a:lvl4pPr>
            <a:lvl5pPr marL="2057400" indent="-228600" defTabSz="4572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r>
              <a:rPr lang="fr-FR" altLang="fr-FR" sz="3200" b="1" smtClean="0">
                <a:solidFill>
                  <a:srgbClr val="404040"/>
                </a:solidFill>
                <a:latin typeface="Calibri" pitchFamily="34" charset="0"/>
                <a:cs typeface="+mn-cs"/>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sz="2400">
                <a:solidFill>
                  <a:schemeClr val="tx1"/>
                </a:solidFill>
                <a:latin typeface="Arial" pitchFamily="34" charset="0"/>
                <a:ea typeface="ＭＳ Ｐゴシック" pitchFamily="-84" charset="-128"/>
              </a:defRPr>
            </a:lvl1pPr>
            <a:lvl2pPr marL="742950" indent="-285750" defTabSz="457200" eaLnBrk="0" hangingPunct="0">
              <a:defRPr sz="2400">
                <a:solidFill>
                  <a:schemeClr val="tx1"/>
                </a:solidFill>
                <a:latin typeface="Arial" pitchFamily="34" charset="0"/>
                <a:ea typeface="ＭＳ Ｐゴシック" pitchFamily="-84" charset="-128"/>
              </a:defRPr>
            </a:lvl2pPr>
            <a:lvl3pPr marL="1143000" indent="-228600" defTabSz="457200" eaLnBrk="0" hangingPunct="0">
              <a:defRPr sz="2400">
                <a:solidFill>
                  <a:schemeClr val="tx1"/>
                </a:solidFill>
                <a:latin typeface="Arial" pitchFamily="34" charset="0"/>
                <a:ea typeface="ＭＳ Ｐゴシック" pitchFamily="-84" charset="-128"/>
              </a:defRPr>
            </a:lvl3pPr>
            <a:lvl4pPr marL="1600200" indent="-228600" defTabSz="457200" eaLnBrk="0" hangingPunct="0">
              <a:defRPr sz="2400">
                <a:solidFill>
                  <a:schemeClr val="tx1"/>
                </a:solidFill>
                <a:latin typeface="Arial" pitchFamily="34" charset="0"/>
                <a:ea typeface="ＭＳ Ｐゴシック" pitchFamily="-84" charset="-128"/>
              </a:defRPr>
            </a:lvl4pPr>
            <a:lvl5pPr marL="2057400" indent="-228600" defTabSz="4572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spcBef>
                <a:spcPct val="20000"/>
              </a:spcBef>
              <a:buFont typeface="Wingdings" pitchFamily="2" charset="2"/>
              <a:buNone/>
              <a:defRPr/>
            </a:pPr>
            <a:r>
              <a:rPr lang="fr-FR" altLang="fr-FR" sz="1500" smtClean="0">
                <a:solidFill>
                  <a:srgbClr val="0062A8"/>
                </a:solidFill>
                <a:latin typeface="Calibri" pitchFamily="34" charset="0"/>
                <a:cs typeface="+mn-cs"/>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Nom de la direction et du bureau &gt; date   </a:t>
            </a:r>
            <a:endParaRPr lang="fr-FR" dirty="0">
              <a:solidFill>
                <a:schemeClr val="tx1">
                  <a:lumMod val="65000"/>
                  <a:lumOff val="35000"/>
                </a:schemeClr>
              </a:solidFill>
            </a:endParaRP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3"/>
          <a:srcRect/>
          <a:stretch>
            <a:fillRect/>
          </a:stretch>
        </p:blipFill>
        <p:spPr bwMode="auto">
          <a:xfrm>
            <a:off x="1965325" y="5949950"/>
            <a:ext cx="1550988" cy="700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650" name="Group 21"/>
          <p:cNvGrpSpPr>
            <a:grpSpLocks/>
          </p:cNvGrpSpPr>
          <p:nvPr/>
        </p:nvGrpSpPr>
        <p:grpSpPr bwMode="auto">
          <a:xfrm>
            <a:off x="0" y="0"/>
            <a:ext cx="9144000" cy="3883025"/>
            <a:chOff x="0" y="0"/>
            <a:chExt cx="5760" cy="2446"/>
          </a:xfrm>
        </p:grpSpPr>
        <p:sp>
          <p:nvSpPr>
            <p:cNvPr id="2056" name="Rectangle 18"/>
            <p:cNvSpPr>
              <a:spLocks noChangeArrowheads="1"/>
            </p:cNvSpPr>
            <p:nvPr userDrawn="1"/>
          </p:nvSpPr>
          <p:spPr bwMode="gray">
            <a:xfrm>
              <a:off x="0" y="0"/>
              <a:ext cx="5760" cy="1780"/>
            </a:xfrm>
            <a:prstGeom prst="rect">
              <a:avLst/>
            </a:prstGeom>
            <a:solidFill>
              <a:schemeClr val="folHlink"/>
            </a:solidFill>
            <a:ln>
              <a:noFill/>
            </a:ln>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a:noFill/>
            </a:ln>
            <a:extLst/>
          </p:spPr>
          <p:txBody>
            <a:bodyPr/>
            <a:lstStyle/>
            <a:p>
              <a:pPr>
                <a:defRPr/>
              </a:pPr>
              <a:endParaRPr lang="fr-FR">
                <a:ea typeface="ＭＳ Ｐゴシック" charset="-128"/>
                <a:cs typeface="+mn-cs"/>
              </a:endParaRPr>
            </a:p>
          </p:txBody>
        </p:sp>
      </p:grpSp>
      <p:sp>
        <p:nvSpPr>
          <p:cNvPr id="27651" name="Rectangle 3"/>
          <p:cNvSpPr>
            <a:spLocks noGrp="1" noChangeArrowheads="1"/>
          </p:cNvSpPr>
          <p:nvPr>
            <p:ph type="title"/>
          </p:nvPr>
        </p:nvSpPr>
        <p:spPr bwMode="gray">
          <a:xfrm>
            <a:off x="1331913" y="2060575"/>
            <a:ext cx="5761037" cy="5048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ltLang="fr-FR" smtClean="0"/>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230188"/>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r>
              <a:rPr lang="fr-FR" altLang="fr-FR" sz="900" dirty="0" smtClean="0">
                <a:solidFill>
                  <a:schemeClr val="accent1"/>
                </a:solidFill>
                <a:latin typeface="Calibri" pitchFamily="34" charset="0"/>
                <a:cs typeface="Calibri" pitchFamily="34" charset="0"/>
              </a:rPr>
              <a:t>Titre de la présentation &gt; date </a:t>
            </a: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27655" name="Image 1"/>
          <p:cNvPicPr>
            <a:picLocks noChangeAspect="1"/>
          </p:cNvPicPr>
          <p:nvPr userDrawn="1"/>
        </p:nvPicPr>
        <p:blipFill>
          <a:blip r:embed="rId2"/>
          <a:srcRect/>
          <a:stretch>
            <a:fillRect/>
          </a:stretch>
        </p:blipFill>
        <p:spPr bwMode="auto">
          <a:xfrm>
            <a:off x="1042988" y="6096000"/>
            <a:ext cx="1263650"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pitchFamily="2" charset="2"/>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pitchFamily="2" charset="2"/>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p:spPr>
        <p:txBody>
          <a:bodyPr/>
          <a:lstStyle/>
          <a:p>
            <a:pPr>
              <a:defRPr/>
            </a:pPr>
            <a:endParaRPr lang="fr-FR">
              <a:ea typeface="ＭＳ Ｐゴシック" charset="-128"/>
              <a:cs typeface="+mn-cs"/>
            </a:endParaRPr>
          </a:p>
        </p:txBody>
      </p:sp>
      <p:sp>
        <p:nvSpPr>
          <p:cNvPr id="29699"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Titre de la page de contenu</a:t>
            </a:r>
          </a:p>
        </p:txBody>
      </p:sp>
      <p:sp>
        <p:nvSpPr>
          <p:cNvPr id="29700"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dirty="0" smtClean="0"/>
              <a:t>Texte premier niveau </a:t>
            </a:r>
          </a:p>
          <a:p>
            <a:pPr lvl="1"/>
            <a:r>
              <a:rPr lang="fr-FR" altLang="fr-FR" dirty="0" smtClean="0"/>
              <a:t>Texte deuxième niveau</a:t>
            </a:r>
          </a:p>
          <a:p>
            <a:pPr lvl="2"/>
            <a:r>
              <a:rPr lang="fr-FR" altLang="fr-FR" dirty="0" smtClean="0"/>
              <a:t>Texte troisième niveau</a:t>
            </a:r>
          </a:p>
          <a:p>
            <a:pPr lvl="3"/>
            <a:r>
              <a:rPr lang="fr-FR" altLang="fr-FR" dirty="0" smtClean="0"/>
              <a:t>Quatrième niveau</a:t>
            </a:r>
          </a:p>
          <a:p>
            <a:pPr lvl="4"/>
            <a:r>
              <a:rPr lang="fr-FR" altLang="fr-FR" dirty="0" smtClean="0"/>
              <a:t>Cinquième niveau</a:t>
            </a:r>
          </a:p>
        </p:txBody>
      </p:sp>
      <p:sp>
        <p:nvSpPr>
          <p:cNvPr id="6150" name="ZoneTexte 2"/>
          <p:cNvSpPr txBox="1">
            <a:spLocks noChangeArrowheads="1"/>
          </p:cNvSpPr>
          <p:nvPr userDrawn="1"/>
        </p:nvSpPr>
        <p:spPr bwMode="auto">
          <a:xfrm>
            <a:off x="2484438" y="6381750"/>
            <a:ext cx="5400675" cy="369332"/>
          </a:xfrm>
          <a:prstGeom prst="rect">
            <a:avLst/>
          </a:prstGeom>
          <a:noFill/>
          <a:ln>
            <a:noFill/>
          </a:ln>
          <a:extLst/>
        </p:spPr>
        <p:txBody>
          <a:bodyPr>
            <a:spAutoFit/>
          </a:bodyPr>
          <a:lstStyle/>
          <a:p>
            <a:r>
              <a:rPr lang="fr-FR" altLang="fr-FR" sz="900" dirty="0" smtClean="0">
                <a:solidFill>
                  <a:schemeClr val="accent1"/>
                </a:solidFill>
                <a:latin typeface="Calibri" pitchFamily="34" charset="0"/>
              </a:rPr>
              <a:t>Didactique en S2I en  </a:t>
            </a:r>
            <a:r>
              <a:rPr lang="fr-FR" altLang="fr-FR" sz="900" dirty="0">
                <a:solidFill>
                  <a:schemeClr val="accent1"/>
                </a:solidFill>
                <a:latin typeface="Calibri" pitchFamily="34" charset="0"/>
              </a:rPr>
              <a:t>CPGE – </a:t>
            </a:r>
            <a:r>
              <a:rPr lang="fr-FR" altLang="fr-FR" sz="900" dirty="0" smtClean="0">
                <a:solidFill>
                  <a:schemeClr val="accent1"/>
                </a:solidFill>
                <a:latin typeface="Calibri" pitchFamily="34" charset="0"/>
              </a:rPr>
              <a:t>Norbert PERROT IGEN </a:t>
            </a:r>
            <a:r>
              <a:rPr lang="fr-FR" altLang="fr-FR" sz="900" dirty="0">
                <a:solidFill>
                  <a:schemeClr val="accent1"/>
                </a:solidFill>
                <a:latin typeface="Calibri" pitchFamily="34" charset="0"/>
              </a:rPr>
              <a:t>STI – </a:t>
            </a:r>
            <a:r>
              <a:rPr lang="fr-FR" altLang="fr-FR" sz="900" dirty="0" smtClean="0">
                <a:solidFill>
                  <a:schemeClr val="accent1"/>
                </a:solidFill>
                <a:latin typeface="Calibri" pitchFamily="34" charset="0"/>
              </a:rPr>
              <a:t>11</a:t>
            </a:r>
            <a:r>
              <a:rPr lang="fr-FR" altLang="fr-FR" sz="900" baseline="0" dirty="0" smtClean="0">
                <a:solidFill>
                  <a:schemeClr val="accent1"/>
                </a:solidFill>
                <a:latin typeface="Calibri" pitchFamily="34" charset="0"/>
              </a:rPr>
              <a:t> mai 2015</a:t>
            </a:r>
            <a:endParaRPr lang="fr-FR" altLang="fr-FR" sz="900" dirty="0">
              <a:solidFill>
                <a:schemeClr val="accent1"/>
              </a:solidFill>
              <a:latin typeface="Calibri" pitchFamily="34" charset="0"/>
            </a:endParaRPr>
          </a:p>
          <a:p>
            <a:endParaRPr lang="fr-FR" altLang="fr-FR" sz="900" dirty="0">
              <a:solidFill>
                <a:schemeClr val="accent1"/>
              </a:solidFill>
              <a:latin typeface="Calibri" pitchFamily="34"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r" eaLnBrk="1" hangingPunct="1">
              <a:defRPr/>
            </a:pPr>
            <a:r>
              <a:rPr lang="fr-FR" altLang="fr-FR" sz="900" smtClean="0">
                <a:solidFill>
                  <a:schemeClr val="accent1"/>
                </a:solidFill>
                <a:latin typeface="Calibri" pitchFamily="34" charset="0"/>
                <a:cs typeface="Calibri" pitchFamily="34" charset="0"/>
              </a:rPr>
              <a:t>Page </a:t>
            </a:r>
            <a:fld id="{BE745C6D-FD9D-4E51-8C82-5A114604AF30}" type="slidenum">
              <a:rPr lang="fr-FR" altLang="fr-FR" sz="900" smtClean="0">
                <a:solidFill>
                  <a:schemeClr val="accent1"/>
                </a:solidFill>
                <a:latin typeface="Calibri" pitchFamily="34" charset="0"/>
                <a:cs typeface="Calibri" pitchFamily="34" charset="0"/>
              </a:rPr>
              <a:pPr algn="r" eaLnBrk="1" hangingPunct="1">
                <a:defRPr/>
              </a:pPr>
              <a:t>‹N°›</a:t>
            </a:fld>
            <a:endParaRPr lang="fr-FR" altLang="fr-FR" sz="900" smtClean="0">
              <a:solidFill>
                <a:schemeClr val="accent1"/>
              </a:solidFill>
              <a:latin typeface="Calibri" pitchFamily="34" charset="0"/>
              <a:cs typeface="Calibri" pitchFamily="34" charset="0"/>
            </a:endParaRPr>
          </a:p>
        </p:txBody>
      </p:sp>
      <p:pic>
        <p:nvPicPr>
          <p:cNvPr id="29704" name="Image 1"/>
          <p:cNvPicPr>
            <a:picLocks noChangeAspect="1"/>
          </p:cNvPicPr>
          <p:nvPr userDrawn="1"/>
        </p:nvPicPr>
        <p:blipFill>
          <a:blip r:embed="rId5"/>
          <a:srcRect/>
          <a:stretch>
            <a:fillRect/>
          </a:stretch>
        </p:blipFill>
        <p:spPr bwMode="auto">
          <a:xfrm>
            <a:off x="684213" y="6148388"/>
            <a:ext cx="1335087" cy="603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9" r:id="rId1"/>
    <p:sldLayoutId id="2147484011" r:id="rId2"/>
    <p:sldLayoutId id="2147484012"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pitchFamily="2" charset="2"/>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ＭＳ Ｐゴシック" pitchFamily="-84" charset="-128"/>
                <a:cs typeface="+mn-cs"/>
              </a:defRPr>
            </a:lvl1pPr>
          </a:lstStyle>
          <a:p>
            <a:pPr>
              <a:defRPr/>
            </a:pPr>
            <a:fld id="{12C7E7D6-D7D8-4A33-ADA5-DCB41FA3882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008" r:id="rId1"/>
    <p:sldLayoutId id="2147484007" r:id="rId2"/>
    <p:sldLayoutId id="2147484006" r:id="rId3"/>
    <p:sldLayoutId id="2147484005" r:id="rId4"/>
    <p:sldLayoutId id="2147484004" r:id="rId5"/>
    <p:sldLayoutId id="2147484003" r:id="rId6"/>
    <p:sldLayoutId id="2147484002" r:id="rId7"/>
    <p:sldLayoutId id="2147484001" r:id="rId8"/>
    <p:sldLayoutId id="2147484000" r:id="rId9"/>
    <p:sldLayoutId id="2147483999" r:id="rId10"/>
    <p:sldLayoutId id="214748399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comments" Target="../comments/comment1.xml"/><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a:solidFill>
            <a:srgbClr val="D7E3E8"/>
          </a:solidFill>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p:spPr>
          <p:txBody>
            <a:bodyPr/>
            <a:lstStyle/>
            <a:p>
              <a:pPr>
                <a:defRPr/>
              </a:pPr>
              <a:endParaRPr lang="fr-FR">
                <a:ea typeface="ＭＳ Ｐゴシック" charset="0"/>
                <a:cs typeface="ＭＳ Ｐゴシック" charset="0"/>
              </a:endParaRPr>
            </a:p>
          </p:txBody>
        </p:sp>
        <p:sp>
          <p:nvSpPr>
            <p:cNvPr id="6" name="Rectangle 11"/>
            <p:cNvSpPr>
              <a:spLocks noChangeArrowheads="1"/>
            </p:cNvSpPr>
            <p:nvPr/>
          </p:nvSpPr>
          <p:spPr bwMode="gray">
            <a:xfrm>
              <a:off x="0" y="0"/>
              <a:ext cx="5760" cy="2568"/>
            </a:xfrm>
            <a:prstGeom prst="rect">
              <a:avLst/>
            </a:prstGeom>
            <a:solidFill>
              <a:srgbClr val="DEEEF8"/>
            </a:solidFill>
            <a:ln>
              <a:noFill/>
            </a:ln>
            <a:extLst/>
          </p:spPr>
          <p:txBody>
            <a:bodyPr wrap="none" anchor="ctr"/>
            <a:lstStyle/>
            <a:p>
              <a:pPr>
                <a:defRPr/>
              </a:pPr>
              <a:endParaRPr lang="fr-FR" dirty="0">
                <a:ea typeface="ＭＳ Ｐゴシック" charset="0"/>
                <a:cs typeface="Arial" charset="0"/>
              </a:endParaRPr>
            </a:p>
          </p:txBody>
        </p:sp>
      </p:grpSp>
      <p:sp>
        <p:nvSpPr>
          <p:cNvPr id="94210" name="Rectangle 3"/>
          <p:cNvSpPr txBox="1">
            <a:spLocks noChangeArrowheads="1"/>
          </p:cNvSpPr>
          <p:nvPr/>
        </p:nvSpPr>
        <p:spPr bwMode="auto">
          <a:xfrm>
            <a:off x="539552" y="2205038"/>
            <a:ext cx="8323461" cy="1079500"/>
          </a:xfrm>
          <a:prstGeom prst="rect">
            <a:avLst/>
          </a:prstGeom>
          <a:noFill/>
          <a:ln w="9525">
            <a:noFill/>
            <a:miter lim="800000"/>
            <a:headEnd/>
            <a:tailEnd/>
          </a:ln>
        </p:spPr>
        <p:txBody>
          <a:bodyPr/>
          <a:lstStyle/>
          <a:p>
            <a:pPr defTabSz="457200">
              <a:lnSpc>
                <a:spcPct val="150000"/>
              </a:lnSpc>
            </a:pPr>
            <a:r>
              <a:rPr lang="fr-FR" altLang="fr-FR" sz="3600" b="1" dirty="0" smtClean="0">
                <a:solidFill>
                  <a:srgbClr val="404040"/>
                </a:solidFill>
                <a:latin typeface="Calibri" pitchFamily="34" charset="0"/>
              </a:rPr>
              <a:t>La didactique en sciences </a:t>
            </a:r>
            <a:r>
              <a:rPr lang="fr-FR" altLang="fr-FR" sz="3600" b="1" dirty="0">
                <a:solidFill>
                  <a:srgbClr val="404040"/>
                </a:solidFill>
                <a:latin typeface="Calibri" pitchFamily="34" charset="0"/>
              </a:rPr>
              <a:t>industrielles de l’ingénieur en CPGE </a:t>
            </a:r>
            <a:r>
              <a:rPr lang="fr-FR" altLang="fr-FR" sz="3600" b="1" dirty="0" smtClean="0">
                <a:solidFill>
                  <a:srgbClr val="404040"/>
                </a:solidFill>
                <a:latin typeface="Calibri" pitchFamily="34" charset="0"/>
              </a:rPr>
              <a:t>ATS, MP</a:t>
            </a:r>
            <a:r>
              <a:rPr lang="fr-FR" altLang="fr-FR" sz="3600" b="1" dirty="0">
                <a:solidFill>
                  <a:srgbClr val="404040"/>
                </a:solidFill>
                <a:latin typeface="Calibri" pitchFamily="34" charset="0"/>
              </a:rPr>
              <a:t>, PSI, PT et TSI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908720"/>
            <a:ext cx="7776864" cy="5078313"/>
          </a:xfrm>
          <a:prstGeom prst="rect">
            <a:avLst/>
          </a:prstGeom>
          <a:noFill/>
        </p:spPr>
        <p:txBody>
          <a:bodyPr wrap="square" rtlCol="0">
            <a:spAutoFit/>
          </a:bodyPr>
          <a:lstStyle/>
          <a:p>
            <a:pPr lvl="0"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 que </a:t>
            </a:r>
            <a:r>
              <a:rPr lang="fr-FR" sz="2400" dirty="0">
                <a:solidFill>
                  <a:srgbClr val="0000FF"/>
                </a:solidFill>
                <a:latin typeface="Calibri" panose="020F0502020204030204" pitchFamily="34" charset="0"/>
                <a:cs typeface="Calibri" panose="020F0502020204030204" pitchFamily="34" charset="0"/>
              </a:rPr>
              <a:t>des </a:t>
            </a:r>
            <a:r>
              <a:rPr lang="fr-FR" sz="2400" dirty="0" smtClean="0">
                <a:solidFill>
                  <a:srgbClr val="0000FF"/>
                </a:solidFill>
                <a:latin typeface="Calibri" panose="020F0502020204030204" pitchFamily="34" charset="0"/>
                <a:cs typeface="Calibri" panose="020F0502020204030204" pitchFamily="34" charset="0"/>
              </a:rPr>
              <a:t>moments </a:t>
            </a:r>
            <a:r>
              <a:rPr lang="fr-FR" sz="2400" dirty="0">
                <a:solidFill>
                  <a:srgbClr val="0000FF"/>
                </a:solidFill>
                <a:latin typeface="Calibri" panose="020F0502020204030204" pitchFamily="34" charset="0"/>
                <a:cs typeface="Calibri" panose="020F0502020204030204" pitchFamily="34" charset="0"/>
              </a:rPr>
              <a:t>de synthèse, en cours ou à la fin de chaque séance, structurent et consolident les connaissances </a:t>
            </a:r>
            <a:r>
              <a:rPr lang="fr-FR" sz="2400" dirty="0" smtClean="0">
                <a:solidFill>
                  <a:srgbClr val="0000FF"/>
                </a:solidFill>
                <a:latin typeface="Calibri" panose="020F0502020204030204" pitchFamily="34" charset="0"/>
                <a:cs typeface="Calibri" panose="020F0502020204030204" pitchFamily="34" charset="0"/>
              </a:rPr>
              <a:t>acquises ;</a:t>
            </a:r>
            <a:endParaRPr lang="fr-FR" sz="2400" dirty="0">
              <a:solidFill>
                <a:srgbClr val="0000FF"/>
              </a:solidFill>
              <a:latin typeface="Calibri" panose="020F0502020204030204" pitchFamily="34" charset="0"/>
              <a:cs typeface="Calibri" panose="020F0502020204030204" pitchFamily="34" charset="0"/>
            </a:endParaRPr>
          </a:p>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a:t>
            </a:r>
            <a:r>
              <a:rPr lang="fr-FR" sz="2400" dirty="0">
                <a:solidFill>
                  <a:srgbClr val="0000FF"/>
                </a:solidFill>
                <a:latin typeface="Calibri" panose="020F0502020204030204" pitchFamily="34" charset="0"/>
                <a:cs typeface="Calibri" panose="020F0502020204030204" pitchFamily="34" charset="0"/>
              </a:rPr>
              <a:t>- qu’à la fin de chaque séquence, la validation des objectifs fixés soit </a:t>
            </a:r>
            <a:r>
              <a:rPr lang="fr-FR" sz="2400" dirty="0" smtClean="0">
                <a:solidFill>
                  <a:srgbClr val="0000FF"/>
                </a:solidFill>
                <a:latin typeface="Calibri" panose="020F0502020204030204" pitchFamily="34" charset="0"/>
                <a:cs typeface="Calibri" panose="020F0502020204030204" pitchFamily="34" charset="0"/>
              </a:rPr>
              <a:t>faite pour </a:t>
            </a:r>
            <a:r>
              <a:rPr lang="fr-FR" sz="2400" dirty="0">
                <a:solidFill>
                  <a:srgbClr val="0000FF"/>
                </a:solidFill>
                <a:latin typeface="Calibri" panose="020F0502020204030204" pitchFamily="34" charset="0"/>
                <a:cs typeface="Calibri" panose="020F0502020204030204" pitchFamily="34" charset="0"/>
              </a:rPr>
              <a:t>l'ensemble des élèves de la </a:t>
            </a:r>
            <a:r>
              <a:rPr lang="fr-FR" sz="2400" dirty="0" smtClean="0">
                <a:solidFill>
                  <a:srgbClr val="0000FF"/>
                </a:solidFill>
                <a:latin typeface="Calibri" panose="020F0502020204030204" pitchFamily="34" charset="0"/>
                <a:cs typeface="Calibri" panose="020F0502020204030204" pitchFamily="34" charset="0"/>
              </a:rPr>
              <a:t>classe</a:t>
            </a:r>
            <a:r>
              <a:rPr lang="fr-FR" sz="2400" dirty="0">
                <a:solidFill>
                  <a:srgbClr val="0000FF"/>
                </a:solidFill>
                <a:latin typeface="Calibri" panose="020F0502020204030204" pitchFamily="34" charset="0"/>
                <a:cs typeface="Calibri" panose="020F0502020204030204" pitchFamily="34" charset="0"/>
              </a:rPr>
              <a:t> </a:t>
            </a:r>
            <a:r>
              <a:rPr lang="fr-FR" sz="2400" dirty="0" smtClean="0">
                <a:solidFill>
                  <a:srgbClr val="0000FF"/>
                </a:solidFill>
                <a:latin typeface="Calibri" panose="020F0502020204030204" pitchFamily="34" charset="0"/>
                <a:cs typeface="Calibri" panose="020F0502020204030204" pitchFamily="34" charset="0"/>
              </a:rPr>
              <a:t>;</a:t>
            </a:r>
          </a:p>
          <a:p>
            <a:pPr algn="just">
              <a:lnSpc>
                <a:spcPct val="150000"/>
              </a:lnSpc>
            </a:pPr>
            <a:r>
              <a:rPr lang="fr-FR" sz="2400" dirty="0">
                <a:solidFill>
                  <a:srgbClr val="0000FF"/>
                </a:solidFill>
                <a:latin typeface="Calibri" panose="020F0502020204030204" pitchFamily="34" charset="0"/>
                <a:cs typeface="Calibri" panose="020F0502020204030204" pitchFamily="34" charset="0"/>
              </a:rPr>
              <a:t> </a:t>
            </a:r>
            <a:r>
              <a:rPr lang="fr-FR" sz="2400" dirty="0" smtClean="0">
                <a:solidFill>
                  <a:srgbClr val="0000FF"/>
                </a:solidFill>
                <a:latin typeface="Calibri" panose="020F0502020204030204" pitchFamily="34" charset="0"/>
                <a:cs typeface="Calibri" panose="020F0502020204030204" pitchFamily="34" charset="0"/>
              </a:rPr>
              <a:t>  - </a:t>
            </a:r>
            <a:r>
              <a:rPr lang="fr-FR" sz="2400" dirty="0">
                <a:solidFill>
                  <a:srgbClr val="0000FF"/>
                </a:solidFill>
                <a:latin typeface="Calibri" panose="020F0502020204030204" pitchFamily="34" charset="0"/>
                <a:cs typeface="Calibri" panose="020F0502020204030204" pitchFamily="34" charset="0"/>
              </a:rPr>
              <a:t>que chaque semestre  se termine par une évaluation  globale (ce qui oblige à construire une progression pédagogique cohérente pour chaque semestre).</a:t>
            </a:r>
          </a:p>
          <a:p>
            <a:endParaRPr lang="fr-FR" dirty="0">
              <a:solidFill>
                <a:srgbClr val="0000FF"/>
              </a:solidFill>
            </a:endParaRPr>
          </a:p>
          <a:p>
            <a:endParaRPr lang="fr-FR" dirty="0"/>
          </a:p>
        </p:txBody>
      </p:sp>
    </p:spTree>
    <p:extLst>
      <p:ext uri="{BB962C8B-B14F-4D97-AF65-F5344CB8AC3E}">
        <p14:creationId xmlns:p14="http://schemas.microsoft.com/office/powerpoint/2010/main" val="136334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87475"/>
            <a:ext cx="9144000" cy="456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rot="19138315">
            <a:off x="-111125" y="773113"/>
            <a:ext cx="1311275" cy="338137"/>
          </a:xfrm>
          <a:prstGeom prst="rect">
            <a:avLst/>
          </a:prstGeom>
          <a:noFill/>
        </p:spPr>
        <p:txBody>
          <a:bodyPr>
            <a:spAutoFit/>
          </a:bodyPr>
          <a:lstStyle/>
          <a:p>
            <a:pPr>
              <a:defRPr/>
            </a:pPr>
            <a:r>
              <a:rPr lang="fr-FR" sz="1600" b="1" dirty="0">
                <a:solidFill>
                  <a:schemeClr val="accent6">
                    <a:lumMod val="75000"/>
                  </a:schemeClr>
                </a:solidFill>
              </a:rPr>
              <a:t>Semaine n°</a:t>
            </a:r>
          </a:p>
        </p:txBody>
      </p:sp>
      <p:sp>
        <p:nvSpPr>
          <p:cNvPr id="12" name="ZoneTexte 11"/>
          <p:cNvSpPr txBox="1"/>
          <p:nvPr/>
        </p:nvSpPr>
        <p:spPr>
          <a:xfrm>
            <a:off x="5521324" y="892373"/>
            <a:ext cx="166687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fr-FR" sz="1400" dirty="0"/>
              <a:t>Savoirs transmis</a:t>
            </a:r>
          </a:p>
        </p:txBody>
      </p:sp>
      <p:sp>
        <p:nvSpPr>
          <p:cNvPr id="13" name="ZoneTexte 12"/>
          <p:cNvSpPr txBox="1"/>
          <p:nvPr/>
        </p:nvSpPr>
        <p:spPr>
          <a:xfrm>
            <a:off x="7416800" y="685800"/>
            <a:ext cx="1595438" cy="584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fr-FR" sz="1600" dirty="0"/>
              <a:t>Moyens</a:t>
            </a:r>
          </a:p>
          <a:p>
            <a:pPr>
              <a:defRPr/>
            </a:pPr>
            <a:r>
              <a:rPr lang="fr-FR" sz="1600" dirty="0"/>
              <a:t>   TP            TD</a:t>
            </a:r>
          </a:p>
        </p:txBody>
      </p:sp>
      <p:cxnSp>
        <p:nvCxnSpPr>
          <p:cNvPr id="16" name="Connecteur droit 15"/>
          <p:cNvCxnSpPr/>
          <p:nvPr/>
        </p:nvCxnSpPr>
        <p:spPr>
          <a:xfrm>
            <a:off x="314325" y="1281113"/>
            <a:ext cx="5080000" cy="0"/>
          </a:xfrm>
          <a:prstGeom prst="line">
            <a:avLst/>
          </a:prstGeom>
          <a:ln w="28575" cmpd="sng"/>
        </p:spPr>
        <p:style>
          <a:lnRef idx="2">
            <a:schemeClr val="accent3"/>
          </a:lnRef>
          <a:fillRef idx="0">
            <a:schemeClr val="accent3"/>
          </a:fillRef>
          <a:effectRef idx="1">
            <a:schemeClr val="accent3"/>
          </a:effectRef>
          <a:fontRef idx="minor">
            <a:schemeClr val="tx1"/>
          </a:fontRef>
        </p:style>
      </p:cxnSp>
      <p:cxnSp>
        <p:nvCxnSpPr>
          <p:cNvPr id="18" name="Connecteur droit 17"/>
          <p:cNvCxnSpPr/>
          <p:nvPr/>
        </p:nvCxnSpPr>
        <p:spPr>
          <a:xfrm>
            <a:off x="5394325" y="1279525"/>
            <a:ext cx="1920875"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32776" name="ZoneTexte 7"/>
          <p:cNvSpPr txBox="1">
            <a:spLocks noChangeArrowheads="1"/>
          </p:cNvSpPr>
          <p:nvPr/>
        </p:nvSpPr>
        <p:spPr bwMode="auto">
          <a:xfrm>
            <a:off x="2477411" y="152398"/>
            <a:ext cx="665574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400" b="1" dirty="0">
                <a:solidFill>
                  <a:schemeClr val="tx1"/>
                </a:solidFill>
                <a:ea typeface="ＭＳ Ｐゴシック" charset="-128"/>
                <a:cs typeface="Arial" charset="0"/>
              </a:rPr>
              <a:t>Extrait d’une progression par compétences en 2PSI</a:t>
            </a:r>
          </a:p>
        </p:txBody>
      </p:sp>
      <p:sp>
        <p:nvSpPr>
          <p:cNvPr id="17" name="ZoneTexte 16"/>
          <p:cNvSpPr txBox="1"/>
          <p:nvPr/>
        </p:nvSpPr>
        <p:spPr>
          <a:xfrm>
            <a:off x="1685925" y="862013"/>
            <a:ext cx="2154238" cy="338137"/>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fr-FR" sz="1600" dirty="0"/>
              <a:t>Compétences visées</a:t>
            </a:r>
          </a:p>
        </p:txBody>
      </p:sp>
      <p:sp>
        <p:nvSpPr>
          <p:cNvPr id="11" name="ZoneTexte 10"/>
          <p:cNvSpPr txBox="1"/>
          <p:nvPr/>
        </p:nvSpPr>
        <p:spPr>
          <a:xfrm>
            <a:off x="0" y="614361"/>
            <a:ext cx="9237348" cy="5416868"/>
          </a:xfrm>
          <a:prstGeom prst="rect">
            <a:avLst/>
          </a:prstGeom>
          <a:solidFill>
            <a:schemeClr val="bg1"/>
          </a:solidFill>
        </p:spPr>
        <p:txBody>
          <a:bodyPr wrap="square" rtlCol="0">
            <a:spAutoFit/>
          </a:bodyPr>
          <a:lstStyle/>
          <a:p>
            <a:endParaRPr lang="fr-FR" sz="4800" b="1" dirty="0" smtClean="0">
              <a:latin typeface="Calibri" panose="020F0502020204030204" pitchFamily="34" charset="0"/>
              <a:cs typeface="Calibri" panose="020F0502020204030204" pitchFamily="34" charset="0"/>
            </a:endParaRPr>
          </a:p>
          <a:p>
            <a:pPr algn="just">
              <a:lnSpc>
                <a:spcPct val="150000"/>
              </a:lnSpc>
            </a:pPr>
            <a:r>
              <a:rPr lang="fr-FR" sz="4000" b="1" dirty="0" smtClean="0">
                <a:latin typeface="Calibri" panose="020F0502020204030204" pitchFamily="34" charset="0"/>
                <a:cs typeface="Calibri" panose="020F0502020204030204" pitchFamily="34" charset="0"/>
              </a:rPr>
              <a:t>Pour une séquence de x séances, toutes les activités concourent à l’acquisition des mêmes compétences.</a:t>
            </a:r>
          </a:p>
          <a:p>
            <a:endParaRPr lang="fr-FR" sz="1400" b="1" dirty="0" smtClean="0">
              <a:latin typeface="Calibri" panose="020F0502020204030204" pitchFamily="34" charset="0"/>
              <a:cs typeface="Calibri" panose="020F0502020204030204" pitchFamily="34" charset="0"/>
            </a:endParaRPr>
          </a:p>
          <a:p>
            <a:endParaRPr lang="fr-FR" sz="1400" b="1" dirty="0">
              <a:latin typeface="Calibri" panose="020F0502020204030204" pitchFamily="34" charset="0"/>
              <a:cs typeface="Calibri" panose="020F0502020204030204" pitchFamily="34" charset="0"/>
            </a:endParaRPr>
          </a:p>
          <a:p>
            <a:endParaRPr lang="fr-FR" sz="1400" b="1" dirty="0" smtClean="0">
              <a:latin typeface="Calibri" panose="020F0502020204030204" pitchFamily="34" charset="0"/>
              <a:cs typeface="Calibri" panose="020F0502020204030204" pitchFamily="34" charset="0"/>
            </a:endParaRPr>
          </a:p>
          <a:p>
            <a:endParaRPr lang="fr-FR" sz="1400" b="1" dirty="0">
              <a:latin typeface="Calibri" panose="020F0502020204030204" pitchFamily="34" charset="0"/>
              <a:cs typeface="Calibri" panose="020F0502020204030204" pitchFamily="34" charset="0"/>
            </a:endParaRPr>
          </a:p>
          <a:p>
            <a:endParaRPr lang="fr-FR" sz="1400" b="1" dirty="0">
              <a:latin typeface="Calibri" panose="020F0502020204030204" pitchFamily="34" charset="0"/>
              <a:cs typeface="Calibri" panose="020F0502020204030204" pitchFamily="34" charset="0"/>
            </a:endParaRPr>
          </a:p>
          <a:p>
            <a:endParaRPr lang="fr-FR"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21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9100" y="1268760"/>
            <a:ext cx="8301038" cy="4005262"/>
          </a:xfrm>
          <a:prstGeom prst="rect">
            <a:avLst/>
          </a:prstGeom>
          <a:noFill/>
        </p:spPr>
        <p:txBody>
          <a:bodyPr>
            <a:spAutoFit/>
          </a:bodyPr>
          <a:lstStyle/>
          <a:p>
            <a:pPr algn="just">
              <a:lnSpc>
                <a:spcPct val="150000"/>
              </a:lnSpc>
              <a:defRPr/>
            </a:pPr>
            <a:r>
              <a:rPr lang="fr-FR" sz="2400" dirty="0">
                <a:solidFill>
                  <a:srgbClr val="0000FF"/>
                </a:solidFill>
                <a:latin typeface="Calibri" panose="020F0502020204030204" pitchFamily="34" charset="0"/>
                <a:cs typeface="Calibri" panose="020F0502020204030204" pitchFamily="34" charset="0"/>
              </a:rPr>
              <a:t>Les activités conduites doivent s’appuyer sur la démarche d’investigation, la démarche de résolution de problèmes et la démarche de projet, et doivent conduire à mettre en évidence les écarts entre le souhaité, le mesuré (le réalisé ?) et le simulé.</a:t>
            </a:r>
          </a:p>
          <a:p>
            <a:pPr algn="just">
              <a:lnSpc>
                <a:spcPct val="150000"/>
              </a:lnSpc>
              <a:defRPr/>
            </a:pPr>
            <a:endParaRPr lang="fr-FR" sz="2800" dirty="0">
              <a:solidFill>
                <a:srgbClr val="0000FF"/>
              </a:solidFill>
              <a:latin typeface="+mj-lt"/>
            </a:endParaRPr>
          </a:p>
          <a:p>
            <a:pPr algn="just">
              <a:lnSpc>
                <a:spcPct val="150000"/>
              </a:lnSpc>
              <a:defRPr/>
            </a:pPr>
            <a:r>
              <a:rPr lang="fr-FR" sz="2400" dirty="0">
                <a:solidFill>
                  <a:srgbClr val="0000FF"/>
                </a:solidFill>
                <a:latin typeface="Calibri" panose="020F0502020204030204" pitchFamily="34" charset="0"/>
                <a:cs typeface="Calibri" panose="020F0502020204030204" pitchFamily="34" charset="0"/>
              </a:rPr>
              <a:t>Ces activités doivent donc être élaborées en fonction de cet objectif.</a:t>
            </a:r>
          </a:p>
        </p:txBody>
      </p:sp>
      <p:sp>
        <p:nvSpPr>
          <p:cNvPr id="8" name="Titre 1"/>
          <p:cNvSpPr txBox="1">
            <a:spLocks/>
          </p:cNvSpPr>
          <p:nvPr/>
        </p:nvSpPr>
        <p:spPr>
          <a:xfrm>
            <a:off x="4872037" y="414337"/>
            <a:ext cx="4257675" cy="561975"/>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fr-FR" sz="2800" b="1" kern="0" dirty="0" smtClean="0">
                <a:solidFill>
                  <a:schemeClr val="tx1"/>
                </a:solidFill>
                <a:latin typeface="Calibri" panose="020F0502020204030204" pitchFamily="34" charset="0"/>
                <a:cs typeface="Calibri" panose="020F0502020204030204" pitchFamily="34" charset="0"/>
              </a:rPr>
              <a:t>Les démarches</a:t>
            </a:r>
            <a:endParaRPr lang="fr-FR" sz="2800" b="1" kern="0" dirty="0">
              <a:solidFill>
                <a:schemeClr val="tx1"/>
              </a:solidFill>
              <a:latin typeface="Calibri" panose="020F0502020204030204" pitchFamily="34" charset="0"/>
              <a:cs typeface="Calibri" panose="020F0502020204030204" pitchFamily="34" charset="0"/>
            </a:endParaRPr>
          </a:p>
        </p:txBody>
      </p:sp>
      <p:sp>
        <p:nvSpPr>
          <p:cNvPr id="2" name="Bouton d’action : Suivant 1">
            <a:hlinkClick r:id="rId2" action="ppaction://hlinksldjump" highlightClick="1"/>
          </p:cNvPr>
          <p:cNvSpPr/>
          <p:nvPr/>
        </p:nvSpPr>
        <p:spPr>
          <a:xfrm>
            <a:off x="1691680" y="4797772"/>
            <a:ext cx="863600" cy="4762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706582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8581" y="620688"/>
            <a:ext cx="8136904" cy="3600986"/>
          </a:xfrm>
          <a:prstGeom prst="rect">
            <a:avLst/>
          </a:prstGeom>
          <a:noFill/>
        </p:spPr>
        <p:txBody>
          <a:bodyPr wrap="square" rtlCol="0">
            <a:spAutoFit/>
          </a:bodyPr>
          <a:lstStyle/>
          <a:p>
            <a:pPr algn="just">
              <a:lnSpc>
                <a:spcPct val="150000"/>
              </a:lnSpc>
              <a:tabLst>
                <a:tab pos="5748338" algn="l"/>
              </a:tabLst>
            </a:pPr>
            <a:r>
              <a:rPr lang="fr-FR" sz="2800" b="1" dirty="0" smtClean="0">
                <a:latin typeface="Calibri" panose="020F0502020204030204" pitchFamily="34" charset="0"/>
                <a:cs typeface="Calibri" panose="020F0502020204030204" pitchFamily="34" charset="0"/>
              </a:rPr>
              <a:t>	Information </a:t>
            </a:r>
          </a:p>
          <a:p>
            <a:pPr>
              <a:lnSpc>
                <a:spcPct val="150000"/>
              </a:lnSpc>
            </a:pPr>
            <a:endParaRPr lang="fr-FR" sz="2800" b="1" dirty="0" smtClean="0">
              <a:latin typeface="Calibri" panose="020F0502020204030204" pitchFamily="34" charset="0"/>
              <a:cs typeface="Calibri" panose="020F0502020204030204" pitchFamily="34" charset="0"/>
            </a:endParaRPr>
          </a:p>
          <a:p>
            <a:pPr>
              <a:lnSpc>
                <a:spcPct val="150000"/>
              </a:lnSpc>
            </a:pPr>
            <a:r>
              <a:rPr lang="fr-FR" sz="2400" dirty="0" smtClean="0">
                <a:solidFill>
                  <a:srgbClr val="0000FF"/>
                </a:solidFill>
                <a:latin typeface="Calibri" panose="020F0502020204030204" pitchFamily="34" charset="0"/>
                <a:cs typeface="Calibri" panose="020F0502020204030204" pitchFamily="34" charset="0"/>
              </a:rPr>
              <a:t>Un MOOC sur </a:t>
            </a:r>
            <a:r>
              <a:rPr lang="fr-FR" sz="2400" dirty="0" err="1" smtClean="0">
                <a:solidFill>
                  <a:srgbClr val="0000FF"/>
                </a:solidFill>
                <a:latin typeface="Calibri" panose="020F0502020204030204" pitchFamily="34" charset="0"/>
                <a:cs typeface="Calibri" panose="020F0502020204030204" pitchFamily="34" charset="0"/>
              </a:rPr>
              <a:t>SysML</a:t>
            </a:r>
            <a:r>
              <a:rPr lang="fr-FR" sz="2400" dirty="0" smtClean="0">
                <a:solidFill>
                  <a:srgbClr val="0000FF"/>
                </a:solidFill>
                <a:latin typeface="Calibri" panose="020F0502020204030204" pitchFamily="34" charset="0"/>
                <a:cs typeface="Calibri" panose="020F0502020204030204" pitchFamily="34" charset="0"/>
              </a:rPr>
              <a:t> en CPGE sera disponible à la fin de </a:t>
            </a:r>
            <a:r>
              <a:rPr lang="fr-FR" sz="2400" smtClean="0">
                <a:solidFill>
                  <a:srgbClr val="0000FF"/>
                </a:solidFill>
                <a:latin typeface="Calibri" panose="020F0502020204030204" pitchFamily="34" charset="0"/>
                <a:cs typeface="Calibri" panose="020F0502020204030204" pitchFamily="34" charset="0"/>
              </a:rPr>
              <a:t>l’année 2015</a:t>
            </a:r>
            <a:r>
              <a:rPr lang="fr-FR" sz="2400" dirty="0" smtClean="0">
                <a:solidFill>
                  <a:srgbClr val="0000FF"/>
                </a:solidFill>
                <a:latin typeface="Calibri" panose="020F0502020204030204" pitchFamily="34" charset="0"/>
                <a:cs typeface="Calibri" panose="020F0502020204030204" pitchFamily="34" charset="0"/>
              </a:rPr>
              <a:t>.</a:t>
            </a:r>
            <a:endParaRPr lang="fr-FR" sz="2400" dirty="0">
              <a:solidFill>
                <a:srgbClr val="0000FF"/>
              </a:solidFill>
              <a:latin typeface="Calibri" panose="020F0502020204030204" pitchFamily="34" charset="0"/>
              <a:cs typeface="Calibri" panose="020F0502020204030204" pitchFamily="34" charset="0"/>
            </a:endParaRPr>
          </a:p>
          <a:p>
            <a:pPr>
              <a:lnSpc>
                <a:spcPct val="150000"/>
              </a:lnSpc>
            </a:pPr>
            <a:r>
              <a:rPr lang="fr-FR" sz="2400" dirty="0" smtClean="0">
                <a:solidFill>
                  <a:srgbClr val="0000FF"/>
                </a:solidFill>
                <a:latin typeface="Calibri" panose="020F0502020204030204" pitchFamily="34" charset="0"/>
                <a:cs typeface="Calibri" panose="020F0502020204030204" pitchFamily="34" charset="0"/>
              </a:rPr>
              <a:t>Il fait suite aux travaux conduits par l’IGEN au cours de l’année scolaire 2013-2014.</a:t>
            </a:r>
            <a:endParaRPr lang="fr-FR" sz="24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919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6"/>
          <p:cNvSpPr txBox="1">
            <a:spLocks noChangeArrowheads="1"/>
          </p:cNvSpPr>
          <p:nvPr/>
        </p:nvSpPr>
        <p:spPr bwMode="auto">
          <a:xfrm>
            <a:off x="1238250" y="1989138"/>
            <a:ext cx="69850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lnSpc>
                <a:spcPct val="150000"/>
              </a:lnSpc>
              <a:spcBef>
                <a:spcPct val="0"/>
              </a:spcBef>
              <a:spcAft>
                <a:spcPct val="0"/>
              </a:spcAft>
              <a:buClrTx/>
              <a:buFontTx/>
              <a:buNone/>
            </a:pPr>
            <a:r>
              <a:rPr lang="fr-FR" altLang="fr-FR" sz="3600" b="1">
                <a:solidFill>
                  <a:schemeClr val="tx1"/>
                </a:solidFill>
                <a:ea typeface="ＭＳ Ｐゴシック" charset="-128"/>
                <a:cs typeface="Arial" charset="0"/>
              </a:rPr>
              <a:t>Organisation des  laboratoires de sciences industrielles de l’ingénieur</a:t>
            </a:r>
            <a:endParaRPr lang="fr-FR" altLang="fr-FR" sz="3600" b="1">
              <a:solidFill>
                <a:srgbClr val="0000FF"/>
              </a:solidFill>
              <a:ea typeface="ＭＳ Ｐゴシック" charset="-128"/>
              <a:cs typeface="Arial" charset="0"/>
            </a:endParaRPr>
          </a:p>
        </p:txBody>
      </p:sp>
      <p:sp>
        <p:nvSpPr>
          <p:cNvPr id="35843" name="Rectangle 4"/>
          <p:cNvSpPr txBox="1">
            <a:spLocks noChangeArrowheads="1"/>
          </p:cNvSpPr>
          <p:nvPr/>
        </p:nvSpPr>
        <p:spPr bwMode="auto">
          <a:xfrm>
            <a:off x="1403350" y="3692525"/>
            <a:ext cx="61912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20000"/>
              </a:spcBef>
              <a:spcAft>
                <a:spcPct val="0"/>
              </a:spcAft>
              <a:buClrTx/>
              <a:buFont typeface="Wingdings" pitchFamily="2" charset="2"/>
              <a:buNone/>
            </a:pPr>
            <a:r>
              <a:rPr lang="fr-FR" altLang="fr-FR" sz="2400">
                <a:solidFill>
                  <a:srgbClr val="0000FF"/>
                </a:solidFill>
                <a:ea typeface="ＭＳ Ｐゴシック" charset="-128"/>
                <a:cs typeface="Arial" charset="0"/>
              </a:rPr>
              <a:t>Les évolutions</a:t>
            </a:r>
          </a:p>
        </p:txBody>
      </p:sp>
    </p:spTree>
    <p:extLst>
      <p:ext uri="{BB962C8B-B14F-4D97-AF65-F5344CB8AC3E}">
        <p14:creationId xmlns:p14="http://schemas.microsoft.com/office/powerpoint/2010/main" val="575062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oneTexte 3"/>
          <p:cNvSpPr txBox="1">
            <a:spLocks noChangeArrowheads="1"/>
          </p:cNvSpPr>
          <p:nvPr/>
        </p:nvSpPr>
        <p:spPr bwMode="auto">
          <a:xfrm>
            <a:off x="455613" y="981075"/>
            <a:ext cx="8207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a:solidFill>
                  <a:srgbClr val="0000FF"/>
                </a:solidFill>
                <a:ea typeface="ＭＳ Ｐゴシック" charset="-128"/>
              </a:rPr>
              <a:t>1.</a:t>
            </a:r>
            <a:r>
              <a:rPr lang="fr-FR" altLang="fr-FR" sz="2400" dirty="0">
                <a:solidFill>
                  <a:srgbClr val="0000FF"/>
                </a:solidFill>
                <a:ea typeface="ＭＳ Ｐゴシック" charset="-128"/>
              </a:rPr>
              <a:t> Les traits spécifiques  des générations actuelles sont : l'impatience (besoin de réactivité rapide dans les rapports humains ou les interfaces machines), le multitâche (habitude d'utiliser plusieurs médias à la fois), la communauté virtuelle (chat, réseaux sociaux, jeux en ligne, etc.), le flux continu (besoin de rester connecté ou proche d'un accès), la nécessité d’être acteurs de leurs apprentissages, une méfiance de l’autorité et de l’information descendante. </a:t>
            </a:r>
            <a:endParaRPr lang="fr-FR" altLang="fr-FR" sz="1800" dirty="0">
              <a:solidFill>
                <a:schemeClr val="tx1"/>
              </a:solidFill>
              <a:latin typeface="Arial" charset="0"/>
              <a:ea typeface="ＭＳ Ｐゴシック" charset="-128"/>
              <a:cs typeface="Arial" charset="0"/>
            </a:endParaRPr>
          </a:p>
        </p:txBody>
      </p:sp>
      <p:sp>
        <p:nvSpPr>
          <p:cNvPr id="36867" name="ZoneTexte 2"/>
          <p:cNvSpPr txBox="1">
            <a:spLocks noChangeArrowheads="1"/>
          </p:cNvSpPr>
          <p:nvPr/>
        </p:nvSpPr>
        <p:spPr bwMode="auto">
          <a:xfrm>
            <a:off x="666453" y="457200"/>
            <a:ext cx="7751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a:solidFill>
                  <a:schemeClr val="tx1"/>
                </a:solidFill>
                <a:ea typeface="ＭＳ Ｐゴシック" charset="-128"/>
                <a:cs typeface="Arial" charset="0"/>
              </a:rPr>
              <a:t>Nouvelle organisation des laboratoires. Pourquoi ?</a:t>
            </a:r>
          </a:p>
        </p:txBody>
      </p:sp>
    </p:spTree>
    <p:extLst>
      <p:ext uri="{BB962C8B-B14F-4D97-AF65-F5344CB8AC3E}">
        <p14:creationId xmlns:p14="http://schemas.microsoft.com/office/powerpoint/2010/main" val="3592748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3"/>
          <p:cNvSpPr txBox="1">
            <a:spLocks noChangeArrowheads="1"/>
          </p:cNvSpPr>
          <p:nvPr/>
        </p:nvSpPr>
        <p:spPr bwMode="auto">
          <a:xfrm>
            <a:off x="684213" y="981075"/>
            <a:ext cx="81359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rPr>
              <a:t>Il devient donc essentiel, pour le professeur, d'exploiter ces caractéristiques dans le cadre de l’enseignement des sciences industrielles de l’ingénieur, à condition de trouver le juste équilibre entre les attentes des élèves et les exigences de résultats. </a:t>
            </a:r>
          </a:p>
          <a:p>
            <a:pPr eaLnBrk="1" hangingPunct="1">
              <a:spcBef>
                <a:spcPct val="0"/>
              </a:spcBef>
              <a:spcAft>
                <a:spcPct val="0"/>
              </a:spcAft>
              <a:buClrTx/>
              <a:buFontTx/>
              <a:buNone/>
            </a:pPr>
            <a:endParaRPr lang="fr-FR" altLang="fr-FR" sz="1800" dirty="0">
              <a:solidFill>
                <a:schemeClr val="tx1"/>
              </a:solidFill>
              <a:latin typeface="Arial" charset="0"/>
              <a:ea typeface="ＭＳ Ｐゴシック" charset="-128"/>
              <a:cs typeface="Arial" charset="0"/>
            </a:endParaRPr>
          </a:p>
        </p:txBody>
      </p:sp>
    </p:spTree>
    <p:extLst>
      <p:ext uri="{BB962C8B-B14F-4D97-AF65-F5344CB8AC3E}">
        <p14:creationId xmlns:p14="http://schemas.microsoft.com/office/powerpoint/2010/main" val="2711573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ZoneTexte 4"/>
          <p:cNvSpPr txBox="1">
            <a:spLocks noChangeArrowheads="1"/>
          </p:cNvSpPr>
          <p:nvPr/>
        </p:nvSpPr>
        <p:spPr bwMode="auto">
          <a:xfrm>
            <a:off x="827584" y="908720"/>
            <a:ext cx="763284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lnSpc>
                <a:spcPct val="150000"/>
              </a:lnSpc>
            </a:pPr>
            <a:r>
              <a:rPr lang="fr-FR" altLang="fr-FR" sz="2400" b="1" dirty="0">
                <a:solidFill>
                  <a:srgbClr val="0000FF"/>
                </a:solidFill>
                <a:latin typeface="Calibri" panose="020F0502020204030204" pitchFamily="34" charset="0"/>
                <a:cs typeface="Calibri" panose="020F0502020204030204" pitchFamily="34" charset="0"/>
              </a:rPr>
              <a:t>2</a:t>
            </a:r>
            <a:r>
              <a:rPr lang="fr-FR" altLang="fr-FR" sz="2400" b="1" dirty="0" smtClean="0">
                <a:solidFill>
                  <a:srgbClr val="0000FF"/>
                </a:solidFill>
                <a:latin typeface="Calibri" panose="020F0502020204030204" pitchFamily="34" charset="0"/>
                <a:cs typeface="Calibri" panose="020F0502020204030204" pitchFamily="34" charset="0"/>
              </a:rPr>
              <a:t>.</a:t>
            </a:r>
            <a:r>
              <a:rPr lang="fr-FR" altLang="fr-FR" sz="2400" dirty="0" smtClean="0">
                <a:solidFill>
                  <a:srgbClr val="0000FF"/>
                </a:solidFill>
                <a:latin typeface="Calibri" panose="020F0502020204030204" pitchFamily="34" charset="0"/>
                <a:cs typeface="Calibri" panose="020F0502020204030204" pitchFamily="34" charset="0"/>
              </a:rPr>
              <a:t> L’ingénierie </a:t>
            </a:r>
            <a:r>
              <a:rPr lang="fr-FR" altLang="fr-FR" sz="2400" dirty="0">
                <a:solidFill>
                  <a:srgbClr val="0000FF"/>
                </a:solidFill>
                <a:latin typeface="Calibri" panose="020F0502020204030204" pitchFamily="34" charset="0"/>
                <a:cs typeface="Calibri" panose="020F0502020204030204" pitchFamily="34" charset="0"/>
              </a:rPr>
              <a:t>concourante ou simultanée est développée dans toutes les </a:t>
            </a:r>
            <a:r>
              <a:rPr lang="fr-FR" altLang="fr-FR" sz="2400" dirty="0" smtClean="0">
                <a:solidFill>
                  <a:srgbClr val="0000FF"/>
                </a:solidFill>
                <a:latin typeface="Calibri" panose="020F0502020204030204" pitchFamily="34" charset="0"/>
                <a:cs typeface="Calibri" panose="020F0502020204030204" pitchFamily="34" charset="0"/>
              </a:rPr>
              <a:t>entreprises. </a:t>
            </a:r>
            <a:r>
              <a:rPr lang="fr-FR" altLang="fr-FR" sz="2400" dirty="0">
                <a:solidFill>
                  <a:srgbClr val="0000FF"/>
                </a:solidFill>
                <a:latin typeface="Calibri" panose="020F0502020204030204" pitchFamily="34" charset="0"/>
                <a:cs typeface="Calibri" panose="020F0502020204030204" pitchFamily="34" charset="0"/>
              </a:rPr>
              <a:t>Elle mobilise simultanément tous les acteurs concernés par un projet</a:t>
            </a:r>
            <a:r>
              <a:rPr lang="fr-FR" altLang="fr-FR" sz="2400" dirty="0" smtClean="0">
                <a:solidFill>
                  <a:srgbClr val="0000FF"/>
                </a:solidFill>
                <a:latin typeface="Calibri" panose="020F0502020204030204" pitchFamily="34" charset="0"/>
                <a:cs typeface="Calibri" panose="020F0502020204030204" pitchFamily="34" charset="0"/>
              </a:rPr>
              <a:t>.</a:t>
            </a:r>
          </a:p>
          <a:p>
            <a:pPr algn="just" eaLnBrk="1" hangingPunct="1">
              <a:lnSpc>
                <a:spcPct val="150000"/>
              </a:lnSpc>
            </a:pPr>
            <a:r>
              <a:rPr lang="fr-FR" altLang="fr-FR" sz="2400" dirty="0" smtClean="0">
                <a:solidFill>
                  <a:srgbClr val="0000FF"/>
                </a:solidFill>
                <a:latin typeface="Calibri" panose="020F0502020204030204" pitchFamily="34" charset="0"/>
                <a:cs typeface="Calibri" panose="020F0502020204030204" pitchFamily="34" charset="0"/>
              </a:rPr>
              <a:t>En sciences industrielles de l’ingénieur, il faut confronter les élèves et les étudiants à cette organisation « en parallèle » pour aboutir de manière plus efficace à un résultat.</a:t>
            </a:r>
            <a:endParaRPr lang="fr-FR" altLang="fr-FR" sz="2400" dirty="0">
              <a:solidFill>
                <a:srgbClr val="0000FF"/>
              </a:solidFill>
              <a:latin typeface="Calibri" panose="020F0502020204030204" pitchFamily="34" charset="0"/>
              <a:cs typeface="Calibri" panose="020F0502020204030204" pitchFamily="34" charset="0"/>
            </a:endParaRPr>
          </a:p>
          <a:p>
            <a:pPr eaLnBrk="1" hangingPunct="1"/>
            <a:endParaRPr lang="fr-FR" altLang="fr-FR" dirty="0"/>
          </a:p>
        </p:txBody>
      </p:sp>
    </p:spTree>
    <p:extLst>
      <p:ext uri="{BB962C8B-B14F-4D97-AF65-F5344CB8AC3E}">
        <p14:creationId xmlns:p14="http://schemas.microsoft.com/office/powerpoint/2010/main" val="2188525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oneTexte 3"/>
          <p:cNvSpPr txBox="1">
            <a:spLocks noChangeArrowheads="1"/>
          </p:cNvSpPr>
          <p:nvPr/>
        </p:nvSpPr>
        <p:spPr bwMode="auto">
          <a:xfrm>
            <a:off x="539750" y="981075"/>
            <a:ext cx="82089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lnSpc>
                <a:spcPct val="150000"/>
              </a:lnSpc>
            </a:pPr>
            <a:r>
              <a:rPr lang="fr-FR" altLang="fr-FR" sz="2400" b="1" dirty="0">
                <a:solidFill>
                  <a:srgbClr val="0000FF"/>
                </a:solidFill>
                <a:latin typeface="Calibri" pitchFamily="34" charset="0"/>
                <a:cs typeface="Calibri" pitchFamily="34" charset="0"/>
              </a:rPr>
              <a:t>3.</a:t>
            </a:r>
            <a:r>
              <a:rPr lang="fr-FR" altLang="fr-FR" sz="2400" dirty="0">
                <a:solidFill>
                  <a:srgbClr val="0000FF"/>
                </a:solidFill>
                <a:latin typeface="Calibri" pitchFamily="34" charset="0"/>
                <a:cs typeface="Calibri" pitchFamily="34" charset="0"/>
              </a:rPr>
              <a:t> La prise en compte des moyens budgétaires de plus en plus contraints et la nécessité de s’appuyer sur des supports pluri technologiques innovants impose d’optimiser leur nombre dans les laboratoires de sciences industrielles</a:t>
            </a:r>
            <a:r>
              <a:rPr lang="fr-FR" altLang="fr-FR" sz="2400" dirty="0" smtClean="0">
                <a:solidFill>
                  <a:srgbClr val="0000FF"/>
                </a:solidFill>
                <a:latin typeface="Calibri" pitchFamily="34" charset="0"/>
                <a:cs typeface="Calibri" pitchFamily="34" charset="0"/>
              </a:rPr>
              <a:t>.</a:t>
            </a:r>
          </a:p>
          <a:p>
            <a:pPr algn="just" eaLnBrk="1" hangingPunct="1">
              <a:lnSpc>
                <a:spcPct val="150000"/>
              </a:lnSpc>
            </a:pPr>
            <a:endParaRPr lang="fr-FR" altLang="fr-FR" sz="2400" dirty="0">
              <a:solidFill>
                <a:srgbClr val="0000FF"/>
              </a:solidFill>
              <a:latin typeface="Calibri" pitchFamily="34" charset="0"/>
              <a:cs typeface="Calibri" pitchFamily="34" charset="0"/>
            </a:endParaRPr>
          </a:p>
          <a:p>
            <a:pPr algn="just" eaLnBrk="1" hangingPunct="1">
              <a:lnSpc>
                <a:spcPct val="150000"/>
              </a:lnSpc>
            </a:pPr>
            <a:r>
              <a:rPr lang="fr-FR" altLang="fr-FR" sz="2800" b="1" dirty="0">
                <a:latin typeface="Calibri" panose="020F0502020204030204" pitchFamily="34" charset="0"/>
                <a:cs typeface="Calibri" panose="020F0502020204030204" pitchFamily="34" charset="0"/>
              </a:rPr>
              <a:t>Pour </a:t>
            </a:r>
            <a:r>
              <a:rPr lang="fr-FR" altLang="fr-FR" sz="2800" b="1" dirty="0" smtClean="0">
                <a:latin typeface="Calibri" panose="020F0502020204030204" pitchFamily="34" charset="0"/>
                <a:cs typeface="Calibri" panose="020F0502020204030204" pitchFamily="34" charset="0"/>
              </a:rPr>
              <a:t>ces raisons, il est pertinent de mettre en place une </a:t>
            </a:r>
            <a:r>
              <a:rPr lang="fr-FR" altLang="fr-FR" sz="2800" b="1" dirty="0">
                <a:latin typeface="Calibri" pitchFamily="34" charset="0"/>
                <a:cs typeface="Calibri" pitchFamily="34" charset="0"/>
              </a:rPr>
              <a:t>pédagogie </a:t>
            </a:r>
            <a:r>
              <a:rPr lang="fr-FR" altLang="fr-FR" sz="2800" b="1" dirty="0" smtClean="0">
                <a:latin typeface="Calibri" pitchFamily="34" charset="0"/>
                <a:cs typeface="Calibri" pitchFamily="34" charset="0"/>
              </a:rPr>
              <a:t>collaborative</a:t>
            </a:r>
            <a:r>
              <a:rPr lang="fr-FR" altLang="fr-FR" sz="2800" dirty="0" smtClean="0">
                <a:latin typeface="Calibri" pitchFamily="34" charset="0"/>
                <a:cs typeface="Calibri" pitchFamily="34" charset="0"/>
              </a:rPr>
              <a:t>, </a:t>
            </a:r>
            <a:r>
              <a:rPr lang="fr-FR" altLang="fr-FR" sz="2800" b="1" dirty="0">
                <a:latin typeface="Calibri" panose="020F0502020204030204" pitchFamily="34" charset="0"/>
                <a:cs typeface="Calibri" panose="020F0502020204030204" pitchFamily="34" charset="0"/>
              </a:rPr>
              <a:t>qui peut d’ailleurs dépasser la cadre du laboratoire.</a:t>
            </a:r>
          </a:p>
          <a:p>
            <a:pPr eaLnBrk="1" hangingPunct="1"/>
            <a:endParaRPr lang="fr-FR" altLang="fr-FR" dirty="0"/>
          </a:p>
        </p:txBody>
      </p:sp>
    </p:spTree>
    <p:extLst>
      <p:ext uri="{BB962C8B-B14F-4D97-AF65-F5344CB8AC3E}">
        <p14:creationId xmlns:p14="http://schemas.microsoft.com/office/powerpoint/2010/main" val="3277477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052736"/>
            <a:ext cx="7632848" cy="2031325"/>
          </a:xfrm>
          <a:prstGeom prst="rect">
            <a:avLst/>
          </a:prstGeom>
          <a:noFill/>
        </p:spPr>
        <p:txBody>
          <a:bodyPr wrap="square" rtlCol="0">
            <a:spAutoFit/>
          </a:bodyPr>
          <a:lstStyle/>
          <a:p>
            <a:pPr algn="just">
              <a:lnSpc>
                <a:spcPct val="150000"/>
              </a:lnSpc>
            </a:pPr>
            <a:r>
              <a:rPr lang="fr-FR" sz="2800" b="1" dirty="0" smtClean="0">
                <a:solidFill>
                  <a:srgbClr val="0000FF"/>
                </a:solidFill>
                <a:latin typeface="Calibri" panose="020F0502020204030204" pitchFamily="34" charset="0"/>
                <a:cs typeface="Calibri" panose="020F0502020204030204" pitchFamily="34" charset="0"/>
              </a:rPr>
              <a:t>Cette pédagogie collaborative doit s’appliquer dans la progression pédagogique par compétences décrite précédemment. </a:t>
            </a:r>
            <a:endParaRPr lang="fr-FR" sz="28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8977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6407" y="1628800"/>
            <a:ext cx="7921625" cy="2862322"/>
          </a:xfrm>
          <a:prstGeom prst="rect">
            <a:avLst/>
          </a:prstGeom>
          <a:noFill/>
        </p:spPr>
        <p:txBody>
          <a:bodyPr>
            <a:spAutoFit/>
          </a:bodyPr>
          <a:lstStyle/>
          <a:p>
            <a:pPr algn="just">
              <a:lnSpc>
                <a:spcPct val="150000"/>
              </a:lnSpc>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Comme ceux des autres disciplines, les programmes de sciences industrielles de l’ingénieur :</a:t>
            </a:r>
          </a:p>
          <a:p>
            <a:pPr marL="357188" algn="just">
              <a:lnSpc>
                <a:spcPct val="150000"/>
              </a:lnSpc>
              <a:defRPr/>
            </a:pPr>
            <a:r>
              <a:rPr lang="fr-FR" sz="2400" dirty="0">
                <a:solidFill>
                  <a:srgbClr val="0000FF"/>
                </a:solidFill>
                <a:latin typeface="Calibri" panose="020F0502020204030204" pitchFamily="34" charset="0"/>
                <a:ea typeface="ＭＳ Ｐゴシック" charset="-128"/>
                <a:cs typeface="Calibri" panose="020F0502020204030204" pitchFamily="34" charset="0"/>
              </a:rPr>
              <a:t>- sont </a:t>
            </a:r>
            <a:r>
              <a:rPr lang="fr-FR" sz="2400" dirty="0" err="1">
                <a:solidFill>
                  <a:srgbClr val="0000FF"/>
                </a:solidFill>
                <a:latin typeface="Calibri" panose="020F0502020204030204" pitchFamily="34" charset="0"/>
                <a:ea typeface="ＭＳ Ｐゴシック" charset="-128"/>
                <a:cs typeface="Calibri" panose="020F0502020204030204" pitchFamily="34" charset="0"/>
              </a:rPr>
              <a:t>semestrialisés</a:t>
            </a:r>
            <a:r>
              <a:rPr lang="fr-FR" sz="2400" dirty="0">
                <a:solidFill>
                  <a:srgbClr val="0000FF"/>
                </a:solidFill>
                <a:latin typeface="Calibri" panose="020F0502020204030204" pitchFamily="34" charset="0"/>
                <a:ea typeface="ＭＳ Ｐゴシック" charset="-128"/>
                <a:cs typeface="Calibri" panose="020F0502020204030204" pitchFamily="34" charset="0"/>
              </a:rPr>
              <a:t> (les périodes sont donc </a:t>
            </a: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identiques) ;</a:t>
            </a:r>
            <a:endParaRPr lang="fr-FR" sz="2400" dirty="0">
              <a:solidFill>
                <a:srgbClr val="0000FF"/>
              </a:solidFill>
              <a:latin typeface="Calibri" panose="020F0502020204030204" pitchFamily="34" charset="0"/>
              <a:ea typeface="ＭＳ Ｐゴシック" charset="-128"/>
              <a:cs typeface="Calibri" panose="020F0502020204030204" pitchFamily="34" charset="0"/>
            </a:endParaRPr>
          </a:p>
          <a:p>
            <a:pPr marL="357188" algn="just">
              <a:lnSpc>
                <a:spcPct val="150000"/>
              </a:lnSpc>
              <a:defRPr/>
            </a:pP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 sont </a:t>
            </a:r>
            <a:r>
              <a:rPr lang="fr-FR" sz="2400" dirty="0">
                <a:solidFill>
                  <a:srgbClr val="0000FF"/>
                </a:solidFill>
                <a:latin typeface="Calibri" panose="020F0502020204030204" pitchFamily="34" charset="0"/>
                <a:ea typeface="ＭＳ Ｐゴシック" charset="-128"/>
                <a:cs typeface="Calibri" panose="020F0502020204030204" pitchFamily="34" charset="0"/>
              </a:rPr>
              <a:t>élaborés en fonction des compétences à faire acquérir aux étudiants.</a:t>
            </a:r>
          </a:p>
        </p:txBody>
      </p:sp>
      <p:sp>
        <p:nvSpPr>
          <p:cNvPr id="2" name="ZoneTexte 1"/>
          <p:cNvSpPr txBox="1"/>
          <p:nvPr/>
        </p:nvSpPr>
        <p:spPr>
          <a:xfrm>
            <a:off x="4932040" y="594266"/>
            <a:ext cx="3240360"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Quelques rappels</a:t>
            </a:r>
            <a:endParaRPr lang="fr-FR" sz="28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oneTexte 1"/>
          <p:cNvSpPr txBox="1">
            <a:spLocks noChangeArrowheads="1"/>
          </p:cNvSpPr>
          <p:nvPr/>
        </p:nvSpPr>
        <p:spPr bwMode="auto">
          <a:xfrm>
            <a:off x="323850" y="522288"/>
            <a:ext cx="842486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endParaRPr lang="fr-FR" altLang="fr-FR" sz="1800" dirty="0">
              <a:solidFill>
                <a:srgbClr val="0000FF"/>
              </a:solidFill>
              <a:ea typeface="ＭＳ Ｐゴシック" charset="-128"/>
              <a:cs typeface="Arial" charset="0"/>
            </a:endParaRPr>
          </a:p>
          <a:p>
            <a:pPr algn="just" eaLnBrk="1" hangingPunct="1">
              <a:lnSpc>
                <a:spcPct val="150000"/>
              </a:lnSpc>
              <a:spcBef>
                <a:spcPct val="0"/>
              </a:spcBef>
              <a:spcAft>
                <a:spcPct val="0"/>
              </a:spcAft>
              <a:buClrTx/>
              <a:buFont typeface="Wingdings" pitchFamily="2" charset="2"/>
              <a:buNone/>
            </a:pPr>
            <a:r>
              <a:rPr lang="fr-FR" altLang="fr-FR" sz="2400" dirty="0">
                <a:solidFill>
                  <a:srgbClr val="0000FF"/>
                </a:solidFill>
                <a:ea typeface="ＭＳ Ｐゴシック" charset="-128"/>
                <a:cs typeface="Arial" charset="0"/>
              </a:rPr>
              <a:t>Cette pédagogie </a:t>
            </a:r>
            <a:r>
              <a:rPr lang="fr-FR" altLang="fr-FR" sz="2400" dirty="0" smtClean="0">
                <a:solidFill>
                  <a:srgbClr val="0000FF"/>
                </a:solidFill>
                <a:ea typeface="ＭＳ Ｐゴシック" charset="-128"/>
                <a:cs typeface="Arial" charset="0"/>
              </a:rPr>
              <a:t>collaborative est </a:t>
            </a:r>
            <a:r>
              <a:rPr lang="fr-FR" altLang="fr-FR" sz="2400" dirty="0">
                <a:solidFill>
                  <a:srgbClr val="0000FF"/>
                </a:solidFill>
                <a:ea typeface="ＭＳ Ｐゴシック" charset="-128"/>
                <a:cs typeface="Arial" charset="0"/>
              </a:rPr>
              <a:t>une première confrontation avec l’ingénierie simultanée et l’optimisation des supports des </a:t>
            </a:r>
            <a:r>
              <a:rPr lang="fr-FR" altLang="fr-FR" sz="2400" dirty="0" smtClean="0">
                <a:solidFill>
                  <a:srgbClr val="0000FF"/>
                </a:solidFill>
                <a:ea typeface="ＭＳ Ｐゴシック" charset="-128"/>
                <a:cs typeface="Arial" charset="0"/>
              </a:rPr>
              <a:t>laboratoires ; elle nécessite </a:t>
            </a:r>
            <a:r>
              <a:rPr lang="fr-FR" altLang="fr-FR" sz="2400" dirty="0">
                <a:solidFill>
                  <a:srgbClr val="0000FF"/>
                </a:solidFill>
                <a:ea typeface="ＭＳ Ｐゴシック" charset="-128"/>
                <a:cs typeface="Arial" charset="0"/>
              </a:rPr>
              <a:t>d’organiser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salles en îlots, chacun accueillant une équipe d’élèves. </a:t>
            </a:r>
            <a:r>
              <a:rPr lang="fr-FR" altLang="fr-FR" sz="2400" b="1" dirty="0" smtClean="0">
                <a:solidFill>
                  <a:srgbClr val="0000FF"/>
                </a:solidFill>
                <a:ea typeface="ＭＳ Ｐゴシック" charset="-128"/>
                <a:cs typeface="Arial" charset="0"/>
              </a:rPr>
              <a:t>Quatre, cinq ou six </a:t>
            </a:r>
            <a:r>
              <a:rPr lang="fr-FR" altLang="fr-FR" sz="2400" b="1" dirty="0">
                <a:solidFill>
                  <a:srgbClr val="0000FF"/>
                </a:solidFill>
                <a:ea typeface="ＭＳ Ｐゴシック" charset="-128"/>
                <a:cs typeface="Arial" charset="0"/>
              </a:rPr>
              <a:t>élèves, </a:t>
            </a:r>
            <a:r>
              <a:rPr lang="fr-FR" altLang="fr-FR" sz="2400" b="1" dirty="0" smtClean="0">
                <a:solidFill>
                  <a:srgbClr val="0000FF"/>
                </a:solidFill>
                <a:ea typeface="ＭＳ Ｐゴシック" charset="-128"/>
                <a:cs typeface="Arial" charset="0"/>
              </a:rPr>
              <a:t> travaillant </a:t>
            </a:r>
            <a:r>
              <a:rPr lang="fr-FR" altLang="fr-FR" sz="2400" b="1" dirty="0">
                <a:solidFill>
                  <a:srgbClr val="0000FF"/>
                </a:solidFill>
                <a:ea typeface="ＭＳ Ｐゴシック" charset="-128"/>
                <a:cs typeface="Arial" charset="0"/>
              </a:rPr>
              <a:t>sur un îlot, ne doivent en aucun cas constituer un groupe, mais bien une équipe, dans laquelle chacun </a:t>
            </a:r>
            <a:r>
              <a:rPr lang="fr-FR" altLang="fr-FR" sz="2400" b="1" dirty="0" smtClean="0">
                <a:solidFill>
                  <a:srgbClr val="0000FF"/>
                </a:solidFill>
                <a:ea typeface="ＭＳ Ｐゴシック" charset="-128"/>
                <a:cs typeface="Arial" charset="0"/>
              </a:rPr>
              <a:t>a </a:t>
            </a:r>
            <a:r>
              <a:rPr lang="fr-FR" altLang="fr-FR" sz="2400" b="1" dirty="0">
                <a:solidFill>
                  <a:srgbClr val="0000FF"/>
                </a:solidFill>
                <a:ea typeface="ＭＳ Ｐゴシック" charset="-128"/>
                <a:cs typeface="Arial" charset="0"/>
              </a:rPr>
              <a:t>un rôle essentiel et complémentaire à celui des autres membres, pour réaliser les tâches correspondant aux objectifs fixés par le professeur.</a:t>
            </a:r>
            <a:endParaRPr lang="fr-FR" altLang="fr-FR" sz="2400" dirty="0">
              <a:solidFill>
                <a:srgbClr val="0000FF"/>
              </a:solidFill>
              <a:ea typeface="ＭＳ Ｐゴシック" charset="-128"/>
              <a:cs typeface="Arial" charset="0"/>
            </a:endParaRPr>
          </a:p>
        </p:txBody>
      </p:sp>
      <p:sp>
        <p:nvSpPr>
          <p:cNvPr id="5" name="ZoneTexte 2"/>
          <p:cNvSpPr txBox="1">
            <a:spLocks noChangeArrowheads="1"/>
          </p:cNvSpPr>
          <p:nvPr/>
        </p:nvSpPr>
        <p:spPr bwMode="auto">
          <a:xfrm>
            <a:off x="1259632" y="215899"/>
            <a:ext cx="7751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a:solidFill>
                  <a:schemeClr val="tx1"/>
                </a:solidFill>
                <a:ea typeface="ＭＳ Ｐゴシック" charset="-128"/>
                <a:cs typeface="Arial" charset="0"/>
              </a:rPr>
              <a:t>Nouvelle organisation des laboratoires. Comment ?</a:t>
            </a:r>
          </a:p>
        </p:txBody>
      </p:sp>
    </p:spTree>
    <p:extLst>
      <p:ext uri="{BB962C8B-B14F-4D97-AF65-F5344CB8AC3E}">
        <p14:creationId xmlns:p14="http://schemas.microsoft.com/office/powerpoint/2010/main" val="3111441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oneTexte 3"/>
          <p:cNvSpPr txBox="1">
            <a:spLocks noChangeArrowheads="1"/>
          </p:cNvSpPr>
          <p:nvPr/>
        </p:nvSpPr>
        <p:spPr bwMode="auto">
          <a:xfrm>
            <a:off x="513443" y="981074"/>
            <a:ext cx="82089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rPr>
              <a:t>1.</a:t>
            </a:r>
            <a:r>
              <a:rPr lang="fr-FR" altLang="fr-FR" sz="2400" dirty="0" smtClean="0">
                <a:solidFill>
                  <a:srgbClr val="0000FF"/>
                </a:solidFill>
                <a:ea typeface="ＭＳ Ｐゴシック" charset="-128"/>
              </a:rPr>
              <a:t> Les </a:t>
            </a:r>
            <a:r>
              <a:rPr lang="fr-FR" altLang="fr-FR" sz="2400" dirty="0">
                <a:solidFill>
                  <a:srgbClr val="0000FF"/>
                </a:solidFill>
                <a:ea typeface="ＭＳ Ｐゴシック" charset="-128"/>
              </a:rPr>
              <a:t>îlots permettent aux différents membres d’une équipe de mener des activités </a:t>
            </a:r>
            <a:r>
              <a:rPr lang="fr-FR" altLang="fr-FR" sz="2400" dirty="0" smtClean="0">
                <a:solidFill>
                  <a:srgbClr val="0000FF"/>
                </a:solidFill>
                <a:ea typeface="ＭＳ Ｐゴシック" charset="-128"/>
              </a:rPr>
              <a:t>différentes, ou non, </a:t>
            </a:r>
            <a:r>
              <a:rPr lang="fr-FR" altLang="fr-FR" sz="2400" dirty="0">
                <a:solidFill>
                  <a:srgbClr val="0000FF"/>
                </a:solidFill>
                <a:ea typeface="ＭＳ Ｐゴシック" charset="-128"/>
              </a:rPr>
              <a:t>relatives à un même objectif pédagogique : par exemple deux étudiants expérimentent, pendant que deux autres simulent, le cinquième étant le chef de projet chargé de faire </a:t>
            </a:r>
            <a:r>
              <a:rPr lang="fr-FR" altLang="fr-FR" sz="2400" dirty="0" smtClean="0">
                <a:solidFill>
                  <a:srgbClr val="0000FF"/>
                </a:solidFill>
                <a:ea typeface="ＭＳ Ｐゴシック" charset="-128"/>
              </a:rPr>
              <a:t>le rapport et </a:t>
            </a:r>
            <a:r>
              <a:rPr lang="fr-FR" altLang="fr-FR" sz="2400" dirty="0">
                <a:solidFill>
                  <a:srgbClr val="0000FF"/>
                </a:solidFill>
                <a:ea typeface="ＭＳ Ｐゴシック" charset="-128"/>
              </a:rPr>
              <a:t>de </a:t>
            </a:r>
            <a:r>
              <a:rPr lang="fr-FR" altLang="fr-FR" sz="2400" dirty="0" smtClean="0">
                <a:solidFill>
                  <a:srgbClr val="0000FF"/>
                </a:solidFill>
                <a:ea typeface="ＭＳ Ｐゴシック" charset="-128"/>
              </a:rPr>
              <a:t>le </a:t>
            </a:r>
            <a:r>
              <a:rPr lang="fr-FR" altLang="fr-FR" sz="2400" dirty="0">
                <a:solidFill>
                  <a:srgbClr val="0000FF"/>
                </a:solidFill>
                <a:ea typeface="ＭＳ Ｐゴシック" charset="-128"/>
              </a:rPr>
              <a:t>présenter à la classe lors de la synthèse</a:t>
            </a:r>
            <a:r>
              <a:rPr lang="fr-FR" altLang="fr-FR" sz="2400" dirty="0" smtClean="0">
                <a:solidFill>
                  <a:srgbClr val="0000FF"/>
                </a:solidFill>
                <a:ea typeface="ＭＳ Ｐゴシック" charset="-128"/>
              </a:rPr>
              <a:t>.</a:t>
            </a:r>
          </a:p>
          <a:p>
            <a:pPr algn="just" eaLnBrk="1" hangingPunct="1">
              <a:lnSpc>
                <a:spcPct val="150000"/>
              </a:lnSpc>
              <a:spcBef>
                <a:spcPct val="0"/>
              </a:spcBef>
              <a:spcAft>
                <a:spcPct val="0"/>
              </a:spcAft>
              <a:buClrTx/>
              <a:buFontTx/>
              <a:buNone/>
            </a:pPr>
            <a:r>
              <a:rPr lang="fr-FR" sz="2400" dirty="0" smtClean="0">
                <a:solidFill>
                  <a:srgbClr val="0000FF"/>
                </a:solidFill>
              </a:rPr>
              <a:t>Ces activités doivent </a:t>
            </a:r>
            <a:r>
              <a:rPr lang="fr-FR" sz="2400" dirty="0">
                <a:solidFill>
                  <a:srgbClr val="0000FF"/>
                </a:solidFill>
              </a:rPr>
              <a:t>permettre de caractériser les écarts entre le souhaité, le mesuré et le simulé</a:t>
            </a:r>
            <a:r>
              <a:rPr lang="fr-FR" sz="2400" dirty="0" smtClean="0">
                <a:solidFill>
                  <a:srgbClr val="0000FF"/>
                </a:solidFill>
              </a:rPr>
              <a:t>.</a:t>
            </a:r>
            <a:endParaRPr lang="fr-FR" altLang="fr-FR" sz="2400" dirty="0">
              <a:solidFill>
                <a:srgbClr val="0000FF"/>
              </a:solidFill>
              <a:ea typeface="ＭＳ Ｐゴシック" charset="-128"/>
            </a:endParaRPr>
          </a:p>
        </p:txBody>
      </p:sp>
      <p:sp>
        <p:nvSpPr>
          <p:cNvPr id="2" name="ZoneTexte 1"/>
          <p:cNvSpPr txBox="1"/>
          <p:nvPr/>
        </p:nvSpPr>
        <p:spPr>
          <a:xfrm>
            <a:off x="5446820" y="232137"/>
            <a:ext cx="3240360"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Pédagogiquement ?</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912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oneTexte 3"/>
          <p:cNvSpPr txBox="1">
            <a:spLocks noChangeArrowheads="1"/>
          </p:cNvSpPr>
          <p:nvPr/>
        </p:nvSpPr>
        <p:spPr bwMode="auto">
          <a:xfrm>
            <a:off x="432453" y="1124744"/>
            <a:ext cx="81470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rPr>
              <a:t>2.</a:t>
            </a:r>
            <a:r>
              <a:rPr lang="fr-FR" altLang="fr-FR" sz="2400" dirty="0" smtClean="0">
                <a:solidFill>
                  <a:srgbClr val="0000FF"/>
                </a:solidFill>
                <a:ea typeface="ＭＳ Ｐゴシック" charset="-128"/>
              </a:rPr>
              <a:t> Les </a:t>
            </a:r>
            <a:r>
              <a:rPr lang="fr-FR" altLang="fr-FR" sz="2400" dirty="0">
                <a:solidFill>
                  <a:srgbClr val="0000FF"/>
                </a:solidFill>
                <a:ea typeface="ＭＳ Ｐゴシック" charset="-128"/>
              </a:rPr>
              <a:t>différentes tâches, au sein d’une même équipe, devront varier d’une séance à l’autre.</a:t>
            </a:r>
          </a:p>
          <a:p>
            <a:pPr algn="just" eaLnBrk="1" hangingPunct="1">
              <a:lnSpc>
                <a:spcPct val="150000"/>
              </a:lnSpc>
              <a:spcBef>
                <a:spcPct val="0"/>
              </a:spcBef>
              <a:spcAft>
                <a:spcPct val="0"/>
              </a:spcAft>
              <a:buClrTx/>
              <a:buNone/>
            </a:pPr>
            <a:endParaRPr lang="fr-FR" altLang="fr-FR" sz="2400" dirty="0">
              <a:solidFill>
                <a:srgbClr val="0000FF"/>
              </a:solidFill>
              <a:ea typeface="ＭＳ Ｐゴシック" charset="-128"/>
            </a:endParaRPr>
          </a:p>
          <a:p>
            <a:pPr algn="just" eaLnBrk="1" hangingPunct="1">
              <a:lnSpc>
                <a:spcPct val="150000"/>
              </a:lnSpc>
              <a:spcBef>
                <a:spcPct val="0"/>
              </a:spcBef>
              <a:spcAft>
                <a:spcPct val="0"/>
              </a:spcAft>
              <a:buClrTx/>
              <a:buNone/>
            </a:pPr>
            <a:r>
              <a:rPr lang="fr-FR" sz="2400" b="1" dirty="0" smtClean="0">
                <a:solidFill>
                  <a:srgbClr val="0000FF"/>
                </a:solidFill>
              </a:rPr>
              <a:t>3.</a:t>
            </a:r>
            <a:r>
              <a:rPr lang="fr-FR" sz="2400" dirty="0" smtClean="0">
                <a:solidFill>
                  <a:srgbClr val="0000FF"/>
                </a:solidFill>
              </a:rPr>
              <a:t> </a:t>
            </a:r>
            <a:r>
              <a:rPr lang="fr-FR" altLang="fr-FR" sz="2400" dirty="0">
                <a:solidFill>
                  <a:srgbClr val="0000FF"/>
                </a:solidFill>
                <a:ea typeface="ＭＳ Ｐゴシック" charset="-128"/>
              </a:rPr>
              <a:t>Un groupe classe  de 20 élèves, par exemple, est constitué de 4  équipes, donc le professeur doit suivre 4 équipes et non 10 </a:t>
            </a:r>
            <a:r>
              <a:rPr lang="fr-FR" altLang="fr-FR" sz="2400" dirty="0" smtClean="0">
                <a:solidFill>
                  <a:srgbClr val="0000FF"/>
                </a:solidFill>
                <a:ea typeface="ＭＳ Ｐゴシック" charset="-128"/>
              </a:rPr>
              <a:t>binômes. </a:t>
            </a:r>
          </a:p>
          <a:p>
            <a:pPr algn="just" eaLnBrk="1" hangingPunct="1">
              <a:lnSpc>
                <a:spcPct val="150000"/>
              </a:lnSpc>
              <a:spcBef>
                <a:spcPct val="0"/>
              </a:spcBef>
              <a:spcAft>
                <a:spcPct val="0"/>
              </a:spcAft>
              <a:buClrTx/>
              <a:buNone/>
            </a:pPr>
            <a:endParaRPr lang="fr-FR" altLang="fr-FR" sz="2400" dirty="0" smtClean="0">
              <a:solidFill>
                <a:srgbClr val="0000FF"/>
              </a:solidFill>
              <a:ea typeface="ＭＳ Ｐゴシック" charset="-128"/>
            </a:endParaRPr>
          </a:p>
          <a:p>
            <a:pPr algn="just" eaLnBrk="1" hangingPunct="1">
              <a:lnSpc>
                <a:spcPct val="150000"/>
              </a:lnSpc>
              <a:spcBef>
                <a:spcPct val="0"/>
              </a:spcBef>
              <a:spcAft>
                <a:spcPct val="0"/>
              </a:spcAft>
              <a:buClrTx/>
              <a:buNone/>
            </a:pPr>
            <a:r>
              <a:rPr lang="fr-FR" altLang="fr-FR" sz="2400" b="1" dirty="0">
                <a:solidFill>
                  <a:schemeClr val="tx1"/>
                </a:solidFill>
                <a:ea typeface="ＭＳ Ｐゴシック" charset="-128"/>
              </a:rPr>
              <a:t>Ce qui est un avantage indéniable pour le suivi des élèves, et évite toutes les discussions sur les seuils de dédoublement</a:t>
            </a:r>
            <a:r>
              <a:rPr lang="fr-FR" altLang="fr-FR" sz="2400" dirty="0">
                <a:solidFill>
                  <a:schemeClr val="tx1"/>
                </a:solidFill>
                <a:ea typeface="ＭＳ Ｐゴシック" charset="-128"/>
              </a:rPr>
              <a:t>.</a:t>
            </a:r>
          </a:p>
          <a:p>
            <a:pPr algn="just" eaLnBrk="1" hangingPunct="1">
              <a:lnSpc>
                <a:spcPct val="150000"/>
              </a:lnSpc>
              <a:spcBef>
                <a:spcPct val="0"/>
              </a:spcBef>
              <a:spcAft>
                <a:spcPct val="0"/>
              </a:spcAft>
              <a:buClrTx/>
              <a:buNone/>
            </a:pPr>
            <a:endParaRPr lang="fr-FR" altLang="fr-FR" sz="2400" dirty="0" smtClean="0">
              <a:solidFill>
                <a:srgbClr val="0000FF"/>
              </a:solidFill>
              <a:ea typeface="ＭＳ Ｐゴシック" charset="-128"/>
            </a:endParaRPr>
          </a:p>
        </p:txBody>
      </p:sp>
    </p:spTree>
    <p:extLst>
      <p:ext uri="{BB962C8B-B14F-4D97-AF65-F5344CB8AC3E}">
        <p14:creationId xmlns:p14="http://schemas.microsoft.com/office/powerpoint/2010/main" val="1175882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683568" y="1196752"/>
            <a:ext cx="7775575" cy="4248150"/>
          </a:xfrm>
        </p:spPr>
        <p:txBody>
          <a:bodyPr/>
          <a:lstStyle/>
          <a:p>
            <a:pPr marL="0" indent="0" algn="just">
              <a:lnSpc>
                <a:spcPct val="150000"/>
              </a:lnSpc>
              <a:buNone/>
            </a:pPr>
            <a:r>
              <a:rPr lang="fr-FR" sz="2400" b="1" dirty="0" smtClean="0">
                <a:solidFill>
                  <a:srgbClr val="0000FF"/>
                </a:solidFill>
              </a:rPr>
              <a:t>4. </a:t>
            </a:r>
            <a:r>
              <a:rPr lang="fr-FR" sz="2400" dirty="0" smtClean="0">
                <a:solidFill>
                  <a:srgbClr val="0000FF"/>
                </a:solidFill>
              </a:rPr>
              <a:t>Les </a:t>
            </a:r>
            <a:r>
              <a:rPr lang="fr-FR" sz="2400" dirty="0">
                <a:solidFill>
                  <a:srgbClr val="0000FF"/>
                </a:solidFill>
              </a:rPr>
              <a:t>différentes équipes peuvent évoluer pendant l’année scolaire, mais il semble préférable qu’elles soient stables pendant une séquence. </a:t>
            </a:r>
            <a:endParaRPr lang="fr-FR" sz="2400" dirty="0" smtClean="0">
              <a:solidFill>
                <a:srgbClr val="0000FF"/>
              </a:solidFill>
            </a:endParaRPr>
          </a:p>
          <a:p>
            <a:pPr marL="0" indent="0" algn="just">
              <a:lnSpc>
                <a:spcPct val="150000"/>
              </a:lnSpc>
              <a:buNone/>
            </a:pPr>
            <a:r>
              <a:rPr lang="fr-FR" altLang="fr-FR" sz="2400" b="1" dirty="0">
                <a:solidFill>
                  <a:srgbClr val="0000FF"/>
                </a:solidFill>
                <a:ea typeface="ＭＳ Ｐゴシック" charset="-128"/>
              </a:rPr>
              <a:t>5. </a:t>
            </a:r>
            <a:r>
              <a:rPr lang="fr-FR" altLang="fr-FR" sz="2400" dirty="0">
                <a:solidFill>
                  <a:srgbClr val="0000FF"/>
                </a:solidFill>
                <a:ea typeface="ＭＳ Ｐゴシック" charset="-128"/>
              </a:rPr>
              <a:t>Une organisation par îlots limite le nombre de supports nécessaires à chaque </a:t>
            </a:r>
            <a:r>
              <a:rPr lang="fr-FR" altLang="fr-FR" sz="2400" dirty="0" smtClean="0">
                <a:solidFill>
                  <a:srgbClr val="0000FF"/>
                </a:solidFill>
                <a:ea typeface="ＭＳ Ｐゴシック" charset="-128"/>
              </a:rPr>
              <a:t>séquence. Les activités menées peuvent ainsi toutes conduire à l’acquisition des compétences qui caractérisent la séquence.</a:t>
            </a:r>
            <a:endParaRPr lang="fr-FR" altLang="fr-FR" sz="2400" dirty="0">
              <a:solidFill>
                <a:srgbClr val="0000FF"/>
              </a:solidFill>
              <a:ea typeface="ＭＳ Ｐゴシック" charset="-128"/>
            </a:endParaRPr>
          </a:p>
          <a:p>
            <a:pPr marL="0" indent="0" algn="just">
              <a:lnSpc>
                <a:spcPct val="150000"/>
              </a:lnSpc>
              <a:buNone/>
            </a:pPr>
            <a:endParaRPr lang="fr-FR" altLang="fr-FR" sz="2400" dirty="0">
              <a:solidFill>
                <a:schemeClr val="tx1"/>
              </a:solidFill>
              <a:ea typeface="ＭＳ Ｐゴシック" charset="-128"/>
            </a:endParaRPr>
          </a:p>
          <a:p>
            <a:pPr algn="just"/>
            <a:endParaRPr lang="fr-FR" dirty="0"/>
          </a:p>
        </p:txBody>
      </p:sp>
    </p:spTree>
    <p:extLst>
      <p:ext uri="{BB962C8B-B14F-4D97-AF65-F5344CB8AC3E}">
        <p14:creationId xmlns:p14="http://schemas.microsoft.com/office/powerpoint/2010/main" val="3270469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oneTexte 4"/>
          <p:cNvSpPr txBox="1">
            <a:spLocks noChangeArrowheads="1"/>
          </p:cNvSpPr>
          <p:nvPr/>
        </p:nvSpPr>
        <p:spPr bwMode="auto">
          <a:xfrm>
            <a:off x="573911" y="548680"/>
            <a:ext cx="81438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None/>
            </a:pPr>
            <a:r>
              <a:rPr lang="fr-FR" altLang="fr-FR" sz="2400" b="1" dirty="0" smtClean="0">
                <a:solidFill>
                  <a:srgbClr val="0000FF"/>
                </a:solidFill>
                <a:ea typeface="ＭＳ Ｐゴシック" charset="-128"/>
              </a:rPr>
              <a:t>6.</a:t>
            </a:r>
            <a:r>
              <a:rPr lang="fr-FR" altLang="fr-FR" sz="2400" dirty="0" smtClean="0">
                <a:solidFill>
                  <a:srgbClr val="0000FF"/>
                </a:solidFill>
                <a:ea typeface="ＭＳ Ｐゴシック" charset="-128"/>
              </a:rPr>
              <a:t> Cette </a:t>
            </a:r>
            <a:r>
              <a:rPr lang="fr-FR" altLang="fr-FR" sz="2400" dirty="0">
                <a:solidFill>
                  <a:srgbClr val="0000FF"/>
                </a:solidFill>
                <a:ea typeface="ＭＳ Ｐゴシック" charset="-128"/>
              </a:rPr>
              <a:t>organisation oblige à décliner un texte de TP selon plusieurs axes qui correspondent aux diverses activités des membres de l’équipe</a:t>
            </a:r>
            <a:r>
              <a:rPr lang="fr-FR" altLang="fr-FR" sz="2400" dirty="0" smtClean="0">
                <a:solidFill>
                  <a:srgbClr val="0000FF"/>
                </a:solidFill>
                <a:ea typeface="ＭＳ Ｐゴシック" charset="-128"/>
              </a:rPr>
              <a:t>. Celles-ci, </a:t>
            </a:r>
            <a:r>
              <a:rPr lang="fr-FR" altLang="fr-FR" sz="2400" dirty="0">
                <a:solidFill>
                  <a:srgbClr val="0000FF"/>
                </a:solidFill>
                <a:ea typeface="ＭＳ Ｐゴシック" charset="-128"/>
              </a:rPr>
              <a:t>complétées par la </a:t>
            </a:r>
            <a:r>
              <a:rPr lang="fr-FR" altLang="fr-FR" sz="2400" dirty="0" smtClean="0">
                <a:solidFill>
                  <a:srgbClr val="0000FF"/>
                </a:solidFill>
                <a:ea typeface="ＭＳ Ｐゴシック" charset="-128"/>
              </a:rPr>
              <a:t>synthèse, </a:t>
            </a:r>
            <a:r>
              <a:rPr lang="fr-FR" altLang="fr-FR" sz="2400" dirty="0">
                <a:solidFill>
                  <a:srgbClr val="0000FF"/>
                </a:solidFill>
                <a:ea typeface="ＭＳ Ｐゴシック" charset="-128"/>
              </a:rPr>
              <a:t>permettent plus facilement de donner du sens aux activités, dans la mesure où elles permettent d’aborder des problèmes </a:t>
            </a:r>
            <a:r>
              <a:rPr lang="fr-FR" altLang="fr-FR" sz="2400" dirty="0" smtClean="0">
                <a:solidFill>
                  <a:srgbClr val="0000FF"/>
                </a:solidFill>
                <a:ea typeface="ＭＳ Ｐゴシック" charset="-128"/>
              </a:rPr>
              <a:t>technologiques, </a:t>
            </a:r>
            <a:r>
              <a:rPr lang="fr-FR" altLang="fr-FR" sz="2400" dirty="0">
                <a:solidFill>
                  <a:srgbClr val="0000FF"/>
                </a:solidFill>
                <a:ea typeface="ＭＳ Ｐゴシック" charset="-128"/>
              </a:rPr>
              <a:t>plus globaux </a:t>
            </a:r>
            <a:r>
              <a:rPr lang="fr-FR" altLang="fr-FR" sz="2400" dirty="0" smtClean="0">
                <a:solidFill>
                  <a:srgbClr val="0000FF"/>
                </a:solidFill>
                <a:ea typeface="ＭＳ Ｐゴシック" charset="-128"/>
              </a:rPr>
              <a:t>et plus approfondis, qui </a:t>
            </a:r>
            <a:r>
              <a:rPr lang="fr-FR" altLang="fr-FR" sz="2400" dirty="0">
                <a:solidFill>
                  <a:srgbClr val="0000FF"/>
                </a:solidFill>
                <a:ea typeface="ＭＳ Ｐゴシック" charset="-128"/>
              </a:rPr>
              <a:t>s’insèrent </a:t>
            </a:r>
            <a:r>
              <a:rPr lang="fr-FR" altLang="fr-FR" sz="2400" dirty="0" smtClean="0">
                <a:solidFill>
                  <a:srgbClr val="0000FF"/>
                </a:solidFill>
                <a:ea typeface="ＭＳ Ｐゴシック" charset="-128"/>
              </a:rPr>
              <a:t>dans la </a:t>
            </a:r>
            <a:r>
              <a:rPr lang="fr-FR" altLang="fr-FR" sz="2400" dirty="0">
                <a:solidFill>
                  <a:srgbClr val="0000FF"/>
                </a:solidFill>
                <a:ea typeface="ＭＳ Ｐゴシック" charset="-128"/>
              </a:rPr>
              <a:t>progression pédagogique</a:t>
            </a:r>
            <a:r>
              <a:rPr lang="fr-FR" altLang="fr-FR" sz="2400" dirty="0" smtClean="0">
                <a:solidFill>
                  <a:srgbClr val="0000FF"/>
                </a:solidFill>
                <a:ea typeface="ＭＳ Ｐゴシック" charset="-128"/>
              </a:rPr>
              <a:t>. </a:t>
            </a:r>
          </a:p>
          <a:p>
            <a:pPr algn="just" eaLnBrk="1" hangingPunct="1">
              <a:lnSpc>
                <a:spcPct val="150000"/>
              </a:lnSpc>
              <a:spcBef>
                <a:spcPct val="0"/>
              </a:spcBef>
              <a:spcAft>
                <a:spcPct val="0"/>
              </a:spcAft>
              <a:buClrTx/>
              <a:buNone/>
            </a:pPr>
            <a:endParaRPr lang="fr-FR" altLang="fr-FR" sz="2400" dirty="0" smtClean="0">
              <a:solidFill>
                <a:srgbClr val="0000FF"/>
              </a:solidFill>
              <a:ea typeface="ＭＳ Ｐゴシック" charset="-128"/>
            </a:endParaRPr>
          </a:p>
          <a:p>
            <a:pPr algn="just" eaLnBrk="1" hangingPunct="1">
              <a:lnSpc>
                <a:spcPct val="150000"/>
              </a:lnSpc>
              <a:spcBef>
                <a:spcPct val="0"/>
              </a:spcBef>
              <a:spcAft>
                <a:spcPct val="0"/>
              </a:spcAft>
              <a:buClrTx/>
              <a:buFontTx/>
              <a:buNone/>
            </a:pPr>
            <a:r>
              <a:rPr lang="fr-FR" altLang="fr-FR" sz="2400" b="1" dirty="0" smtClean="0">
                <a:solidFill>
                  <a:schemeClr val="tx1"/>
                </a:solidFill>
                <a:ea typeface="ＭＳ Ｐゴシック" charset="-128"/>
              </a:rPr>
              <a:t>Une séance de travail sur îlot est </a:t>
            </a:r>
            <a:r>
              <a:rPr lang="fr-FR" altLang="fr-FR" sz="2400" b="1" i="1" dirty="0" smtClean="0">
                <a:solidFill>
                  <a:schemeClr val="tx1"/>
                </a:solidFill>
                <a:ea typeface="ＭＳ Ｐゴシック" charset="-128"/>
              </a:rPr>
              <a:t>a priori </a:t>
            </a:r>
            <a:r>
              <a:rPr lang="fr-FR" altLang="fr-FR" sz="2400" b="1" dirty="0" smtClean="0">
                <a:solidFill>
                  <a:schemeClr val="tx1"/>
                </a:solidFill>
                <a:ea typeface="ＭＳ Ｐゴシック" charset="-128"/>
              </a:rPr>
              <a:t>plus efficiente pour les élèves qu’une séance en binôme.</a:t>
            </a:r>
            <a:endParaRPr lang="fr-FR" altLang="fr-FR" sz="2400" b="1" dirty="0">
              <a:solidFill>
                <a:schemeClr val="tx1"/>
              </a:solidFill>
              <a:ea typeface="ＭＳ Ｐゴシック" charset="-128"/>
            </a:endParaRPr>
          </a:p>
        </p:txBody>
      </p:sp>
    </p:spTree>
    <p:extLst>
      <p:ext uri="{BB962C8B-B14F-4D97-AF65-F5344CB8AC3E}">
        <p14:creationId xmlns:p14="http://schemas.microsoft.com/office/powerpoint/2010/main" val="1865257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8136904" cy="2308324"/>
          </a:xfrm>
          <a:prstGeom prst="rect">
            <a:avLst/>
          </a:prstGeom>
          <a:noFill/>
        </p:spPr>
        <p:txBody>
          <a:bodyPr wrap="square" rtlCol="0">
            <a:spAutoFit/>
          </a:bodyPr>
          <a:lstStyle/>
          <a:p>
            <a:pPr algn="just">
              <a:lnSpc>
                <a:spcPct val="150000"/>
              </a:lnSpc>
            </a:pPr>
            <a:r>
              <a:rPr lang="fr-FR" sz="2400" b="1" dirty="0" smtClean="0">
                <a:solidFill>
                  <a:srgbClr val="0000FF"/>
                </a:solidFill>
              </a:rPr>
              <a:t>La difficulté pédagogique consiste à prévoir des activités semblables sur les différents îlots afin de donner une certaine homogénéité aux séances, et de faciliter ainsi la synthèse faite par le professeur.</a:t>
            </a:r>
            <a:endParaRPr lang="fr-FR" sz="2400" b="1" dirty="0">
              <a:solidFill>
                <a:srgbClr val="0000FF"/>
              </a:solidFill>
            </a:endParaRPr>
          </a:p>
        </p:txBody>
      </p:sp>
    </p:spTree>
    <p:extLst>
      <p:ext uri="{BB962C8B-B14F-4D97-AF65-F5344CB8AC3E}">
        <p14:creationId xmlns:p14="http://schemas.microsoft.com/office/powerpoint/2010/main" val="1428076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oneTexte 6"/>
          <p:cNvSpPr txBox="1">
            <a:spLocks noChangeArrowheads="1"/>
          </p:cNvSpPr>
          <p:nvPr/>
        </p:nvSpPr>
        <p:spPr bwMode="auto">
          <a:xfrm>
            <a:off x="468313" y="836613"/>
            <a:ext cx="82073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Il convient d’équiper chaque îlot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d’un support d’enseignement (système réel instrumenté ou non, système </a:t>
            </a:r>
            <a:r>
              <a:rPr lang="fr-FR" altLang="fr-FR" sz="2400" dirty="0" err="1">
                <a:solidFill>
                  <a:srgbClr val="0000FF"/>
                </a:solidFill>
                <a:ea typeface="ＭＳ Ｐゴシック" charset="-128"/>
                <a:cs typeface="Arial" charset="0"/>
              </a:rPr>
              <a:t>didactisé</a:t>
            </a:r>
            <a:r>
              <a:rPr lang="fr-FR" altLang="fr-FR" sz="2400" dirty="0">
                <a:solidFill>
                  <a:srgbClr val="0000FF"/>
                </a:solidFill>
                <a:ea typeface="ＭＳ Ｐゴシック" charset="-128"/>
                <a:cs typeface="Arial" charset="0"/>
              </a:rPr>
              <a:t>, maquette réelle ou virtuelle)  avec un ou plusieurs sous-ensembles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de plusieurs postes informatiques, </a:t>
            </a:r>
            <a:r>
              <a:rPr lang="fr-FR" altLang="fr-FR" sz="2400" dirty="0" smtClean="0">
                <a:solidFill>
                  <a:srgbClr val="0000FF"/>
                </a:solidFill>
                <a:ea typeface="ＭＳ Ｐゴシック" charset="-128"/>
                <a:cs typeface="Arial" charset="0"/>
              </a:rPr>
              <a:t>fonctionnant en réseau, dont </a:t>
            </a:r>
            <a:r>
              <a:rPr lang="fr-FR" altLang="fr-FR" sz="2400" dirty="0">
                <a:solidFill>
                  <a:srgbClr val="0000FF"/>
                </a:solidFill>
                <a:ea typeface="ＭＳ Ｐゴシック" charset="-128"/>
                <a:cs typeface="Arial" charset="0"/>
              </a:rPr>
              <a:t>les performances permettent d’exécuter simultanément plusieurs logiciels d’ingénierie (simulation, modélisation) ou de bureautique, et de communiquer avec les systèmes pour le pilotage ou l’acquisition de grandeurs physiques</a:t>
            </a:r>
            <a:r>
              <a:rPr lang="fr-FR" altLang="fr-FR" sz="2400" dirty="0">
                <a:solidFill>
                  <a:srgbClr val="333399"/>
                </a:solidFill>
                <a:ea typeface="ＭＳ Ｐゴシック" charset="-128"/>
                <a:cs typeface="Arial" charset="0"/>
              </a:rPr>
              <a:t>.   </a:t>
            </a:r>
            <a:endParaRPr lang="fr-FR" altLang="fr-FR" sz="2400" dirty="0">
              <a:solidFill>
                <a:schemeClr val="tx1"/>
              </a:solidFill>
              <a:ea typeface="ＭＳ Ｐゴシック" charset="-128"/>
              <a:cs typeface="Arial" charset="0"/>
            </a:endParaRPr>
          </a:p>
        </p:txBody>
      </p:sp>
      <p:sp>
        <p:nvSpPr>
          <p:cNvPr id="4" name="ZoneTexte 3"/>
          <p:cNvSpPr txBox="1"/>
          <p:nvPr/>
        </p:nvSpPr>
        <p:spPr>
          <a:xfrm>
            <a:off x="5651352" y="188594"/>
            <a:ext cx="3024336"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Structurellement ?</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2429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oneTexte 6"/>
          <p:cNvSpPr txBox="1">
            <a:spLocks noChangeArrowheads="1"/>
          </p:cNvSpPr>
          <p:nvPr/>
        </p:nvSpPr>
        <p:spPr bwMode="auto">
          <a:xfrm>
            <a:off x="477838" y="836613"/>
            <a:ext cx="820737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Les îlots doivent permettre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aux élèves de travailler individuellement ou par équipes, d’avoir accès aux systèmes et aux outils informatiques dans chaque activité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à l’enseignant d’intervenir face à tous les élèves par exemple lors des phases d’activation et de restitution.</a:t>
            </a:r>
          </a:p>
          <a:p>
            <a:pPr eaLnBrk="1" hangingPunct="1">
              <a:lnSpc>
                <a:spcPct val="130000"/>
              </a:lnSpc>
              <a:spcBef>
                <a:spcPct val="0"/>
              </a:spcBef>
              <a:spcAft>
                <a:spcPct val="0"/>
              </a:spcAft>
              <a:buClrTx/>
              <a:buFontTx/>
              <a:buNone/>
            </a:pPr>
            <a:endParaRPr lang="fr-FR" altLang="fr-FR" sz="2800">
              <a:solidFill>
                <a:srgbClr val="333399"/>
              </a:solidFill>
              <a:ea typeface="ＭＳ Ｐゴシック" charset="-128"/>
              <a:cs typeface="Arial" charset="0"/>
            </a:endParaRPr>
          </a:p>
        </p:txBody>
      </p:sp>
    </p:spTree>
    <p:extLst>
      <p:ext uri="{BB962C8B-B14F-4D97-AF65-F5344CB8AC3E}">
        <p14:creationId xmlns:p14="http://schemas.microsoft.com/office/powerpoint/2010/main" val="1674533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oneTexte 7"/>
          <p:cNvSpPr txBox="1">
            <a:spLocks noChangeArrowheads="1"/>
          </p:cNvSpPr>
          <p:nvPr/>
        </p:nvSpPr>
        <p:spPr bwMode="auto">
          <a:xfrm>
            <a:off x="298695" y="1124744"/>
            <a:ext cx="8496300" cy="4893647"/>
          </a:xfrm>
          <a:prstGeom prst="rect">
            <a:avLst/>
          </a:prstGeom>
          <a:noFill/>
          <a:ln>
            <a:noFill/>
          </a:ln>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30000"/>
              </a:lnSpc>
              <a:spcBef>
                <a:spcPct val="0"/>
              </a:spcBef>
              <a:spcAft>
                <a:spcPct val="0"/>
              </a:spcAft>
              <a:buClrTx/>
              <a:buFontTx/>
              <a:buNone/>
            </a:pPr>
            <a:r>
              <a:rPr lang="fr-FR" altLang="fr-FR" sz="2400" b="1" dirty="0" smtClean="0">
                <a:solidFill>
                  <a:srgbClr val="0000FF"/>
                </a:solidFill>
                <a:ea typeface="ＭＳ Ｐゴシック" charset="-128"/>
                <a:cs typeface="Arial" charset="0"/>
              </a:rPr>
              <a:t>1.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supports d’enseignement retenus doivent permettre de caractériser les </a:t>
            </a:r>
            <a:r>
              <a:rPr lang="fr-FR" altLang="fr-FR" sz="2400" b="1" dirty="0">
                <a:solidFill>
                  <a:srgbClr val="0000FF"/>
                </a:solidFill>
                <a:ea typeface="ＭＳ Ｐゴシック" charset="-128"/>
                <a:cs typeface="Arial" charset="0"/>
              </a:rPr>
              <a:t>trois écarts </a:t>
            </a:r>
            <a:r>
              <a:rPr lang="fr-FR" altLang="fr-FR" sz="2400" dirty="0">
                <a:solidFill>
                  <a:srgbClr val="0000FF"/>
                </a:solidFill>
                <a:ea typeface="ＭＳ Ｐゴシック" charset="-128"/>
                <a:cs typeface="Arial" charset="0"/>
              </a:rPr>
              <a:t>mis en évidence dans les programmes  ainsi qu’une </a:t>
            </a:r>
            <a:r>
              <a:rPr lang="fr-FR" altLang="fr-FR" sz="2400" b="1" dirty="0">
                <a:solidFill>
                  <a:srgbClr val="0000FF"/>
                </a:solidFill>
                <a:ea typeface="ＭＳ Ｐゴシック" charset="-128"/>
                <a:cs typeface="Arial" charset="0"/>
              </a:rPr>
              <a:t>modélisation multi physique</a:t>
            </a:r>
            <a:r>
              <a:rPr lang="fr-FR" altLang="fr-FR" sz="2400" dirty="0">
                <a:solidFill>
                  <a:srgbClr val="0000FF"/>
                </a:solidFill>
                <a:ea typeface="ＭＳ Ｐゴシック" charset="-128"/>
                <a:cs typeface="Arial" charset="0"/>
              </a:rPr>
              <a:t>.</a:t>
            </a:r>
          </a:p>
          <a:p>
            <a:pPr algn="just" eaLnBrk="1" hangingPunct="1">
              <a:lnSpc>
                <a:spcPct val="130000"/>
              </a:lnSpc>
              <a:spcBef>
                <a:spcPct val="0"/>
              </a:spcBef>
              <a:spcAft>
                <a:spcPct val="0"/>
              </a:spcAft>
              <a:buClrTx/>
              <a:buFontTx/>
              <a:buNone/>
            </a:pPr>
            <a:endParaRPr lang="fr-FR" altLang="fr-FR" sz="2400" dirty="0">
              <a:solidFill>
                <a:srgbClr val="0000FF"/>
              </a:solidFill>
              <a:ea typeface="ＭＳ Ｐゴシック" charset="-128"/>
              <a:cs typeface="Arial" charset="0"/>
            </a:endParaRPr>
          </a:p>
          <a:p>
            <a:pPr algn="just" eaLnBrk="1" hangingPunct="1">
              <a:lnSpc>
                <a:spcPct val="130000"/>
              </a:lnSpc>
              <a:spcBef>
                <a:spcPct val="0"/>
              </a:spcBef>
              <a:spcAft>
                <a:spcPct val="0"/>
              </a:spcAft>
              <a:buClrTx/>
              <a:buFontTx/>
              <a:buNone/>
            </a:pPr>
            <a:r>
              <a:rPr lang="fr-FR" altLang="fr-FR" sz="2400" b="1" dirty="0">
                <a:solidFill>
                  <a:srgbClr val="0000FF"/>
                </a:solidFill>
              </a:rPr>
              <a:t>2</a:t>
            </a:r>
            <a:r>
              <a:rPr lang="fr-FR" altLang="fr-FR" sz="2400" b="1" dirty="0" smtClean="0">
                <a:solidFill>
                  <a:srgbClr val="0000FF"/>
                </a:solidFill>
              </a:rPr>
              <a:t>. Ils</a:t>
            </a:r>
            <a:r>
              <a:rPr lang="fr-FR" altLang="fr-FR" sz="2400" b="1" dirty="0" smtClean="0">
                <a:solidFill>
                  <a:srgbClr val="0000FF"/>
                </a:solidFill>
                <a:ea typeface="ＭＳ Ｐゴシック" charset="-128"/>
                <a:cs typeface="Arial" charset="0"/>
              </a:rPr>
              <a:t> </a:t>
            </a:r>
            <a:r>
              <a:rPr lang="fr-FR" altLang="fr-FR" sz="2400" b="1" dirty="0">
                <a:solidFill>
                  <a:srgbClr val="0000FF"/>
                </a:solidFill>
                <a:ea typeface="ＭＳ Ｐゴシック" charset="-128"/>
                <a:cs typeface="Arial" charset="0"/>
              </a:rPr>
              <a:t>doivent permettre </a:t>
            </a:r>
            <a:r>
              <a:rPr lang="fr-FR" altLang="fr-FR" sz="2400" b="1">
                <a:solidFill>
                  <a:srgbClr val="0000FF"/>
                </a:solidFill>
                <a:ea typeface="ＭＳ Ｐゴシック" charset="-128"/>
                <a:cs typeface="Arial" charset="0"/>
              </a:rPr>
              <a:t>l’approche </a:t>
            </a:r>
            <a:r>
              <a:rPr lang="fr-FR" altLang="fr-FR" sz="2400" b="1" smtClean="0">
                <a:solidFill>
                  <a:srgbClr val="0000FF"/>
                </a:solidFill>
                <a:ea typeface="ＭＳ Ｐゴシック" charset="-128"/>
                <a:cs typeface="Arial" charset="0"/>
              </a:rPr>
              <a:t>M-E-I</a:t>
            </a:r>
            <a:r>
              <a:rPr lang="fr-FR" altLang="fr-FR" sz="2400" dirty="0">
                <a:solidFill>
                  <a:srgbClr val="0000FF"/>
                </a:solidFill>
                <a:ea typeface="ＭＳ Ｐゴシック" charset="-128"/>
                <a:cs typeface="Arial" charset="0"/>
              </a:rPr>
              <a:t>, </a:t>
            </a:r>
            <a:r>
              <a:rPr lang="fr-FR" altLang="fr-FR" sz="2400" b="1" dirty="0">
                <a:solidFill>
                  <a:srgbClr val="0000FF"/>
                </a:solidFill>
                <a:ea typeface="ＭＳ Ｐゴシック" charset="-128"/>
                <a:cs typeface="Arial" charset="0"/>
              </a:rPr>
              <a:t>et surtout l’analyse des chaînes d’énergie et d’information</a:t>
            </a:r>
            <a:r>
              <a:rPr lang="fr-FR" altLang="fr-FR" sz="2400" dirty="0" smtClean="0">
                <a:solidFill>
                  <a:srgbClr val="0000FF"/>
                </a:solidFill>
                <a:ea typeface="ＭＳ Ｐゴシック" charset="-128"/>
                <a:cs typeface="Arial" charset="0"/>
              </a:rPr>
              <a:t>.</a:t>
            </a:r>
          </a:p>
          <a:p>
            <a:pPr algn="just" eaLnBrk="1" hangingPunct="1">
              <a:lnSpc>
                <a:spcPct val="130000"/>
              </a:lnSpc>
              <a:spcBef>
                <a:spcPct val="0"/>
              </a:spcBef>
              <a:spcAft>
                <a:spcPct val="0"/>
              </a:spcAft>
              <a:buClrTx/>
              <a:buFontTx/>
              <a:buNone/>
            </a:pPr>
            <a:endParaRPr lang="fr-FR" altLang="fr-FR" sz="2400" dirty="0">
              <a:solidFill>
                <a:srgbClr val="0000FF"/>
              </a:solidFill>
              <a:ea typeface="ＭＳ Ｐゴシック" charset="-128"/>
              <a:cs typeface="Arial" charset="0"/>
            </a:endParaRPr>
          </a:p>
          <a:p>
            <a:pPr algn="just" eaLnBrk="1" hangingPunct="1">
              <a:lnSpc>
                <a:spcPct val="130000"/>
              </a:lnSpc>
              <a:spcBef>
                <a:spcPct val="0"/>
              </a:spcBef>
              <a:spcAft>
                <a:spcPct val="0"/>
              </a:spcAft>
              <a:buClrTx/>
              <a:buFontTx/>
              <a:buNone/>
            </a:pPr>
            <a:r>
              <a:rPr lang="fr-FR" altLang="fr-FR" sz="2400" b="1" dirty="0" smtClean="0">
                <a:solidFill>
                  <a:srgbClr val="0000FF"/>
                </a:solidFill>
                <a:ea typeface="ＭＳ Ｐゴシック" charset="-128"/>
                <a:cs typeface="Arial" charset="0"/>
              </a:rPr>
              <a:t>3. </a:t>
            </a:r>
            <a:r>
              <a:rPr lang="fr-FR" altLang="fr-FR" sz="2400" dirty="0" smtClean="0">
                <a:solidFill>
                  <a:srgbClr val="0000FF"/>
                </a:solidFill>
                <a:ea typeface="ＭＳ Ｐゴシック" charset="-128"/>
                <a:cs typeface="Arial" charset="0"/>
              </a:rPr>
              <a:t>Les supports d’enseignement doivent être choisis en fonction de la progression pédagogique et des compétences à faire acquérir aux étudiants.</a:t>
            </a:r>
            <a:endParaRPr lang="fr-FR" altLang="fr-FR" sz="2400" dirty="0">
              <a:solidFill>
                <a:srgbClr val="0000FF"/>
              </a:solidFill>
              <a:ea typeface="ＭＳ Ｐゴシック" charset="-128"/>
              <a:cs typeface="Arial" charset="0"/>
            </a:endParaRPr>
          </a:p>
        </p:txBody>
      </p:sp>
      <p:sp>
        <p:nvSpPr>
          <p:cNvPr id="47107" name="ZoneTexte 1"/>
          <p:cNvSpPr txBox="1">
            <a:spLocks noChangeArrowheads="1"/>
          </p:cNvSpPr>
          <p:nvPr/>
        </p:nvSpPr>
        <p:spPr bwMode="auto">
          <a:xfrm>
            <a:off x="4098327" y="260648"/>
            <a:ext cx="46966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a:solidFill>
                  <a:schemeClr val="tx1"/>
                </a:solidFill>
                <a:ea typeface="ＭＳ Ｐゴシック" charset="-128"/>
                <a:cs typeface="Arial" charset="0"/>
              </a:rPr>
              <a:t>Les supports d’enseignements</a:t>
            </a:r>
          </a:p>
        </p:txBody>
      </p:sp>
    </p:spTree>
    <p:extLst>
      <p:ext uri="{BB962C8B-B14F-4D97-AF65-F5344CB8AC3E}">
        <p14:creationId xmlns:p14="http://schemas.microsoft.com/office/powerpoint/2010/main" val="1234019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oneTexte 6"/>
          <p:cNvSpPr txBox="1">
            <a:spLocks noChangeArrowheads="1"/>
          </p:cNvSpPr>
          <p:nvPr/>
        </p:nvSpPr>
        <p:spPr bwMode="auto">
          <a:xfrm>
            <a:off x="333375" y="908050"/>
            <a:ext cx="82804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a:solidFill>
                  <a:srgbClr val="0000FF"/>
                </a:solidFill>
              </a:rPr>
              <a:t>4</a:t>
            </a:r>
            <a:r>
              <a:rPr lang="fr-FR" altLang="fr-FR" sz="2400" b="1" dirty="0" smtClean="0">
                <a:solidFill>
                  <a:srgbClr val="0000FF"/>
                </a:solidFill>
              </a:rPr>
              <a:t>.</a:t>
            </a:r>
            <a:r>
              <a:rPr lang="fr-FR" altLang="fr-FR" sz="2400" dirty="0" smtClean="0">
                <a:solidFill>
                  <a:srgbClr val="0000FF"/>
                </a:solidFill>
              </a:rPr>
              <a:t> Les</a:t>
            </a:r>
            <a:r>
              <a:rPr lang="fr-FR" altLang="fr-FR" sz="2400" dirty="0" smtClean="0">
                <a:solidFill>
                  <a:srgbClr val="0000FF"/>
                </a:solidFill>
                <a:ea typeface="ＭＳ Ｐゴシック" charset="-128"/>
                <a:cs typeface="Arial" charset="0"/>
              </a:rPr>
              <a:t> </a:t>
            </a:r>
            <a:r>
              <a:rPr lang="fr-FR" altLang="fr-FR" sz="2400" dirty="0">
                <a:solidFill>
                  <a:srgbClr val="0000FF"/>
                </a:solidFill>
                <a:ea typeface="ＭＳ Ｐゴシック" charset="-128"/>
                <a:cs typeface="Arial" charset="0"/>
              </a:rPr>
              <a:t>supports d’enseignement doivent être constitués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d’un cahier des charges fonctionnel décrivant le besoin du client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d’un système réel instrumenté ou non, d’un système </a:t>
            </a:r>
            <a:r>
              <a:rPr lang="fr-FR" altLang="fr-FR" sz="2400" dirty="0" err="1">
                <a:solidFill>
                  <a:srgbClr val="0000FF"/>
                </a:solidFill>
                <a:ea typeface="ＭＳ Ｐゴシック" charset="-128"/>
                <a:cs typeface="Arial" charset="0"/>
              </a:rPr>
              <a:t>didactisé</a:t>
            </a:r>
            <a:r>
              <a:rPr lang="fr-FR" altLang="fr-FR" sz="2400" dirty="0">
                <a:solidFill>
                  <a:srgbClr val="0000FF"/>
                </a:solidFill>
                <a:ea typeface="ＭＳ Ｐゴシック" charset="-128"/>
                <a:cs typeface="Arial" charset="0"/>
              </a:rPr>
              <a:t> ou d’une maquette réelle ou virtuelle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 des modèles de tout ou partie du </a:t>
            </a:r>
            <a:r>
              <a:rPr lang="fr-FR" altLang="fr-FR" sz="2400" dirty="0" smtClean="0">
                <a:solidFill>
                  <a:srgbClr val="0000FF"/>
                </a:solidFill>
                <a:ea typeface="ＭＳ Ｐゴシック" charset="-128"/>
                <a:cs typeface="Arial" charset="0"/>
              </a:rPr>
              <a:t>système ;</a:t>
            </a:r>
          </a:p>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 </a:t>
            </a:r>
            <a:r>
              <a:rPr lang="fr-FR" altLang="fr-FR" sz="2400" dirty="0" smtClean="0">
                <a:solidFill>
                  <a:srgbClr val="0000FF"/>
                </a:solidFill>
                <a:ea typeface="ＭＳ Ｐゴシック" charset="-128"/>
                <a:cs typeface="Arial" charset="0"/>
              </a:rPr>
              <a:t>  - </a:t>
            </a:r>
            <a:r>
              <a:rPr lang="fr-FR" sz="2400" dirty="0">
                <a:solidFill>
                  <a:srgbClr val="0000FF"/>
                </a:solidFill>
                <a:ea typeface="ＭＳ Ｐゴシック" charset="-128"/>
                <a:cs typeface="Arial" charset="0"/>
              </a:rPr>
              <a:t>d’un dossier technique définissant les solutions et précisant les performances attendues (c'est très important car les écarts sont principalement dus aux solutions techniques retenues</a:t>
            </a:r>
            <a:r>
              <a:rPr lang="fr-FR" sz="2400" dirty="0" smtClean="0">
                <a:solidFill>
                  <a:srgbClr val="0000FF"/>
                </a:solidFill>
                <a:ea typeface="ＭＳ Ｐゴシック" charset="-128"/>
                <a:cs typeface="Arial" charset="0"/>
              </a:rPr>
              <a:t>).</a:t>
            </a:r>
            <a:endParaRPr lang="fr-FR" altLang="fr-FR" sz="2800" dirty="0">
              <a:solidFill>
                <a:srgbClr val="333399"/>
              </a:solidFill>
              <a:ea typeface="ＭＳ Ｐゴシック" charset="-128"/>
              <a:cs typeface="Arial" charset="0"/>
            </a:endParaRPr>
          </a:p>
          <a:p>
            <a:pPr algn="just" eaLnBrk="1" hangingPunct="1">
              <a:spcBef>
                <a:spcPct val="0"/>
              </a:spcBef>
              <a:spcAft>
                <a:spcPct val="0"/>
              </a:spcAft>
              <a:buClrTx/>
              <a:buFontTx/>
              <a:buNone/>
            </a:pPr>
            <a:endParaRPr lang="fr-FR" altLang="fr-FR" sz="2800" dirty="0">
              <a:solidFill>
                <a:srgbClr val="333399"/>
              </a:solidFill>
              <a:ea typeface="ＭＳ Ｐゴシック" charset="-128"/>
              <a:cs typeface="Arial" charset="0"/>
            </a:endParaRPr>
          </a:p>
        </p:txBody>
      </p:sp>
    </p:spTree>
    <p:extLst>
      <p:ext uri="{BB962C8B-B14F-4D97-AF65-F5344CB8AC3E}">
        <p14:creationId xmlns:p14="http://schemas.microsoft.com/office/powerpoint/2010/main" val="726349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649" y="620688"/>
            <a:ext cx="7993063" cy="5494338"/>
          </a:xfrm>
          <a:prstGeom prst="rect">
            <a:avLst/>
          </a:prstGeom>
          <a:noFill/>
        </p:spPr>
        <p:txBody>
          <a:bodyPr>
            <a:spAutoFit/>
          </a:bodyPr>
          <a:lstStyle/>
          <a:p>
            <a:pPr algn="just">
              <a:lnSpc>
                <a:spcPct val="150000"/>
              </a:lnSpc>
              <a:defRPr/>
            </a:pPr>
            <a:r>
              <a:rPr lang="fr-FR" sz="2400" b="1" dirty="0">
                <a:solidFill>
                  <a:srgbClr val="0000FF"/>
                </a:solidFill>
                <a:latin typeface="Calibri" panose="020F0502020204030204" pitchFamily="34" charset="0"/>
                <a:ea typeface="ＭＳ Ｐゴシック" charset="-128"/>
                <a:cs typeface="Calibri" panose="020F0502020204030204" pitchFamily="34" charset="0"/>
              </a:rPr>
              <a:t>Les programmes de SII sont dans la continuité des programmes de la technologie au collège et de ceux du cycle terminal du lycée (S-SI et STI2D). Ils sont élaborés :</a:t>
            </a:r>
          </a:p>
          <a:p>
            <a:pPr marL="700088" indent="-342900" algn="just">
              <a:lnSpc>
                <a:spcPct val="150000"/>
              </a:lnSpc>
              <a:buFontTx/>
              <a:buChar char="-"/>
              <a:defRPr/>
            </a:pPr>
            <a:r>
              <a:rPr lang="fr-FR" sz="2400" b="1" dirty="0">
                <a:solidFill>
                  <a:srgbClr val="0000FF"/>
                </a:solidFill>
                <a:latin typeface="Calibri" panose="020F0502020204030204" pitchFamily="34" charset="0"/>
                <a:ea typeface="ＭＳ Ｐゴシック" charset="-128"/>
                <a:cs typeface="Calibri" panose="020F0502020204030204" pitchFamily="34" charset="0"/>
              </a:rPr>
              <a:t>selon le triptyque </a:t>
            </a:r>
            <a:r>
              <a:rPr lang="fr-FR" sz="2400" b="1" dirty="0" smtClean="0">
                <a:solidFill>
                  <a:srgbClr val="0000FF"/>
                </a:solidFill>
                <a:latin typeface="Calibri" panose="020F0502020204030204" pitchFamily="34" charset="0"/>
                <a:ea typeface="ＭＳ Ｐゴシック" charset="-128"/>
                <a:cs typeface="Calibri" panose="020F0502020204030204" pitchFamily="34" charset="0"/>
              </a:rPr>
              <a:t>M-E-I </a:t>
            </a:r>
            <a:r>
              <a:rPr lang="fr-FR" sz="2400" b="1" dirty="0">
                <a:solidFill>
                  <a:srgbClr val="0000FF"/>
                </a:solidFill>
                <a:latin typeface="Calibri" panose="020F0502020204030204" pitchFamily="34" charset="0"/>
                <a:ea typeface="ＭＳ Ｐゴシック" charset="-128"/>
                <a:cs typeface="Calibri" panose="020F0502020204030204" pitchFamily="34" charset="0"/>
              </a:rPr>
              <a:t>;</a:t>
            </a:r>
          </a:p>
          <a:p>
            <a:pPr marL="700088" indent="-342900" algn="just">
              <a:lnSpc>
                <a:spcPct val="150000"/>
              </a:lnSpc>
              <a:buFontTx/>
              <a:buChar char="-"/>
              <a:defRPr/>
            </a:pPr>
            <a:r>
              <a:rPr lang="fr-FR" sz="2400" b="1" dirty="0">
                <a:solidFill>
                  <a:srgbClr val="0000FF"/>
                </a:solidFill>
                <a:latin typeface="Calibri" panose="020F0502020204030204" pitchFamily="34" charset="0"/>
                <a:ea typeface="ＭＳ Ｐゴシック" charset="-128"/>
                <a:cs typeface="Calibri" panose="020F0502020204030204" pitchFamily="34" charset="0"/>
              </a:rPr>
              <a:t>en prenant en compte la modélisation </a:t>
            </a:r>
            <a:r>
              <a:rPr lang="fr-FR" sz="2400" b="1" dirty="0" err="1">
                <a:solidFill>
                  <a:srgbClr val="0000FF"/>
                </a:solidFill>
                <a:latin typeface="Calibri" panose="020F0502020204030204" pitchFamily="34" charset="0"/>
                <a:ea typeface="ＭＳ Ｐゴシック" charset="-128"/>
                <a:cs typeface="Calibri" panose="020F0502020204030204" pitchFamily="34" charset="0"/>
              </a:rPr>
              <a:t>multiphysique</a:t>
            </a:r>
            <a:r>
              <a:rPr lang="fr-FR" sz="2400" b="1" dirty="0">
                <a:solidFill>
                  <a:srgbClr val="0000FF"/>
                </a:solidFill>
                <a:latin typeface="Calibri" panose="020F0502020204030204" pitchFamily="34" charset="0"/>
                <a:ea typeface="ＭＳ Ｐゴシック" charset="-128"/>
                <a:cs typeface="Calibri" panose="020F0502020204030204" pitchFamily="34" charset="0"/>
              </a:rPr>
              <a:t> ;</a:t>
            </a:r>
          </a:p>
          <a:p>
            <a:pPr marL="700088" indent="-342900" algn="just">
              <a:lnSpc>
                <a:spcPct val="150000"/>
              </a:lnSpc>
              <a:buFontTx/>
              <a:buChar char="-"/>
              <a:defRPr/>
            </a:pPr>
            <a:r>
              <a:rPr lang="fr-FR" sz="2400" b="1" dirty="0">
                <a:solidFill>
                  <a:srgbClr val="0000FF"/>
                </a:solidFill>
                <a:latin typeface="Calibri" panose="020F0502020204030204" pitchFamily="34" charset="0"/>
                <a:ea typeface="ＭＳ Ｐゴシック" charset="-128"/>
                <a:cs typeface="Calibri" panose="020F0502020204030204" pitchFamily="34" charset="0"/>
              </a:rPr>
              <a:t>en mettant en évidence les </a:t>
            </a:r>
            <a:r>
              <a:rPr lang="fr-FR" sz="2400" b="1" dirty="0" smtClean="0">
                <a:solidFill>
                  <a:srgbClr val="0000FF"/>
                </a:solidFill>
                <a:latin typeface="Calibri" panose="020F0502020204030204" pitchFamily="34" charset="0"/>
                <a:ea typeface="ＭＳ Ｐゴシック" charset="-128"/>
                <a:cs typeface="Calibri" panose="020F0502020204030204" pitchFamily="34" charset="0"/>
              </a:rPr>
              <a:t>écarts </a:t>
            </a:r>
            <a:r>
              <a:rPr lang="fr-FR" sz="2400" b="1" dirty="0">
                <a:solidFill>
                  <a:srgbClr val="0000FF"/>
                </a:solidFill>
                <a:latin typeface="Calibri" panose="020F0502020204030204" pitchFamily="34" charset="0"/>
                <a:ea typeface="ＭＳ Ｐゴシック" charset="-128"/>
                <a:cs typeface="Calibri" panose="020F0502020204030204" pitchFamily="34" charset="0"/>
              </a:rPr>
              <a:t>entre le souhaité, le réalisé et le simulé.</a:t>
            </a:r>
          </a:p>
          <a:p>
            <a:pPr algn="just">
              <a:lnSpc>
                <a:spcPct val="150000"/>
              </a:lnSpc>
              <a:defRPr/>
            </a:pPr>
            <a:endParaRPr lang="fr-FR" dirty="0">
              <a:ea typeface="ＭＳ Ｐゴシック" charset="-128"/>
              <a:cs typeface="+mn-cs"/>
            </a:endParaRPr>
          </a:p>
          <a:p>
            <a:pPr algn="just">
              <a:lnSpc>
                <a:spcPct val="150000"/>
              </a:lnSpc>
              <a:defRPr/>
            </a:pPr>
            <a:r>
              <a:rPr lang="fr-FR" sz="2400" dirty="0">
                <a:latin typeface="Calibri" panose="020F0502020204030204" pitchFamily="34" charset="0"/>
                <a:ea typeface="ＭＳ Ｐゴシック" charset="-128"/>
                <a:cs typeface="Calibri" panose="020F0502020204030204" pitchFamily="34" charset="0"/>
              </a:rPr>
              <a:t>Remarque : l’évolution des programmes ne se limite pas à l’introduction de </a:t>
            </a:r>
            <a:r>
              <a:rPr lang="fr-FR" sz="2400" dirty="0" err="1">
                <a:latin typeface="Calibri" panose="020F0502020204030204" pitchFamily="34" charset="0"/>
                <a:ea typeface="ＭＳ Ｐゴシック" charset="-128"/>
                <a:cs typeface="Calibri" panose="020F0502020204030204" pitchFamily="34" charset="0"/>
              </a:rPr>
              <a:t>SysMl</a:t>
            </a:r>
            <a:r>
              <a:rPr lang="fr-FR" sz="2400" dirty="0">
                <a:latin typeface="Calibri" panose="020F0502020204030204" pitchFamily="34" charset="0"/>
                <a:ea typeface="ＭＳ Ｐゴシック" charset="-128"/>
                <a:cs typeface="Calibri" panose="020F0502020204030204"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6"/>
          <p:cNvSpPr txBox="1">
            <a:spLocks noChangeArrowheads="1"/>
          </p:cNvSpPr>
          <p:nvPr/>
        </p:nvSpPr>
        <p:spPr bwMode="auto">
          <a:xfrm>
            <a:off x="539750" y="1052513"/>
            <a:ext cx="82089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Les indications du cahier des charges fonctionnel doivent pouvoir, pour tout ou partie, être quantifiées par des </a:t>
            </a:r>
            <a:r>
              <a:rPr lang="fr-FR" altLang="fr-FR" sz="2400" b="1">
                <a:solidFill>
                  <a:srgbClr val="0000FF"/>
                </a:solidFill>
                <a:ea typeface="ＭＳ Ｐゴシック" charset="-128"/>
                <a:cs typeface="Arial" charset="0"/>
              </a:rPr>
              <a:t>mesures expérimentales </a:t>
            </a:r>
            <a:r>
              <a:rPr lang="fr-FR" altLang="fr-FR" sz="2400">
                <a:solidFill>
                  <a:srgbClr val="0000FF"/>
                </a:solidFill>
                <a:ea typeface="ＭＳ Ｐゴシック" charset="-128"/>
                <a:cs typeface="Arial" charset="0"/>
              </a:rPr>
              <a:t>de grandeurs physiques sur le système réel ou par la simulation à l’aide des modèles. Cela nécessite des appareils de mesure  et des matériels d’acquisition de données externes aux systèmes.</a:t>
            </a:r>
          </a:p>
          <a:p>
            <a:pPr algn="just" eaLnBrk="1" hangingPunct="1">
              <a:lnSpc>
                <a:spcPct val="130000"/>
              </a:lnSpc>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1149496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oneTexte 6"/>
          <p:cNvSpPr txBox="1">
            <a:spLocks noChangeArrowheads="1"/>
          </p:cNvSpPr>
          <p:nvPr/>
        </p:nvSpPr>
        <p:spPr bwMode="auto">
          <a:xfrm>
            <a:off x="519113" y="1052513"/>
            <a:ext cx="813752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rPr>
              <a:t>Les </a:t>
            </a:r>
            <a:r>
              <a:rPr lang="fr-FR" altLang="fr-FR" sz="2400" b="1">
                <a:solidFill>
                  <a:srgbClr val="0000FF"/>
                </a:solidFill>
                <a:ea typeface="ＭＳ Ｐゴシック" charset="-128"/>
              </a:rPr>
              <a:t>modèles</a:t>
            </a:r>
            <a:r>
              <a:rPr lang="fr-FR" altLang="fr-FR" sz="2400">
                <a:solidFill>
                  <a:srgbClr val="0000FF"/>
                </a:solidFill>
                <a:ea typeface="ＭＳ Ｐゴシック" charset="-128"/>
              </a:rPr>
              <a:t> sont considérés comme faisant partie du système ; ils doivent être fournis par les fournisseurs d’équipements en même temps que le système matériel, ou devront être développés dans le cas de systèmes existants déjà dans le laboratoire. </a:t>
            </a: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1937990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6"/>
          <p:cNvSpPr txBox="1">
            <a:spLocks noChangeArrowheads="1"/>
          </p:cNvSpPr>
          <p:nvPr/>
        </p:nvSpPr>
        <p:spPr bwMode="auto">
          <a:xfrm>
            <a:off x="468313" y="981075"/>
            <a:ext cx="820737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cs typeface="Arial" charset="0"/>
              </a:rPr>
              <a:t>5.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supports d’enseignement, choisis pour éveiller la curiosité des élèves, doivent répondre à </a:t>
            </a:r>
            <a:r>
              <a:rPr lang="fr-FR" altLang="fr-FR" sz="2400" b="1" dirty="0">
                <a:solidFill>
                  <a:srgbClr val="0000FF"/>
                </a:solidFill>
                <a:ea typeface="ＭＳ Ｐゴシック" charset="-128"/>
                <a:cs typeface="Arial" charset="0"/>
              </a:rPr>
              <a:t>un besoin et être innovants</a:t>
            </a:r>
            <a:r>
              <a:rPr lang="fr-FR" altLang="fr-FR" sz="2400" dirty="0">
                <a:solidFill>
                  <a:srgbClr val="0000FF"/>
                </a:solidFill>
                <a:ea typeface="ＭＳ Ｐゴシック" charset="-128"/>
                <a:cs typeface="Arial" charset="0"/>
              </a:rPr>
              <a:t>. Ils relèvent de grands domaines comme l’énergie, la mobilité, l’agroalimentaire, le sport, la santé, les bâtiments et travaux publics, l’information et la communication, la production de biens et de services, les transports,  la culture et les loisirs, la dématérialisation des biens et des services.</a:t>
            </a:r>
          </a:p>
          <a:p>
            <a:pPr eaLnBrk="1" hangingPunct="1">
              <a:lnSpc>
                <a:spcPct val="130000"/>
              </a:lnSpc>
              <a:spcBef>
                <a:spcPct val="0"/>
              </a:spcBef>
              <a:spcAft>
                <a:spcPct val="0"/>
              </a:spcAft>
              <a:buClrTx/>
              <a:buFontTx/>
              <a:buNone/>
            </a:pPr>
            <a:endParaRPr lang="fr-FR" altLang="fr-FR" sz="2800" dirty="0">
              <a:solidFill>
                <a:srgbClr val="333399"/>
              </a:solidFill>
              <a:ea typeface="ＭＳ Ｐゴシック" charset="-128"/>
              <a:cs typeface="Arial" charset="0"/>
            </a:endParaRPr>
          </a:p>
        </p:txBody>
      </p:sp>
    </p:spTree>
    <p:extLst>
      <p:ext uri="{BB962C8B-B14F-4D97-AF65-F5344CB8AC3E}">
        <p14:creationId xmlns:p14="http://schemas.microsoft.com/office/powerpoint/2010/main" val="860771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oneTexte 6"/>
          <p:cNvSpPr txBox="1">
            <a:spLocks noChangeArrowheads="1"/>
          </p:cNvSpPr>
          <p:nvPr/>
        </p:nvSpPr>
        <p:spPr bwMode="auto">
          <a:xfrm>
            <a:off x="539750" y="1006475"/>
            <a:ext cx="79200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cs typeface="Arial" charset="0"/>
              </a:rPr>
              <a:t>6.</a:t>
            </a:r>
            <a:r>
              <a:rPr lang="fr-FR" altLang="fr-FR" sz="2400" dirty="0" smtClean="0">
                <a:solidFill>
                  <a:srgbClr val="0000FF"/>
                </a:solidFill>
                <a:ea typeface="ＭＳ Ｐゴシック" charset="-128"/>
                <a:cs typeface="Arial" charset="0"/>
              </a:rPr>
              <a:t> Certains </a:t>
            </a:r>
            <a:r>
              <a:rPr lang="fr-FR" altLang="fr-FR" sz="2400" dirty="0">
                <a:solidFill>
                  <a:srgbClr val="0000FF"/>
                </a:solidFill>
                <a:ea typeface="ＭＳ Ｐゴシック" charset="-128"/>
                <a:cs typeface="Arial" charset="0"/>
              </a:rPr>
              <a:t>supports doivent permettre l’approche fonctionnelle de réseaux de communication et éventuellement leur configuration.</a:t>
            </a: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b="1" dirty="0" smtClean="0">
                <a:solidFill>
                  <a:srgbClr val="0000FF"/>
                </a:solidFill>
              </a:rPr>
              <a:t>7. </a:t>
            </a:r>
            <a:r>
              <a:rPr lang="fr-FR" altLang="fr-FR" sz="2400" dirty="0" smtClean="0">
                <a:solidFill>
                  <a:srgbClr val="0000FF"/>
                </a:solidFill>
              </a:rPr>
              <a:t>Pour</a:t>
            </a:r>
            <a:r>
              <a:rPr lang="fr-FR" altLang="fr-FR" sz="2400" dirty="0" smtClean="0">
                <a:solidFill>
                  <a:srgbClr val="0000FF"/>
                </a:solidFill>
                <a:ea typeface="ＭＳ Ｐゴシック" charset="-128"/>
                <a:cs typeface="Arial" charset="0"/>
              </a:rPr>
              <a:t> </a:t>
            </a:r>
            <a:r>
              <a:rPr lang="fr-FR" altLang="fr-FR" sz="2400" dirty="0">
                <a:solidFill>
                  <a:srgbClr val="0000FF"/>
                </a:solidFill>
                <a:ea typeface="ＭＳ Ｐゴシック" charset="-128"/>
                <a:cs typeface="Arial" charset="0"/>
              </a:rPr>
              <a:t>la plupart des supports présents dans le laboratoire, le coût unitaire doit être compatible avec des </a:t>
            </a:r>
            <a:r>
              <a:rPr lang="fr-FR" altLang="fr-FR" sz="2400" b="1" dirty="0">
                <a:solidFill>
                  <a:srgbClr val="0000FF"/>
                </a:solidFill>
                <a:ea typeface="ＭＳ Ｐゴシック" charset="-128"/>
                <a:cs typeface="Arial" charset="0"/>
              </a:rPr>
              <a:t>achats multiples et permettre des renouvellements fréquents</a:t>
            </a:r>
            <a:r>
              <a:rPr lang="fr-FR" altLang="fr-FR" sz="2400" dirty="0">
                <a:solidFill>
                  <a:srgbClr val="0000FF"/>
                </a:solidFill>
                <a:ea typeface="ＭＳ Ｐゴシック" charset="-128"/>
                <a:cs typeface="Arial" charset="0"/>
              </a:rPr>
              <a:t>, afin de suivre les évolutions technologiques.</a:t>
            </a:r>
          </a:p>
          <a:p>
            <a:pPr eaLnBrk="1" hangingPunct="1">
              <a:spcBef>
                <a:spcPct val="0"/>
              </a:spcBef>
              <a:spcAft>
                <a:spcPct val="0"/>
              </a:spcAft>
              <a:buClrTx/>
              <a:buFontTx/>
              <a:buNone/>
            </a:pPr>
            <a:endParaRPr lang="fr-FR" altLang="fr-FR" sz="1800" dirty="0">
              <a:solidFill>
                <a:srgbClr val="333399"/>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1313689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917554"/>
            <a:ext cx="7992888" cy="3970318"/>
          </a:xfrm>
          <a:prstGeom prst="rect">
            <a:avLst/>
          </a:prstGeom>
          <a:noFill/>
        </p:spPr>
        <p:txBody>
          <a:bodyPr wrap="square" rtlCol="0">
            <a:spAutoFit/>
          </a:bodyPr>
          <a:lstStyle/>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Remarque :</a:t>
            </a:r>
          </a:p>
          <a:p>
            <a:pPr algn="just">
              <a:lnSpc>
                <a:spcPct val="150000"/>
              </a:lnSpc>
            </a:pPr>
            <a:r>
              <a:rPr lang="fr-FR" sz="2400" dirty="0" smtClean="0">
                <a:solidFill>
                  <a:srgbClr val="0000FF"/>
                </a:solidFill>
                <a:latin typeface="Calibri" panose="020F0502020204030204" pitchFamily="34" charset="0"/>
                <a:cs typeface="Calibri" panose="020F0502020204030204" pitchFamily="34" charset="0"/>
              </a:rPr>
              <a:t>Le </a:t>
            </a:r>
            <a:r>
              <a:rPr lang="fr-FR" sz="2400" dirty="0">
                <a:solidFill>
                  <a:srgbClr val="0000FF"/>
                </a:solidFill>
                <a:latin typeface="Calibri" panose="020F0502020204030204" pitchFamily="34" charset="0"/>
                <a:cs typeface="Calibri" panose="020F0502020204030204" pitchFamily="34" charset="0"/>
              </a:rPr>
              <a:t>concept </a:t>
            </a:r>
            <a:r>
              <a:rPr lang="fr-FR" sz="2400" dirty="0" smtClean="0">
                <a:solidFill>
                  <a:srgbClr val="0000FF"/>
                </a:solidFill>
                <a:latin typeface="Calibri" panose="020F0502020204030204" pitchFamily="34" charset="0"/>
                <a:cs typeface="Calibri" panose="020F0502020204030204" pitchFamily="34" charset="0"/>
              </a:rPr>
              <a:t>d‘îlot </a:t>
            </a:r>
            <a:r>
              <a:rPr lang="fr-FR" sz="2400" dirty="0">
                <a:solidFill>
                  <a:srgbClr val="0000FF"/>
                </a:solidFill>
                <a:latin typeface="Calibri" panose="020F0502020204030204" pitchFamily="34" charset="0"/>
                <a:cs typeface="Calibri" panose="020F0502020204030204" pitchFamily="34" charset="0"/>
              </a:rPr>
              <a:t>permet de choisir </a:t>
            </a:r>
            <a:r>
              <a:rPr lang="fr-FR" sz="2400" dirty="0" smtClean="0">
                <a:solidFill>
                  <a:srgbClr val="0000FF"/>
                </a:solidFill>
                <a:latin typeface="Calibri" panose="020F0502020204030204" pitchFamily="34" charset="0"/>
                <a:cs typeface="Calibri" panose="020F0502020204030204" pitchFamily="34" charset="0"/>
              </a:rPr>
              <a:t>quelques </a:t>
            </a:r>
            <a:r>
              <a:rPr lang="fr-FR" sz="2400" dirty="0">
                <a:solidFill>
                  <a:srgbClr val="0000FF"/>
                </a:solidFill>
                <a:latin typeface="Calibri" panose="020F0502020204030204" pitchFamily="34" charset="0"/>
                <a:cs typeface="Calibri" panose="020F0502020204030204" pitchFamily="34" charset="0"/>
              </a:rPr>
              <a:t>supports de formation d'une certaine complexité, donc d'un certain coût. Le fait de former </a:t>
            </a:r>
            <a:r>
              <a:rPr lang="fr-FR" sz="2400" dirty="0" smtClean="0">
                <a:solidFill>
                  <a:srgbClr val="0000FF"/>
                </a:solidFill>
                <a:latin typeface="Calibri" panose="020F0502020204030204" pitchFamily="34" charset="0"/>
                <a:cs typeface="Calibri" panose="020F0502020204030204" pitchFamily="34" charset="0"/>
              </a:rPr>
              <a:t>N (N &gt; 2) </a:t>
            </a:r>
            <a:r>
              <a:rPr lang="fr-FR" sz="2400" dirty="0">
                <a:solidFill>
                  <a:srgbClr val="0000FF"/>
                </a:solidFill>
                <a:latin typeface="Calibri" panose="020F0502020204030204" pitchFamily="34" charset="0"/>
                <a:cs typeface="Calibri" panose="020F0502020204030204" pitchFamily="34" charset="0"/>
              </a:rPr>
              <a:t>élèves simultanément </a:t>
            </a:r>
            <a:r>
              <a:rPr lang="fr-FR" sz="2400" dirty="0" smtClean="0">
                <a:solidFill>
                  <a:srgbClr val="0000FF"/>
                </a:solidFill>
                <a:latin typeface="Calibri" panose="020F0502020204030204" pitchFamily="34" charset="0"/>
                <a:cs typeface="Calibri" panose="020F0502020204030204" pitchFamily="34" charset="0"/>
              </a:rPr>
              <a:t>sur un poste de travail rend </a:t>
            </a:r>
            <a:r>
              <a:rPr lang="fr-FR" sz="2400" dirty="0">
                <a:solidFill>
                  <a:srgbClr val="0000FF"/>
                </a:solidFill>
                <a:latin typeface="Calibri" panose="020F0502020204030204" pitchFamily="34" charset="0"/>
                <a:cs typeface="Calibri" panose="020F0502020204030204" pitchFamily="34" charset="0"/>
              </a:rPr>
              <a:t>ce coût parfaitement acceptable en comparaison des postes de travail </a:t>
            </a:r>
            <a:r>
              <a:rPr lang="fr-FR" sz="2400" dirty="0" smtClean="0">
                <a:solidFill>
                  <a:srgbClr val="0000FF"/>
                </a:solidFill>
                <a:latin typeface="Calibri" panose="020F0502020204030204" pitchFamily="34" charset="0"/>
                <a:cs typeface="Calibri" panose="020F0502020204030204" pitchFamily="34" charset="0"/>
              </a:rPr>
              <a:t>conçus </a:t>
            </a:r>
            <a:r>
              <a:rPr lang="fr-FR" sz="2400" dirty="0">
                <a:solidFill>
                  <a:srgbClr val="0000FF"/>
                </a:solidFill>
                <a:latin typeface="Calibri" panose="020F0502020204030204" pitchFamily="34" charset="0"/>
                <a:cs typeface="Calibri" panose="020F0502020204030204" pitchFamily="34" charset="0"/>
              </a:rPr>
              <a:t>pour </a:t>
            </a:r>
            <a:r>
              <a:rPr lang="fr-FR" sz="2400" dirty="0" smtClean="0">
                <a:solidFill>
                  <a:srgbClr val="0000FF"/>
                </a:solidFill>
                <a:latin typeface="Calibri" panose="020F0502020204030204" pitchFamily="34" charset="0"/>
                <a:cs typeface="Calibri" panose="020F0502020204030204" pitchFamily="34" charset="0"/>
              </a:rPr>
              <a:t>la </a:t>
            </a:r>
            <a:r>
              <a:rPr lang="fr-FR" sz="2400" dirty="0">
                <a:solidFill>
                  <a:srgbClr val="0000FF"/>
                </a:solidFill>
                <a:latin typeface="Calibri" panose="020F0502020204030204" pitchFamily="34" charset="0"/>
                <a:cs typeface="Calibri" panose="020F0502020204030204" pitchFamily="34" charset="0"/>
              </a:rPr>
              <a:t>formation de 2 élèves. </a:t>
            </a:r>
          </a:p>
        </p:txBody>
      </p:sp>
    </p:spTree>
    <p:extLst>
      <p:ext uri="{BB962C8B-B14F-4D97-AF65-F5344CB8AC3E}">
        <p14:creationId xmlns:p14="http://schemas.microsoft.com/office/powerpoint/2010/main" val="1817401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6"/>
          <p:cNvSpPr txBox="1">
            <a:spLocks noChangeArrowheads="1"/>
          </p:cNvSpPr>
          <p:nvPr/>
        </p:nvSpPr>
        <p:spPr bwMode="auto">
          <a:xfrm>
            <a:off x="395288" y="620713"/>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lnSpc>
                <a:spcPct val="150000"/>
              </a:lnSpc>
              <a:spcBef>
                <a:spcPct val="0"/>
              </a:spcBef>
              <a:spcAft>
                <a:spcPct val="0"/>
              </a:spcAft>
              <a:buClrTx/>
              <a:buFontTx/>
              <a:buNone/>
            </a:pPr>
            <a:r>
              <a:rPr lang="fr-FR" altLang="fr-FR" sz="2400" b="1" dirty="0" smtClean="0">
                <a:solidFill>
                  <a:srgbClr val="0000FF"/>
                </a:solidFill>
                <a:ea typeface="ＭＳ Ｐゴシック" charset="-128"/>
                <a:cs typeface="Arial" charset="0"/>
              </a:rPr>
              <a:t>8. </a:t>
            </a:r>
            <a:r>
              <a:rPr lang="fr-FR" altLang="fr-FR" sz="2400" dirty="0" smtClean="0">
                <a:solidFill>
                  <a:srgbClr val="0000FF"/>
                </a:solidFill>
                <a:ea typeface="ＭＳ Ｐゴシック" charset="-128"/>
                <a:cs typeface="Arial" charset="0"/>
              </a:rPr>
              <a:t>Les </a:t>
            </a:r>
            <a:r>
              <a:rPr lang="fr-FR" altLang="fr-FR" sz="2400" dirty="0">
                <a:solidFill>
                  <a:srgbClr val="0000FF"/>
                </a:solidFill>
                <a:ea typeface="ＭＳ Ｐゴシック" charset="-128"/>
                <a:cs typeface="Arial" charset="0"/>
              </a:rPr>
              <a:t>moyens d’usinage ne font plus partie des programmes des filières PTSI-PT et TSI.</a:t>
            </a: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a:p>
            <a:pPr eaLnBrk="1" hangingPunct="1">
              <a:spcBef>
                <a:spcPct val="0"/>
              </a:spcBef>
              <a:spcAft>
                <a:spcPct val="0"/>
              </a:spcAft>
              <a:buClrTx/>
              <a:buFontTx/>
              <a:buNone/>
            </a:pPr>
            <a:endParaRPr lang="fr-FR" altLang="fr-FR" sz="1800" dirty="0">
              <a:solidFill>
                <a:schemeClr val="tx1"/>
              </a:solidFill>
              <a:ea typeface="ＭＳ Ｐゴシック" charset="-128"/>
              <a:cs typeface="Arial" charset="0"/>
            </a:endParaRPr>
          </a:p>
        </p:txBody>
      </p:sp>
      <p:sp>
        <p:nvSpPr>
          <p:cNvPr id="2" name="Bouton d’action : Suivant 1">
            <a:hlinkClick r:id="rId2" action="ppaction://hlinksldjump" highlightClick="1"/>
          </p:cNvPr>
          <p:cNvSpPr/>
          <p:nvPr/>
        </p:nvSpPr>
        <p:spPr>
          <a:xfrm>
            <a:off x="684213" y="1989138"/>
            <a:ext cx="1008062" cy="663575"/>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53253" name="ZoneTexte 3"/>
          <p:cNvSpPr txBox="1">
            <a:spLocks noChangeArrowheads="1"/>
          </p:cNvSpPr>
          <p:nvPr/>
        </p:nvSpPr>
        <p:spPr bwMode="auto">
          <a:xfrm>
            <a:off x="395288" y="3429000"/>
            <a:ext cx="81359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800" b="1" dirty="0">
                <a:solidFill>
                  <a:schemeClr val="tx1"/>
                </a:solidFill>
                <a:ea typeface="ＭＳ Ｐゴシック" charset="-128"/>
              </a:rPr>
              <a:t>Dans ces </a:t>
            </a:r>
            <a:r>
              <a:rPr lang="fr-FR" altLang="fr-FR" sz="2800" b="1" dirty="0" smtClean="0">
                <a:solidFill>
                  <a:schemeClr val="tx1"/>
                </a:solidFill>
                <a:ea typeface="ＭＳ Ｐゴシック" charset="-128"/>
              </a:rPr>
              <a:t>conditions des </a:t>
            </a:r>
            <a:r>
              <a:rPr lang="fr-FR" altLang="fr-FR" sz="2800" b="1" dirty="0">
                <a:solidFill>
                  <a:schemeClr val="tx1"/>
                </a:solidFill>
                <a:ea typeface="ＭＳ Ｐゴシック" charset="-128"/>
              </a:rPr>
              <a:t>seuils de dédoublement en TP entre 12 et 15 interrogent, sauf pour la filière TSI (seuil à 15</a:t>
            </a:r>
            <a:r>
              <a:rPr lang="fr-FR" altLang="fr-FR" sz="2800" b="1" dirty="0" smtClean="0">
                <a:solidFill>
                  <a:schemeClr val="tx1"/>
                </a:solidFill>
                <a:ea typeface="ＭＳ Ｐゴシック" charset="-128"/>
              </a:rPr>
              <a:t>).</a:t>
            </a:r>
            <a:endParaRPr lang="fr-FR" altLang="fr-FR" sz="2800" b="1" dirty="0">
              <a:solidFill>
                <a:schemeClr val="tx1"/>
              </a:solidFill>
              <a:ea typeface="ＭＳ Ｐゴシック" charset="-128"/>
            </a:endParaRPr>
          </a:p>
        </p:txBody>
      </p:sp>
    </p:spTree>
    <p:extLst>
      <p:ext uri="{BB962C8B-B14F-4D97-AF65-F5344CB8AC3E}">
        <p14:creationId xmlns:p14="http://schemas.microsoft.com/office/powerpoint/2010/main" val="1013720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oneTexte 4"/>
          <p:cNvSpPr txBox="1">
            <a:spLocks noChangeArrowheads="1"/>
          </p:cNvSpPr>
          <p:nvPr/>
        </p:nvSpPr>
        <p:spPr bwMode="auto">
          <a:xfrm>
            <a:off x="446088" y="849313"/>
            <a:ext cx="828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cs typeface="Arial" charset="0"/>
              </a:rPr>
              <a:t>Les activités de travaux </a:t>
            </a:r>
            <a:r>
              <a:rPr lang="fr-FR" altLang="fr-FR" sz="2400" dirty="0" smtClean="0">
                <a:solidFill>
                  <a:srgbClr val="0000FF"/>
                </a:solidFill>
                <a:ea typeface="ＭＳ Ｐゴシック" charset="-128"/>
                <a:cs typeface="Arial" charset="0"/>
              </a:rPr>
              <a:t>dirigés doivent </a:t>
            </a:r>
            <a:r>
              <a:rPr lang="fr-FR" altLang="fr-FR" sz="2400" dirty="0">
                <a:solidFill>
                  <a:srgbClr val="0000FF"/>
                </a:solidFill>
                <a:ea typeface="ＭＳ Ｐゴシック" charset="-128"/>
                <a:cs typeface="Arial" charset="0"/>
              </a:rPr>
              <a:t>être élaborées à partir de supports contextualisés et d’objectifs technologiques précis. Chaque exercice doit se terminer par une conclusion quant à ces objectifs, et doit permettre de mettre en évidence des écarts voire, de proposer des solutions pour éventuellement y remédier.</a:t>
            </a:r>
          </a:p>
          <a:p>
            <a:pPr algn="just" eaLnBrk="1" hangingPunct="1">
              <a:lnSpc>
                <a:spcPct val="150000"/>
              </a:lnSpc>
              <a:spcBef>
                <a:spcPct val="0"/>
              </a:spcBef>
              <a:spcAft>
                <a:spcPct val="0"/>
              </a:spcAft>
              <a:buClrTx/>
              <a:buFontTx/>
              <a:buNone/>
            </a:pPr>
            <a:r>
              <a:rPr lang="fr-FR" altLang="fr-FR" sz="2400" b="1" dirty="0">
                <a:solidFill>
                  <a:srgbClr val="0000FF"/>
                </a:solidFill>
                <a:ea typeface="ＭＳ Ｐゴシック" charset="-128"/>
                <a:cs typeface="Arial" charset="0"/>
              </a:rPr>
              <a:t>Il est indispensable de bien mettre en évidence les apports des sciences industrielles de l’ingénieur par rapport à ceux des autres disciplines</a:t>
            </a:r>
            <a:r>
              <a:rPr lang="fr-FR" altLang="fr-FR" sz="2400" b="1" dirty="0">
                <a:solidFill>
                  <a:schemeClr val="tx1"/>
                </a:solidFill>
                <a:ea typeface="ＭＳ Ｐゴシック" charset="-128"/>
                <a:cs typeface="Arial" charset="0"/>
              </a:rPr>
              <a:t>. </a:t>
            </a:r>
          </a:p>
        </p:txBody>
      </p:sp>
      <p:sp>
        <p:nvSpPr>
          <p:cNvPr id="2" name="ZoneTexte 1"/>
          <p:cNvSpPr txBox="1"/>
          <p:nvPr/>
        </p:nvSpPr>
        <p:spPr>
          <a:xfrm>
            <a:off x="6012160" y="116632"/>
            <a:ext cx="2952328" cy="523220"/>
          </a:xfrm>
          <a:prstGeom prst="rect">
            <a:avLst/>
          </a:prstGeom>
          <a:noFill/>
        </p:spPr>
        <p:txBody>
          <a:bodyPr wrap="square" rtlCol="0">
            <a:spAutoFit/>
          </a:bodyPr>
          <a:lstStyle/>
          <a:p>
            <a:r>
              <a:rPr lang="fr-FR" sz="2800" b="1" dirty="0" smtClean="0">
                <a:latin typeface="Calibri" panose="020F0502020204030204" pitchFamily="34" charset="0"/>
                <a:cs typeface="Calibri" panose="020F0502020204030204" pitchFamily="34" charset="0"/>
              </a:rPr>
              <a:t>Les travaux dirigés</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636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ChangeArrowheads="1"/>
          </p:cNvSpPr>
          <p:nvPr/>
        </p:nvSpPr>
        <p:spPr bwMode="auto">
          <a:xfrm>
            <a:off x="900112" y="2507343"/>
            <a:ext cx="7559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3600" b="1" dirty="0">
                <a:solidFill>
                  <a:srgbClr val="404040"/>
                </a:solidFill>
                <a:ea typeface="ＭＳ Ｐゴシック" charset="-128"/>
                <a:cs typeface="Arial" charset="0"/>
              </a:rPr>
              <a:t>F</a:t>
            </a:r>
            <a:r>
              <a:rPr lang="fr-FR" altLang="fr-FR" sz="3600" b="1" dirty="0" smtClean="0">
                <a:solidFill>
                  <a:srgbClr val="404040"/>
                </a:solidFill>
                <a:ea typeface="ＭＳ Ｐゴシック" charset="-128"/>
                <a:cs typeface="Arial" charset="0"/>
              </a:rPr>
              <a:t>ilière ATS</a:t>
            </a:r>
            <a:endParaRPr lang="fr-FR" altLang="fr-FR" sz="3600" b="1" dirty="0">
              <a:solidFill>
                <a:srgbClr val="404040"/>
              </a:solidFill>
              <a:ea typeface="ＭＳ Ｐゴシック" charset="-128"/>
              <a:cs typeface="Arial" charset="0"/>
            </a:endParaRPr>
          </a:p>
        </p:txBody>
      </p:sp>
    </p:spTree>
    <p:extLst>
      <p:ext uri="{BB962C8B-B14F-4D97-AF65-F5344CB8AC3E}">
        <p14:creationId xmlns:p14="http://schemas.microsoft.com/office/powerpoint/2010/main" val="4261151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
          <p:cNvSpPr txBox="1">
            <a:spLocks noChangeArrowheads="1"/>
          </p:cNvSpPr>
          <p:nvPr/>
        </p:nvSpPr>
        <p:spPr bwMode="auto">
          <a:xfrm>
            <a:off x="547009" y="548680"/>
            <a:ext cx="827346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rPr>
              <a:t>Un nouveau programme de S2I pour la filière ATS va être mis en place à la rentrée 2015. Il répond aux mêmes principes que ceux des autres filières (compétences, </a:t>
            </a:r>
            <a:r>
              <a:rPr lang="fr-FR" altLang="fr-FR" sz="2400" dirty="0" err="1" smtClean="0">
                <a:solidFill>
                  <a:srgbClr val="0000FF"/>
                </a:solidFill>
                <a:ea typeface="ＭＳ Ｐゴシック" charset="-128"/>
              </a:rPr>
              <a:t>semestrialisation</a:t>
            </a:r>
            <a:r>
              <a:rPr lang="fr-FR" altLang="fr-FR" sz="2400" dirty="0" smtClean="0">
                <a:solidFill>
                  <a:srgbClr val="0000FF"/>
                </a:solidFill>
                <a:ea typeface="ＭＳ Ｐゴシック" charset="-128"/>
              </a:rPr>
              <a:t>, informatique….).</a:t>
            </a: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endParaRPr>
          </a:p>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rPr>
              <a:t>Le programme en informatique sera pris en charge par les professeurs de mathématiques, physique-chimie et SII dans le cadre de l’enseignement de leur discipline, mais les heures de colles seront maintenues.</a:t>
            </a:r>
            <a:endParaRPr lang="fr-FR" altLang="fr-FR" sz="2400" dirty="0">
              <a:solidFill>
                <a:srgbClr val="0000FF"/>
              </a:solidFill>
              <a:ea typeface="ＭＳ Ｐゴシック" charset="-128"/>
            </a:endParaRPr>
          </a:p>
        </p:txBody>
      </p:sp>
    </p:spTree>
    <p:extLst>
      <p:ext uri="{BB962C8B-B14F-4D97-AF65-F5344CB8AC3E}">
        <p14:creationId xmlns:p14="http://schemas.microsoft.com/office/powerpoint/2010/main" val="2115680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3" y="1124744"/>
            <a:ext cx="8208079" cy="3139321"/>
          </a:xfrm>
          <a:prstGeom prst="rect">
            <a:avLst/>
          </a:prstGeom>
          <a:noFill/>
        </p:spPr>
        <p:txBody>
          <a:bodyPr wrap="square" rtlCol="0">
            <a:spAutoFit/>
          </a:bodyPr>
          <a:lstStyle/>
          <a:p>
            <a:pPr algn="just">
              <a:lnSpc>
                <a:spcPct val="150000"/>
              </a:lnSpc>
            </a:pPr>
            <a:r>
              <a:rPr lang="fr-FR" altLang="fr-FR" sz="2400" dirty="0" smtClean="0">
                <a:solidFill>
                  <a:srgbClr val="0000FF"/>
                </a:solidFill>
                <a:latin typeface="Calibri" panose="020F0502020204030204" pitchFamily="34" charset="0"/>
                <a:ea typeface="ＭＳ Ｐゴシック" charset="-128"/>
                <a:cs typeface="Calibri" panose="020F0502020204030204" pitchFamily="34" charset="0"/>
              </a:rPr>
              <a:t>Un programme de </a:t>
            </a:r>
            <a:r>
              <a:rPr lang="fr-FR" altLang="fr-FR" sz="2400" dirty="0">
                <a:solidFill>
                  <a:srgbClr val="0000FF"/>
                </a:solidFill>
                <a:latin typeface="Calibri" panose="020F0502020204030204" pitchFamily="34" charset="0"/>
                <a:ea typeface="ＭＳ Ｐゴシック" charset="-128"/>
                <a:cs typeface="Calibri" panose="020F0502020204030204" pitchFamily="34" charset="0"/>
              </a:rPr>
              <a:t>SII pour l’ATS de </a:t>
            </a:r>
            <a:r>
              <a:rPr lang="fr-FR" altLang="fr-FR" sz="2400" dirty="0" smtClean="0">
                <a:solidFill>
                  <a:srgbClr val="0000FF"/>
                </a:solidFill>
                <a:latin typeface="Calibri" panose="020F0502020204030204" pitchFamily="34" charset="0"/>
                <a:ea typeface="ＭＳ Ｐゴシック" charset="-128"/>
                <a:cs typeface="Calibri" panose="020F0502020204030204" pitchFamily="34" charset="0"/>
              </a:rPr>
              <a:t>Laxou est officialisé.</a:t>
            </a:r>
          </a:p>
          <a:p>
            <a:pPr algn="just">
              <a:lnSpc>
                <a:spcPct val="150000"/>
              </a:lnSpc>
            </a:pPr>
            <a:endParaRPr lang="fr-FR" altLang="fr-FR" sz="2400" dirty="0">
              <a:solidFill>
                <a:srgbClr val="0000FF"/>
              </a:solidFill>
              <a:latin typeface="Calibri" panose="020F0502020204030204" pitchFamily="34" charset="0"/>
              <a:ea typeface="ＭＳ Ｐゴシック" charset="-128"/>
              <a:cs typeface="Calibri" panose="020F0502020204030204" pitchFamily="34" charset="0"/>
            </a:endParaRPr>
          </a:p>
          <a:p>
            <a:pPr algn="just">
              <a:lnSpc>
                <a:spcPct val="150000"/>
              </a:lnSpc>
            </a:pPr>
            <a:r>
              <a:rPr lang="fr-FR" altLang="fr-FR" sz="2400" dirty="0" smtClean="0">
                <a:solidFill>
                  <a:srgbClr val="0000FF"/>
                </a:solidFill>
                <a:latin typeface="Calibri" panose="020F0502020204030204" pitchFamily="34" charset="0"/>
                <a:ea typeface="ＭＳ Ｐゴシック" charset="-128"/>
                <a:cs typeface="Calibri" panose="020F0502020204030204" pitchFamily="34" charset="0"/>
              </a:rPr>
              <a:t>L’organisation pédagogique particulière (2 ou 3 groupes selon les origines des étudiants) est compatible avec les grandes lignes de la didactique de la discipline décrite précédemment.</a:t>
            </a:r>
            <a:endParaRPr lang="fr-FR" altLang="fr-FR" sz="2400" dirty="0">
              <a:solidFill>
                <a:srgbClr val="0000FF"/>
              </a:solidFill>
              <a:latin typeface="Calibri" panose="020F0502020204030204" pitchFamily="34" charset="0"/>
              <a:ea typeface="ＭＳ Ｐゴシック" charset="-128"/>
              <a:cs typeface="Calibri" panose="020F0502020204030204" pitchFamily="34" charset="0"/>
            </a:endParaRPr>
          </a:p>
          <a:p>
            <a:endParaRPr lang="fr-FR" dirty="0"/>
          </a:p>
        </p:txBody>
      </p:sp>
    </p:spTree>
    <p:extLst>
      <p:ext uri="{BB962C8B-B14F-4D97-AF65-F5344CB8AC3E}">
        <p14:creationId xmlns:p14="http://schemas.microsoft.com/office/powerpoint/2010/main" val="1960322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ZoneTexte 3"/>
          <p:cNvSpPr txBox="1">
            <a:spLocks noChangeArrowheads="1"/>
          </p:cNvSpPr>
          <p:nvPr/>
        </p:nvSpPr>
        <p:spPr bwMode="auto">
          <a:xfrm>
            <a:off x="457200" y="1052513"/>
            <a:ext cx="8497888" cy="1754187"/>
          </a:xfrm>
          <a:prstGeom prst="rect">
            <a:avLst/>
          </a:prstGeom>
          <a:noFill/>
          <a:ln w="9525">
            <a:noFill/>
            <a:miter lim="800000"/>
            <a:headEnd/>
            <a:tailEnd/>
          </a:ln>
        </p:spPr>
        <p:txBody>
          <a:bodyPr>
            <a:spAutoFit/>
          </a:bodyPr>
          <a:lstStyle/>
          <a:p>
            <a:pPr algn="just">
              <a:lnSpc>
                <a:spcPct val="150000"/>
              </a:lnSpc>
            </a:pPr>
            <a:r>
              <a:rPr lang="fr-FR" altLang="fr-FR" sz="2400" dirty="0">
                <a:solidFill>
                  <a:srgbClr val="0000FF"/>
                </a:solidFill>
                <a:latin typeface="Calibri" pitchFamily="34" charset="0"/>
              </a:rPr>
              <a:t>Les programmes des filières TSI, PT, PSI et MP sont </a:t>
            </a:r>
            <a:r>
              <a:rPr lang="fr-FR" altLang="fr-FR" sz="2400" i="1" dirty="0">
                <a:solidFill>
                  <a:srgbClr val="0000FF"/>
                </a:solidFill>
                <a:latin typeface="Calibri" pitchFamily="34" charset="0"/>
              </a:rPr>
              <a:t>grosso modo </a:t>
            </a:r>
            <a:r>
              <a:rPr lang="fr-FR" altLang="fr-FR" sz="2400" dirty="0">
                <a:solidFill>
                  <a:srgbClr val="0000FF"/>
                </a:solidFill>
                <a:latin typeface="Calibri" pitchFamily="34" charset="0"/>
              </a:rPr>
              <a:t>écrits selon le principe des « poupées russes », mais l’esprit des filières a été maintenu.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ChangeArrowheads="1"/>
          </p:cNvSpPr>
          <p:nvPr/>
        </p:nvSpPr>
        <p:spPr bwMode="auto">
          <a:xfrm>
            <a:off x="755576" y="2924944"/>
            <a:ext cx="7559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3600" b="1" dirty="0" smtClean="0">
                <a:solidFill>
                  <a:srgbClr val="404040"/>
                </a:solidFill>
                <a:ea typeface="ＭＳ Ｐゴシック" charset="-128"/>
                <a:cs typeface="Arial" charset="0"/>
              </a:rPr>
              <a:t>Mini projets</a:t>
            </a:r>
            <a:endParaRPr lang="fr-FR" altLang="fr-FR" sz="3600" b="1" dirty="0">
              <a:solidFill>
                <a:srgbClr val="404040"/>
              </a:solidFill>
              <a:ea typeface="ＭＳ Ｐゴシック" charset="-128"/>
              <a:cs typeface="Arial" charset="0"/>
            </a:endParaRPr>
          </a:p>
        </p:txBody>
      </p:sp>
    </p:spTree>
    <p:extLst>
      <p:ext uri="{BB962C8B-B14F-4D97-AF65-F5344CB8AC3E}">
        <p14:creationId xmlns:p14="http://schemas.microsoft.com/office/powerpoint/2010/main" val="3070738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404664"/>
            <a:ext cx="8136904" cy="4524315"/>
          </a:xfrm>
          <a:prstGeom prst="rect">
            <a:avLst/>
          </a:prstGeom>
          <a:noFill/>
        </p:spPr>
        <p:txBody>
          <a:bodyPr wrap="square" rtlCol="0">
            <a:spAutoFit/>
          </a:bodyPr>
          <a:lstStyle/>
          <a:p>
            <a:pPr algn="just">
              <a:lnSpc>
                <a:spcPct val="150000"/>
              </a:lnSpc>
            </a:pPr>
            <a:r>
              <a:rPr lang="fr-FR" sz="2400" dirty="0">
                <a:solidFill>
                  <a:srgbClr val="0000FF"/>
                </a:solidFill>
                <a:latin typeface="Calibri" panose="020F0502020204030204" pitchFamily="34" charset="0"/>
                <a:ea typeface="ＭＳ Ｐゴシック" charset="-128"/>
                <a:cs typeface="Calibri" panose="020F0502020204030204" pitchFamily="34" charset="0"/>
              </a:rPr>
              <a:t>« </a:t>
            </a:r>
            <a:r>
              <a:rPr lang="fr-FR" sz="2400" i="1" dirty="0">
                <a:solidFill>
                  <a:srgbClr val="0000FF"/>
                </a:solidFill>
                <a:latin typeface="Calibri" panose="020F0502020204030204" pitchFamily="34" charset="0"/>
                <a:ea typeface="ＭＳ Ｐゴシック" charset="-128"/>
                <a:cs typeface="Calibri" panose="020F0502020204030204" pitchFamily="34" charset="0"/>
              </a:rPr>
              <a:t>Le programme est élaboré en s’inspirant de l’approche projet, sans pour autant prétendre former les élèves à la conduite de projets</a:t>
            </a:r>
            <a:r>
              <a:rPr lang="fr-FR" sz="2400" dirty="0">
                <a:solidFill>
                  <a:srgbClr val="0000FF"/>
                </a:solidFill>
                <a:latin typeface="Calibri" panose="020F0502020204030204" pitchFamily="34" charset="0"/>
                <a:ea typeface="ＭＳ Ｐゴシック" charset="-128"/>
                <a:cs typeface="Calibri" panose="020F0502020204030204" pitchFamily="34" charset="0"/>
              </a:rPr>
              <a:t> </a:t>
            </a: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a:t>
            </a:r>
          </a:p>
          <a:p>
            <a:pPr algn="just">
              <a:lnSpc>
                <a:spcPct val="150000"/>
              </a:lnSpc>
            </a:pP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La conduite de mini projets est recommandée, voire…. </a:t>
            </a:r>
            <a:r>
              <a:rPr lang="fr-FR" sz="2400" b="1" dirty="0" smtClean="0">
                <a:solidFill>
                  <a:srgbClr val="0000FF"/>
                </a:solidFill>
                <a:latin typeface="Calibri" panose="020F0502020204030204" pitchFamily="34" charset="0"/>
                <a:ea typeface="ＭＳ Ｐゴシック" charset="-128"/>
                <a:cs typeface="Calibri" panose="020F0502020204030204" pitchFamily="34" charset="0"/>
              </a:rPr>
              <a:t>Cette activité correspond à l’état d’esprit des étudiants et participe à la préparation de l’acquisition des démarches de l’ingénieur.</a:t>
            </a:r>
          </a:p>
          <a:p>
            <a:pPr algn="just">
              <a:lnSpc>
                <a:spcPct val="150000"/>
              </a:lnSpc>
            </a:pP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Mais elle nécessite réflexion afin de mettre en place de véritables situations d’acquisition de compétences.</a:t>
            </a:r>
            <a:endParaRPr lang="fr-FR" sz="2400" dirty="0">
              <a:solidFill>
                <a:srgbClr val="0000FF"/>
              </a:solidFill>
              <a:latin typeface="Calibri" panose="020F0502020204030204" pitchFamily="34" charset="0"/>
              <a:ea typeface="ＭＳ Ｐゴシック" charset="-128"/>
              <a:cs typeface="Calibri" panose="020F0502020204030204" pitchFamily="34" charset="0"/>
            </a:endParaRPr>
          </a:p>
        </p:txBody>
      </p:sp>
      <p:sp>
        <p:nvSpPr>
          <p:cNvPr id="3" name="ZoneTexte 2"/>
          <p:cNvSpPr txBox="1"/>
          <p:nvPr/>
        </p:nvSpPr>
        <p:spPr>
          <a:xfrm>
            <a:off x="645230" y="5157192"/>
            <a:ext cx="8103233" cy="830997"/>
          </a:xfrm>
          <a:prstGeom prst="rect">
            <a:avLst/>
          </a:prstGeom>
          <a:noFill/>
        </p:spPr>
        <p:txBody>
          <a:bodyPr wrap="square" rtlCol="0">
            <a:spAutoFit/>
          </a:bodyPr>
          <a:lstStyle/>
          <a:p>
            <a:r>
              <a:rPr lang="fr-FR" sz="2400" b="1" dirty="0" smtClean="0">
                <a:latin typeface="Calibri" panose="020F0502020204030204" pitchFamily="34" charset="0"/>
                <a:cs typeface="Calibri" panose="020F0502020204030204" pitchFamily="34" charset="0"/>
              </a:rPr>
              <a:t>Les mini projets sont imposés dans la filière ATS pendant le deuxième semestre.</a:t>
            </a:r>
            <a:endParaRPr lang="fr-F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152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576" y="2924944"/>
            <a:ext cx="7559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3600" b="1" dirty="0" smtClean="0">
                <a:solidFill>
                  <a:srgbClr val="404040"/>
                </a:solidFill>
                <a:ea typeface="ＭＳ Ｐゴシック" charset="-128"/>
                <a:cs typeface="Arial" charset="0"/>
              </a:rPr>
              <a:t>Ressources humaines</a:t>
            </a:r>
            <a:endParaRPr lang="fr-FR" altLang="fr-FR" sz="3600" b="1" dirty="0">
              <a:solidFill>
                <a:srgbClr val="404040"/>
              </a:solidFill>
              <a:ea typeface="ＭＳ Ｐゴシック" charset="-128"/>
              <a:cs typeface="Arial" charset="0"/>
            </a:endParaRPr>
          </a:p>
        </p:txBody>
      </p:sp>
    </p:spTree>
    <p:extLst>
      <p:ext uri="{BB962C8B-B14F-4D97-AF65-F5344CB8AC3E}">
        <p14:creationId xmlns:p14="http://schemas.microsoft.com/office/powerpoint/2010/main" val="2405676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1052736"/>
            <a:ext cx="7992888" cy="4247317"/>
          </a:xfrm>
          <a:prstGeom prst="rect">
            <a:avLst/>
          </a:prstGeom>
          <a:noFill/>
        </p:spPr>
        <p:txBody>
          <a:bodyPr wrap="square" rtlCol="0">
            <a:spAutoFit/>
          </a:bodyPr>
          <a:lstStyle/>
          <a:p>
            <a:pPr>
              <a:lnSpc>
                <a:spcPct val="150000"/>
              </a:lnSpc>
            </a:pPr>
            <a:r>
              <a:rPr lang="fr-FR" sz="2400" dirty="0">
                <a:solidFill>
                  <a:srgbClr val="0000FF"/>
                </a:solidFill>
                <a:latin typeface="Calibri" panose="020F0502020204030204" pitchFamily="34" charset="0"/>
                <a:cs typeface="Calibri" panose="020F0502020204030204" pitchFamily="34" charset="0"/>
              </a:rPr>
              <a:t>Trois professeurs sont affectés </a:t>
            </a:r>
            <a:r>
              <a:rPr lang="fr-FR" sz="2400" dirty="0" smtClean="0">
                <a:solidFill>
                  <a:srgbClr val="0000FF"/>
                </a:solidFill>
                <a:latin typeface="Calibri" panose="020F0502020204030204" pitchFamily="34" charset="0"/>
                <a:cs typeface="Calibri" panose="020F0502020204030204" pitchFamily="34" charset="0"/>
              </a:rPr>
              <a:t>en </a:t>
            </a:r>
            <a:r>
              <a:rPr lang="fr-FR" sz="2400" b="1" dirty="0" smtClean="0">
                <a:solidFill>
                  <a:srgbClr val="0000FF"/>
                </a:solidFill>
                <a:latin typeface="Calibri" panose="020F0502020204030204" pitchFamily="34" charset="0"/>
                <a:cs typeface="Calibri" panose="020F0502020204030204" pitchFamily="34" charset="0"/>
              </a:rPr>
              <a:t>PTSI-PT et en TS</a:t>
            </a:r>
            <a:r>
              <a:rPr lang="fr-FR" sz="2400" dirty="0" smtClean="0">
                <a:solidFill>
                  <a:srgbClr val="0000FF"/>
                </a:solidFill>
                <a:latin typeface="Calibri" panose="020F0502020204030204" pitchFamily="34" charset="0"/>
                <a:cs typeface="Calibri" panose="020F0502020204030204" pitchFamily="34" charset="0"/>
              </a:rPr>
              <a:t>I.</a:t>
            </a:r>
            <a:endParaRPr lang="fr-FR" sz="2400" dirty="0">
              <a:solidFill>
                <a:srgbClr val="0000FF"/>
              </a:solidFill>
              <a:latin typeface="Calibri" panose="020F0502020204030204" pitchFamily="34" charset="0"/>
              <a:cs typeface="Calibri" panose="020F0502020204030204" pitchFamily="34" charset="0"/>
            </a:endParaRPr>
          </a:p>
          <a:p>
            <a:pPr>
              <a:lnSpc>
                <a:spcPct val="150000"/>
              </a:lnSpc>
            </a:pPr>
            <a:r>
              <a:rPr lang="fr-FR" sz="2400" dirty="0">
                <a:solidFill>
                  <a:srgbClr val="0000FF"/>
                </a:solidFill>
                <a:latin typeface="Calibri" panose="020F0502020204030204" pitchFamily="34" charset="0"/>
                <a:cs typeface="Calibri" panose="020F0502020204030204" pitchFamily="34" charset="0"/>
              </a:rPr>
              <a:t>Un professeur assure </a:t>
            </a:r>
            <a:r>
              <a:rPr lang="fr-FR" sz="2400" dirty="0" smtClean="0">
                <a:solidFill>
                  <a:srgbClr val="0000FF"/>
                </a:solidFill>
                <a:latin typeface="Calibri" panose="020F0502020204030204" pitchFamily="34" charset="0"/>
                <a:cs typeface="Calibri" panose="020F0502020204030204" pitchFamily="34" charset="0"/>
              </a:rPr>
              <a:t>en 1</a:t>
            </a:r>
            <a:r>
              <a:rPr lang="fr-FR" sz="2400" baseline="30000" dirty="0" smtClean="0">
                <a:solidFill>
                  <a:srgbClr val="0000FF"/>
                </a:solidFill>
                <a:latin typeface="Calibri" panose="020F0502020204030204" pitchFamily="34" charset="0"/>
                <a:cs typeface="Calibri" panose="020F0502020204030204" pitchFamily="34" charset="0"/>
              </a:rPr>
              <a:t>re</a:t>
            </a:r>
            <a:r>
              <a:rPr lang="fr-FR" sz="2400" dirty="0" smtClean="0">
                <a:solidFill>
                  <a:srgbClr val="0000FF"/>
                </a:solidFill>
                <a:latin typeface="Calibri" panose="020F0502020204030204" pitchFamily="34" charset="0"/>
                <a:cs typeface="Calibri" panose="020F0502020204030204" pitchFamily="34" charset="0"/>
              </a:rPr>
              <a:t> année, l’enseignement </a:t>
            </a:r>
            <a:r>
              <a:rPr lang="fr-FR" sz="2400" dirty="0">
                <a:solidFill>
                  <a:srgbClr val="0000FF"/>
                </a:solidFill>
                <a:latin typeface="Calibri" panose="020F0502020204030204" pitchFamily="34" charset="0"/>
                <a:cs typeface="Calibri" panose="020F0502020204030204" pitchFamily="34" charset="0"/>
              </a:rPr>
              <a:t>du cours dans sa globalité, pour un groupe et un seul en TD, pour au moins un groupe en TP et encadre les TIPE </a:t>
            </a:r>
          </a:p>
          <a:p>
            <a:pPr>
              <a:lnSpc>
                <a:spcPct val="150000"/>
              </a:lnSpc>
            </a:pPr>
            <a:r>
              <a:rPr lang="fr-FR" sz="2400" dirty="0">
                <a:solidFill>
                  <a:srgbClr val="0000FF"/>
                </a:solidFill>
                <a:latin typeface="Calibri" panose="020F0502020204030204" pitchFamily="34" charset="0"/>
                <a:cs typeface="Calibri" panose="020F0502020204030204" pitchFamily="34" charset="0"/>
              </a:rPr>
              <a:t>Un professeur assure en </a:t>
            </a:r>
            <a:r>
              <a:rPr lang="fr-FR" sz="2400" dirty="0" smtClean="0">
                <a:solidFill>
                  <a:srgbClr val="0000FF"/>
                </a:solidFill>
                <a:latin typeface="Calibri" panose="020F0502020204030204" pitchFamily="34" charset="0"/>
                <a:cs typeface="Calibri" panose="020F0502020204030204" pitchFamily="34" charset="0"/>
              </a:rPr>
              <a:t>en 2</a:t>
            </a:r>
            <a:r>
              <a:rPr lang="fr-FR" sz="2400" baseline="30000" dirty="0" smtClean="0">
                <a:solidFill>
                  <a:srgbClr val="0000FF"/>
                </a:solidFill>
                <a:latin typeface="Calibri" panose="020F0502020204030204" pitchFamily="34" charset="0"/>
                <a:cs typeface="Calibri" panose="020F0502020204030204" pitchFamily="34" charset="0"/>
              </a:rPr>
              <a:t>e</a:t>
            </a:r>
            <a:r>
              <a:rPr lang="fr-FR" sz="2400" dirty="0" smtClean="0">
                <a:solidFill>
                  <a:srgbClr val="0000FF"/>
                </a:solidFill>
                <a:latin typeface="Calibri" panose="020F0502020204030204" pitchFamily="34" charset="0"/>
                <a:cs typeface="Calibri" panose="020F0502020204030204" pitchFamily="34" charset="0"/>
              </a:rPr>
              <a:t> année, </a:t>
            </a:r>
            <a:r>
              <a:rPr lang="fr-FR" sz="2400" dirty="0">
                <a:solidFill>
                  <a:srgbClr val="0000FF"/>
                </a:solidFill>
                <a:latin typeface="Calibri" panose="020F0502020204030204" pitchFamily="34" charset="0"/>
                <a:cs typeface="Calibri" panose="020F0502020204030204" pitchFamily="34" charset="0"/>
              </a:rPr>
              <a:t>l’enseignement du cours dans sa globalité, pour un groupe et un seul de TD, pour au moins un groupe de TP et encadre les TIPE.</a:t>
            </a:r>
          </a:p>
          <a:p>
            <a:endParaRPr lang="fr-FR" dirty="0"/>
          </a:p>
        </p:txBody>
      </p:sp>
    </p:spTree>
    <p:extLst>
      <p:ext uri="{BB962C8B-B14F-4D97-AF65-F5344CB8AC3E}">
        <p14:creationId xmlns:p14="http://schemas.microsoft.com/office/powerpoint/2010/main" val="2936618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620688"/>
            <a:ext cx="8208912" cy="2308324"/>
          </a:xfrm>
          <a:prstGeom prst="rect">
            <a:avLst/>
          </a:prstGeom>
          <a:noFill/>
        </p:spPr>
        <p:txBody>
          <a:bodyPr wrap="square" rtlCol="0">
            <a:spAutoFit/>
          </a:bodyPr>
          <a:lstStyle/>
          <a:p>
            <a:pPr>
              <a:lnSpc>
                <a:spcPct val="150000"/>
              </a:lnSpc>
            </a:pPr>
            <a:r>
              <a:rPr lang="fr-FR" sz="2400" dirty="0">
                <a:solidFill>
                  <a:srgbClr val="0000FF"/>
                </a:solidFill>
                <a:latin typeface="Calibri" panose="020F0502020204030204" pitchFamily="34" charset="0"/>
                <a:cs typeface="Calibri" panose="020F0502020204030204" pitchFamily="34" charset="0"/>
              </a:rPr>
              <a:t>Le troisième </a:t>
            </a:r>
            <a:r>
              <a:rPr lang="fr-FR" sz="2400" dirty="0" smtClean="0">
                <a:solidFill>
                  <a:srgbClr val="0000FF"/>
                </a:solidFill>
                <a:latin typeface="Calibri" panose="020F0502020204030204" pitchFamily="34" charset="0"/>
                <a:cs typeface="Calibri" panose="020F0502020204030204" pitchFamily="34" charset="0"/>
              </a:rPr>
              <a:t>professeur, que ce soit en </a:t>
            </a:r>
            <a:r>
              <a:rPr lang="fr-FR" sz="2400" b="1" dirty="0" smtClean="0">
                <a:solidFill>
                  <a:srgbClr val="0000FF"/>
                </a:solidFill>
                <a:latin typeface="Calibri" panose="020F0502020204030204" pitchFamily="34" charset="0"/>
                <a:cs typeface="Calibri" panose="020F0502020204030204" pitchFamily="34" charset="0"/>
              </a:rPr>
              <a:t>PTSI-PT ou en TSI</a:t>
            </a:r>
            <a:r>
              <a:rPr lang="fr-FR" sz="2400" dirty="0" smtClean="0">
                <a:solidFill>
                  <a:srgbClr val="0000FF"/>
                </a:solidFill>
                <a:latin typeface="Calibri" panose="020F0502020204030204" pitchFamily="34" charset="0"/>
                <a:cs typeface="Calibri" panose="020F0502020204030204" pitchFamily="34" charset="0"/>
              </a:rPr>
              <a:t>, </a:t>
            </a:r>
            <a:r>
              <a:rPr lang="fr-FR" sz="2400" dirty="0">
                <a:solidFill>
                  <a:srgbClr val="0000FF"/>
                </a:solidFill>
                <a:latin typeface="Calibri" panose="020F0502020204030204" pitchFamily="34" charset="0"/>
                <a:cs typeface="Calibri" panose="020F0502020204030204" pitchFamily="34" charset="0"/>
              </a:rPr>
              <a:t>encadre éventuellement selon les </a:t>
            </a:r>
            <a:r>
              <a:rPr lang="fr-FR" sz="2400" dirty="0" smtClean="0">
                <a:solidFill>
                  <a:srgbClr val="0000FF"/>
                </a:solidFill>
                <a:latin typeface="Calibri" panose="020F0502020204030204" pitchFamily="34" charset="0"/>
                <a:cs typeface="Calibri" panose="020F0502020204030204" pitchFamily="34" charset="0"/>
              </a:rPr>
              <a:t>effectifs :</a:t>
            </a:r>
          </a:p>
          <a:p>
            <a:pPr>
              <a:lnSpc>
                <a:spcPct val="150000"/>
              </a:lnSpc>
            </a:pPr>
            <a:r>
              <a:rPr lang="fr-FR" sz="2400" dirty="0">
                <a:solidFill>
                  <a:srgbClr val="0000FF"/>
                </a:solidFill>
                <a:latin typeface="Calibri" panose="020F0502020204030204" pitchFamily="34" charset="0"/>
                <a:cs typeface="Calibri" panose="020F0502020204030204" pitchFamily="34" charset="0"/>
              </a:rPr>
              <a:t> </a:t>
            </a:r>
            <a:r>
              <a:rPr lang="fr-FR" sz="2400" dirty="0" smtClean="0">
                <a:solidFill>
                  <a:srgbClr val="0000FF"/>
                </a:solidFill>
                <a:latin typeface="Calibri" panose="020F0502020204030204" pitchFamily="34" charset="0"/>
                <a:cs typeface="Calibri" panose="020F0502020204030204" pitchFamily="34" charset="0"/>
              </a:rPr>
              <a:t>  - en </a:t>
            </a:r>
            <a:r>
              <a:rPr lang="fr-FR" sz="2400" dirty="0">
                <a:solidFill>
                  <a:srgbClr val="0000FF"/>
                </a:solidFill>
                <a:latin typeface="Calibri" panose="020F0502020204030204" pitchFamily="34" charset="0"/>
                <a:cs typeface="Calibri" panose="020F0502020204030204" pitchFamily="34" charset="0"/>
              </a:rPr>
              <a:t>2</a:t>
            </a:r>
            <a:r>
              <a:rPr lang="fr-FR" sz="2400" baseline="30000" dirty="0">
                <a:solidFill>
                  <a:srgbClr val="0000FF"/>
                </a:solidFill>
                <a:latin typeface="Calibri" panose="020F0502020204030204" pitchFamily="34" charset="0"/>
                <a:cs typeface="Calibri" panose="020F0502020204030204" pitchFamily="34" charset="0"/>
              </a:rPr>
              <a:t>e</a:t>
            </a:r>
            <a:r>
              <a:rPr lang="fr-FR" sz="2400" dirty="0">
                <a:solidFill>
                  <a:srgbClr val="0000FF"/>
                </a:solidFill>
                <a:latin typeface="Calibri" panose="020F0502020204030204" pitchFamily="34" charset="0"/>
                <a:cs typeface="Calibri" panose="020F0502020204030204" pitchFamily="34" charset="0"/>
              </a:rPr>
              <a:t> année un groupe de TD, et au moins un groupe de </a:t>
            </a:r>
            <a:r>
              <a:rPr lang="fr-FR" sz="2400" dirty="0" smtClean="0">
                <a:solidFill>
                  <a:srgbClr val="0000FF"/>
                </a:solidFill>
                <a:latin typeface="Calibri" panose="020F0502020204030204" pitchFamily="34" charset="0"/>
                <a:cs typeface="Calibri" panose="020F0502020204030204" pitchFamily="34" charset="0"/>
              </a:rPr>
              <a:t>TP ;</a:t>
            </a:r>
          </a:p>
          <a:p>
            <a:pPr>
              <a:lnSpc>
                <a:spcPct val="150000"/>
              </a:lnSpc>
            </a:pPr>
            <a:r>
              <a:rPr lang="fr-FR" sz="2400" dirty="0" smtClean="0">
                <a:solidFill>
                  <a:srgbClr val="0000FF"/>
                </a:solidFill>
                <a:latin typeface="Calibri" panose="020F0502020204030204" pitchFamily="34" charset="0"/>
                <a:cs typeface="Calibri" panose="020F0502020204030204" pitchFamily="34" charset="0"/>
              </a:rPr>
              <a:t>   - en 1</a:t>
            </a:r>
            <a:r>
              <a:rPr lang="fr-FR" sz="2400" baseline="30000" dirty="0" smtClean="0">
                <a:solidFill>
                  <a:srgbClr val="0000FF"/>
                </a:solidFill>
                <a:latin typeface="Calibri" panose="020F0502020204030204" pitchFamily="34" charset="0"/>
                <a:cs typeface="Calibri" panose="020F0502020204030204" pitchFamily="34" charset="0"/>
              </a:rPr>
              <a:t>re</a:t>
            </a:r>
            <a:r>
              <a:rPr lang="fr-FR" sz="2400" dirty="0" smtClean="0">
                <a:solidFill>
                  <a:srgbClr val="0000FF"/>
                </a:solidFill>
                <a:latin typeface="Calibri" panose="020F0502020204030204" pitchFamily="34" charset="0"/>
                <a:cs typeface="Calibri" panose="020F0502020204030204" pitchFamily="34" charset="0"/>
              </a:rPr>
              <a:t> année, </a:t>
            </a:r>
            <a:r>
              <a:rPr lang="fr-FR" sz="2400" dirty="0">
                <a:solidFill>
                  <a:srgbClr val="0000FF"/>
                </a:solidFill>
                <a:latin typeface="Calibri" panose="020F0502020204030204" pitchFamily="34" charset="0"/>
                <a:cs typeface="Calibri" panose="020F0502020204030204" pitchFamily="34" charset="0"/>
              </a:rPr>
              <a:t>un groupe de </a:t>
            </a:r>
            <a:r>
              <a:rPr lang="fr-FR" sz="2400" dirty="0" smtClean="0">
                <a:solidFill>
                  <a:srgbClr val="0000FF"/>
                </a:solidFill>
                <a:latin typeface="Calibri" panose="020F0502020204030204" pitchFamily="34" charset="0"/>
                <a:cs typeface="Calibri" panose="020F0502020204030204" pitchFamily="34" charset="0"/>
              </a:rPr>
              <a:t>TD  et </a:t>
            </a:r>
            <a:r>
              <a:rPr lang="fr-FR" sz="2400" dirty="0">
                <a:solidFill>
                  <a:srgbClr val="0000FF"/>
                </a:solidFill>
                <a:latin typeface="Calibri" panose="020F0502020204030204" pitchFamily="34" charset="0"/>
                <a:cs typeface="Calibri" panose="020F0502020204030204" pitchFamily="34" charset="0"/>
              </a:rPr>
              <a:t>au moins un groupe de </a:t>
            </a:r>
            <a:r>
              <a:rPr lang="fr-FR" sz="2400" dirty="0" smtClean="0">
                <a:solidFill>
                  <a:srgbClr val="0000FF"/>
                </a:solidFill>
                <a:latin typeface="Calibri" panose="020F0502020204030204" pitchFamily="34" charset="0"/>
                <a:cs typeface="Calibri" panose="020F0502020204030204" pitchFamily="34" charset="0"/>
              </a:rPr>
              <a:t>TP</a:t>
            </a:r>
            <a:r>
              <a:rPr lang="fr-FR" sz="2400" dirty="0">
                <a:solidFill>
                  <a:srgbClr val="0000FF"/>
                </a:solidFill>
                <a:latin typeface="Calibri" panose="020F0502020204030204" pitchFamily="34" charset="0"/>
                <a:cs typeface="Calibri" panose="020F0502020204030204" pitchFamily="34" charset="0"/>
              </a:rPr>
              <a:t>.</a:t>
            </a:r>
            <a:endParaRPr lang="fr-FR" dirty="0">
              <a:solidFill>
                <a:srgbClr val="0000FF"/>
              </a:solidFill>
            </a:endParaRPr>
          </a:p>
        </p:txBody>
      </p:sp>
      <p:sp>
        <p:nvSpPr>
          <p:cNvPr id="5" name="ZoneTexte 4"/>
          <p:cNvSpPr txBox="1"/>
          <p:nvPr/>
        </p:nvSpPr>
        <p:spPr>
          <a:xfrm>
            <a:off x="395536" y="3356992"/>
            <a:ext cx="8424936" cy="1200329"/>
          </a:xfrm>
          <a:prstGeom prst="rect">
            <a:avLst/>
          </a:prstGeom>
          <a:noFill/>
        </p:spPr>
        <p:txBody>
          <a:bodyPr wrap="square" rtlCol="0">
            <a:spAutoFit/>
          </a:bodyPr>
          <a:lstStyle/>
          <a:p>
            <a:pPr>
              <a:lnSpc>
                <a:spcPct val="150000"/>
              </a:lnSpc>
            </a:pPr>
            <a:r>
              <a:rPr lang="fr-FR" sz="2400" dirty="0" smtClean="0">
                <a:solidFill>
                  <a:srgbClr val="0000FF"/>
                </a:solidFill>
              </a:rPr>
              <a:t>Cette situation est loin d’être la norme en </a:t>
            </a:r>
            <a:r>
              <a:rPr lang="fr-FR" sz="2400" b="1" dirty="0" smtClean="0">
                <a:solidFill>
                  <a:srgbClr val="0000FF"/>
                </a:solidFill>
              </a:rPr>
              <a:t>TSI</a:t>
            </a:r>
            <a:r>
              <a:rPr lang="fr-FR" sz="2400" dirty="0" smtClean="0">
                <a:solidFill>
                  <a:srgbClr val="0000FF"/>
                </a:solidFill>
              </a:rPr>
              <a:t>, elle le devient progressivement au gré des départs.</a:t>
            </a:r>
            <a:endParaRPr lang="fr-FR" sz="2400" dirty="0">
              <a:solidFill>
                <a:srgbClr val="0000FF"/>
              </a:solidFill>
            </a:endParaRPr>
          </a:p>
        </p:txBody>
      </p:sp>
    </p:spTree>
    <p:extLst>
      <p:ext uri="{BB962C8B-B14F-4D97-AF65-F5344CB8AC3E}">
        <p14:creationId xmlns:p14="http://schemas.microsoft.com/office/powerpoint/2010/main" val="2570756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967" y="980727"/>
            <a:ext cx="8590522" cy="3970318"/>
          </a:xfrm>
          <a:prstGeom prst="rect">
            <a:avLst/>
          </a:prstGeom>
        </p:spPr>
        <p:txBody>
          <a:bodyPr wrap="square">
            <a:spAutoFit/>
          </a:bodyPr>
          <a:lstStyle/>
          <a:p>
            <a:pPr algn="just">
              <a:lnSpc>
                <a:spcPct val="150000"/>
              </a:lnSpc>
            </a:pP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En </a:t>
            </a:r>
            <a:r>
              <a:rPr lang="fr-FR" sz="2400" b="1" dirty="0" smtClean="0">
                <a:solidFill>
                  <a:srgbClr val="0000FF"/>
                </a:solidFill>
                <a:latin typeface="Calibri" panose="020F0502020204030204" pitchFamily="34" charset="0"/>
                <a:ea typeface="ＭＳ Ｐゴシック" charset="-128"/>
                <a:cs typeface="Calibri" panose="020F0502020204030204" pitchFamily="34" charset="0"/>
              </a:rPr>
              <a:t>1MPSI, 1PCSI, 2MP et 2PSI</a:t>
            </a: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 pour </a:t>
            </a:r>
            <a:r>
              <a:rPr lang="fr-FR" sz="2400" dirty="0">
                <a:solidFill>
                  <a:srgbClr val="0000FF"/>
                </a:solidFill>
                <a:latin typeface="Calibri" panose="020F0502020204030204" pitchFamily="34" charset="0"/>
                <a:ea typeface="ＭＳ Ｐゴシック" charset="-128"/>
                <a:cs typeface="Calibri" panose="020F0502020204030204" pitchFamily="34" charset="0"/>
              </a:rPr>
              <a:t>assurer la cohérence du programme, la totalité de l'enseignement est assurée par un même professeur sur chaque année de formation (voir BOEN spécial n°5 du 30 mai 2013</a:t>
            </a: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a:t>
            </a:r>
          </a:p>
          <a:p>
            <a:pPr algn="just">
              <a:lnSpc>
                <a:spcPct val="150000"/>
              </a:lnSpc>
            </a:pPr>
            <a:endParaRPr lang="fr-FR" sz="2400" dirty="0">
              <a:solidFill>
                <a:srgbClr val="0000FF"/>
              </a:solidFill>
              <a:latin typeface="Calibri" panose="020F0502020204030204" pitchFamily="34" charset="0"/>
              <a:ea typeface="ＭＳ Ｐゴシック" charset="-128"/>
              <a:cs typeface="Calibri" panose="020F0502020204030204" pitchFamily="34" charset="0"/>
            </a:endParaRPr>
          </a:p>
          <a:p>
            <a:pPr algn="just">
              <a:lnSpc>
                <a:spcPct val="150000"/>
              </a:lnSpc>
            </a:pP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EN </a:t>
            </a:r>
            <a:r>
              <a:rPr lang="fr-FR" sz="2400" b="1" dirty="0" smtClean="0">
                <a:solidFill>
                  <a:srgbClr val="0000FF"/>
                </a:solidFill>
                <a:latin typeface="Calibri" panose="020F0502020204030204" pitchFamily="34" charset="0"/>
                <a:ea typeface="ＭＳ Ｐゴシック" charset="-128"/>
                <a:cs typeface="Calibri" panose="020F0502020204030204" pitchFamily="34" charset="0"/>
              </a:rPr>
              <a:t>ATS</a:t>
            </a: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 deux professeurs doivent assurer l’ensemble des activités, et non se les </a:t>
            </a:r>
            <a:r>
              <a:rPr lang="fr-FR" sz="2400" b="1" dirty="0" smtClean="0">
                <a:solidFill>
                  <a:srgbClr val="0000FF"/>
                </a:solidFill>
                <a:latin typeface="Calibri" panose="020F0502020204030204" pitchFamily="34" charset="0"/>
                <a:ea typeface="ＭＳ Ｐゴシック" charset="-128"/>
                <a:cs typeface="Calibri" panose="020F0502020204030204" pitchFamily="34" charset="0"/>
              </a:rPr>
              <a:t>partager</a:t>
            </a:r>
            <a:r>
              <a:rPr lang="fr-FR" sz="2400" dirty="0" smtClean="0">
                <a:solidFill>
                  <a:srgbClr val="0000FF"/>
                </a:solidFill>
                <a:latin typeface="Calibri" panose="020F0502020204030204" pitchFamily="34" charset="0"/>
                <a:ea typeface="ＭＳ Ｐゴシック" charset="-128"/>
                <a:cs typeface="Calibri" panose="020F0502020204030204" pitchFamily="34" charset="0"/>
              </a:rPr>
              <a:t> selon un champ disciplinaire. </a:t>
            </a:r>
            <a:endParaRPr lang="fr-FR" sz="2400" dirty="0">
              <a:solidFill>
                <a:srgbClr val="0000FF"/>
              </a:solidFill>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382701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oneTexte 6"/>
          <p:cNvSpPr txBox="1">
            <a:spLocks noChangeArrowheads="1"/>
          </p:cNvSpPr>
          <p:nvPr/>
        </p:nvSpPr>
        <p:spPr bwMode="auto">
          <a:xfrm>
            <a:off x="768350" y="2887663"/>
            <a:ext cx="734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3600" b="1">
                <a:solidFill>
                  <a:schemeClr val="tx1"/>
                </a:solidFill>
                <a:ea typeface="ＭＳ Ｐゴシック" charset="-128"/>
                <a:cs typeface="Arial" charset="0"/>
              </a:rPr>
              <a:t>Conclusions</a:t>
            </a:r>
          </a:p>
        </p:txBody>
      </p:sp>
    </p:spTree>
    <p:extLst>
      <p:ext uri="{BB962C8B-B14F-4D97-AF65-F5344CB8AC3E}">
        <p14:creationId xmlns:p14="http://schemas.microsoft.com/office/powerpoint/2010/main" val="1905474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oneTexte 3"/>
          <p:cNvSpPr txBox="1">
            <a:spLocks noChangeArrowheads="1"/>
          </p:cNvSpPr>
          <p:nvPr/>
        </p:nvSpPr>
        <p:spPr bwMode="auto">
          <a:xfrm>
            <a:off x="403424" y="764704"/>
            <a:ext cx="8207375" cy="52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a:solidFill>
                  <a:srgbClr val="0000FF"/>
                </a:solidFill>
                <a:ea typeface="ＭＳ Ｐゴシック" charset="-128"/>
              </a:rPr>
              <a:t>Les évolutions des programmes sont plus importantes qu’il n’y paraît, </a:t>
            </a:r>
            <a:r>
              <a:rPr lang="fr-FR" altLang="fr-FR" sz="2400" dirty="0" smtClean="0">
                <a:solidFill>
                  <a:srgbClr val="0000FF"/>
                </a:solidFill>
                <a:ea typeface="ＭＳ Ｐゴシック" charset="-128"/>
              </a:rPr>
              <a:t>en </a:t>
            </a:r>
            <a:r>
              <a:rPr lang="fr-FR" altLang="fr-FR" sz="2400" dirty="0">
                <a:solidFill>
                  <a:srgbClr val="0000FF"/>
                </a:solidFill>
                <a:ea typeface="ＭＳ Ｐゴシック" charset="-128"/>
              </a:rPr>
              <a:t>particulier au niveau de la chaîne d’information, </a:t>
            </a:r>
            <a:r>
              <a:rPr lang="fr-FR" altLang="fr-FR" sz="2400" dirty="0" smtClean="0">
                <a:solidFill>
                  <a:srgbClr val="0000FF"/>
                </a:solidFill>
                <a:ea typeface="ＭＳ Ｐゴシック" charset="-128"/>
              </a:rPr>
              <a:t>elles </a:t>
            </a:r>
            <a:r>
              <a:rPr lang="fr-FR" altLang="fr-FR" sz="2400" dirty="0">
                <a:solidFill>
                  <a:srgbClr val="0000FF"/>
                </a:solidFill>
                <a:ea typeface="ＭＳ Ｐゴシック" charset="-128"/>
              </a:rPr>
              <a:t>ne </a:t>
            </a:r>
            <a:r>
              <a:rPr lang="fr-FR" altLang="fr-FR" sz="2400" dirty="0" smtClean="0">
                <a:solidFill>
                  <a:srgbClr val="0000FF"/>
                </a:solidFill>
                <a:ea typeface="ＭＳ Ｐゴシック" charset="-128"/>
              </a:rPr>
              <a:t>se limitent </a:t>
            </a:r>
            <a:r>
              <a:rPr lang="fr-FR" altLang="fr-FR" sz="2400" dirty="0">
                <a:solidFill>
                  <a:srgbClr val="0000FF"/>
                </a:solidFill>
                <a:ea typeface="ＭＳ Ｐゴシック" charset="-128"/>
              </a:rPr>
              <a:t>pas à l’introduction de </a:t>
            </a:r>
            <a:r>
              <a:rPr lang="fr-FR" altLang="fr-FR" sz="2400" dirty="0" err="1" smtClean="0">
                <a:solidFill>
                  <a:srgbClr val="0000FF"/>
                </a:solidFill>
                <a:ea typeface="ＭＳ Ｐゴシック" charset="-128"/>
              </a:rPr>
              <a:t>SysML</a:t>
            </a:r>
            <a:r>
              <a:rPr lang="fr-FR" altLang="fr-FR" sz="2400" dirty="0">
                <a:solidFill>
                  <a:srgbClr val="0000FF"/>
                </a:solidFill>
                <a:ea typeface="ＭＳ Ｐゴシック" charset="-128"/>
              </a:rPr>
              <a:t>.</a:t>
            </a:r>
          </a:p>
          <a:p>
            <a:pPr algn="just" eaLnBrk="1" hangingPunct="1">
              <a:lnSpc>
                <a:spcPct val="150000"/>
              </a:lnSpc>
              <a:spcBef>
                <a:spcPct val="0"/>
              </a:spcBef>
              <a:spcAft>
                <a:spcPct val="0"/>
              </a:spcAft>
              <a:buClrTx/>
              <a:buFontTx/>
              <a:buNone/>
            </a:pPr>
            <a:endParaRPr lang="fr-FR" altLang="fr-FR" sz="2400" dirty="0">
              <a:solidFill>
                <a:srgbClr val="0000FF"/>
              </a:solidFill>
              <a:ea typeface="ＭＳ Ｐゴシック" charset="-128"/>
            </a:endParaRPr>
          </a:p>
          <a:p>
            <a:pPr algn="just">
              <a:lnSpc>
                <a:spcPct val="150000"/>
              </a:lnSpc>
              <a:buNone/>
            </a:pPr>
            <a:r>
              <a:rPr lang="fr-FR" altLang="fr-FR" sz="2400" b="1" dirty="0">
                <a:solidFill>
                  <a:srgbClr val="0000FF"/>
                </a:solidFill>
                <a:ea typeface="ＭＳ Ｐゴシック" charset="-128"/>
              </a:rPr>
              <a:t>Dans le continuum mis en place de la 6</a:t>
            </a:r>
            <a:r>
              <a:rPr lang="fr-FR" altLang="fr-FR" sz="2400" b="1" baseline="30000" dirty="0">
                <a:solidFill>
                  <a:srgbClr val="0000FF"/>
                </a:solidFill>
                <a:ea typeface="ＭＳ Ｐゴシック" charset="-128"/>
              </a:rPr>
              <a:t>e</a:t>
            </a:r>
            <a:r>
              <a:rPr lang="fr-FR" altLang="fr-FR" sz="2400" b="1" dirty="0">
                <a:solidFill>
                  <a:srgbClr val="0000FF"/>
                </a:solidFill>
                <a:ea typeface="ＭＳ Ｐゴシック" charset="-128"/>
              </a:rPr>
              <a:t> aux CPGE, il n’y a pas que le triptyque M-E-I, la mise en évidence des écarts, la modélisation </a:t>
            </a:r>
            <a:r>
              <a:rPr lang="fr-FR" altLang="fr-FR" sz="2400" b="1" dirty="0" err="1">
                <a:solidFill>
                  <a:srgbClr val="0000FF"/>
                </a:solidFill>
                <a:ea typeface="ＭＳ Ｐゴシック" charset="-128"/>
              </a:rPr>
              <a:t>multiphysique</a:t>
            </a:r>
            <a:r>
              <a:rPr lang="fr-FR" altLang="fr-FR" sz="2400" b="1" dirty="0">
                <a:solidFill>
                  <a:srgbClr val="0000FF"/>
                </a:solidFill>
                <a:ea typeface="ＭＳ Ｐゴシック" charset="-128"/>
              </a:rPr>
              <a:t>. Il y a aussi la didactique qui donne du sens aux enseignements et prépare les jeunes aux démarches de </a:t>
            </a:r>
            <a:r>
              <a:rPr lang="fr-FR" altLang="fr-FR" sz="2400" b="1" dirty="0" smtClean="0">
                <a:solidFill>
                  <a:srgbClr val="0000FF"/>
                </a:solidFill>
                <a:ea typeface="ＭＳ Ｐゴシック" charset="-128"/>
              </a:rPr>
              <a:t>l’ingénieur.</a:t>
            </a:r>
            <a:endParaRPr lang="fr-FR" altLang="fr-FR" sz="2400" dirty="0">
              <a:solidFill>
                <a:srgbClr val="0000FF"/>
              </a:solidFill>
              <a:ea typeface="ＭＳ Ｐゴシック" charset="-128"/>
            </a:endParaRPr>
          </a:p>
        </p:txBody>
      </p:sp>
    </p:spTree>
    <p:extLst>
      <p:ext uri="{BB962C8B-B14F-4D97-AF65-F5344CB8AC3E}">
        <p14:creationId xmlns:p14="http://schemas.microsoft.com/office/powerpoint/2010/main" val="3859847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oneTexte 1"/>
          <p:cNvSpPr txBox="1">
            <a:spLocks noChangeArrowheads="1"/>
          </p:cNvSpPr>
          <p:nvPr/>
        </p:nvSpPr>
        <p:spPr bwMode="auto">
          <a:xfrm>
            <a:off x="827584" y="1196752"/>
            <a:ext cx="77048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spcBef>
                <a:spcPct val="0"/>
              </a:spcBef>
              <a:spcAft>
                <a:spcPct val="0"/>
              </a:spcAft>
              <a:buClrTx/>
              <a:buFontTx/>
              <a:buNone/>
            </a:pPr>
            <a:r>
              <a:rPr lang="fr-FR" altLang="fr-FR" sz="4400" b="1" dirty="0" err="1" smtClean="0">
                <a:solidFill>
                  <a:srgbClr val="0000FF"/>
                </a:solidFill>
                <a:ea typeface="ＭＳ Ｐゴシック" charset="-128"/>
              </a:rPr>
              <a:t>Scientists</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investigate</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that</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which</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already</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is</a:t>
            </a:r>
            <a:r>
              <a:rPr lang="fr-FR" altLang="fr-FR" sz="4400" b="1" dirty="0" smtClean="0">
                <a:solidFill>
                  <a:srgbClr val="0000FF"/>
                </a:solidFill>
                <a:ea typeface="ＭＳ Ｐゴシック" charset="-128"/>
              </a:rPr>
              <a:t> ; </a:t>
            </a:r>
            <a:r>
              <a:rPr lang="fr-FR" altLang="fr-FR" sz="4400" b="1" dirty="0" err="1" smtClean="0">
                <a:solidFill>
                  <a:srgbClr val="0000FF"/>
                </a:solidFill>
                <a:ea typeface="ＭＳ Ｐゴシック" charset="-128"/>
              </a:rPr>
              <a:t>engineers</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create</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that</a:t>
            </a:r>
            <a:r>
              <a:rPr lang="fr-FR" altLang="fr-FR" sz="4400" b="1" dirty="0" smtClean="0">
                <a:solidFill>
                  <a:srgbClr val="0000FF"/>
                </a:solidFill>
                <a:ea typeface="ＭＳ Ｐゴシック" charset="-128"/>
              </a:rPr>
              <a:t> </a:t>
            </a:r>
            <a:r>
              <a:rPr lang="fr-FR" altLang="fr-FR" sz="4400" b="1" dirty="0" err="1" smtClean="0">
                <a:solidFill>
                  <a:srgbClr val="0000FF"/>
                </a:solidFill>
                <a:ea typeface="ＭＳ Ｐゴシック" charset="-128"/>
              </a:rPr>
              <a:t>which</a:t>
            </a:r>
            <a:r>
              <a:rPr lang="fr-FR" altLang="fr-FR" sz="4400" b="1" dirty="0" smtClean="0">
                <a:solidFill>
                  <a:srgbClr val="0000FF"/>
                </a:solidFill>
                <a:ea typeface="ＭＳ Ｐゴシック" charset="-128"/>
              </a:rPr>
              <a:t> has </a:t>
            </a:r>
            <a:r>
              <a:rPr lang="fr-FR" altLang="fr-FR" sz="4400" b="1" dirty="0" err="1" smtClean="0">
                <a:solidFill>
                  <a:srgbClr val="0000FF"/>
                </a:solidFill>
                <a:ea typeface="ＭＳ Ｐゴシック" charset="-128"/>
              </a:rPr>
              <a:t>never</a:t>
            </a:r>
            <a:r>
              <a:rPr lang="fr-FR" altLang="fr-FR" sz="4400" b="1" dirty="0" smtClean="0">
                <a:solidFill>
                  <a:srgbClr val="0000FF"/>
                </a:solidFill>
                <a:ea typeface="ＭＳ Ｐゴシック" charset="-128"/>
              </a:rPr>
              <a:t> been</a:t>
            </a:r>
            <a:r>
              <a:rPr lang="fr-FR" altLang="fr-FR" sz="4400" b="1" dirty="0" smtClean="0">
                <a:solidFill>
                  <a:srgbClr val="0000FF"/>
                </a:solidFill>
                <a:latin typeface="Arial" charset="0"/>
                <a:ea typeface="ＭＳ Ｐゴシック" charset="-128"/>
                <a:cs typeface="Arial" charset="0"/>
              </a:rPr>
              <a:t>. </a:t>
            </a:r>
          </a:p>
          <a:p>
            <a:pPr eaLnBrk="1" hangingPunct="1">
              <a:spcBef>
                <a:spcPct val="0"/>
              </a:spcBef>
              <a:spcAft>
                <a:spcPct val="0"/>
              </a:spcAft>
              <a:buClrTx/>
              <a:buFontTx/>
              <a:buNone/>
            </a:pPr>
            <a:endParaRPr lang="fr-FR" altLang="fr-FR" sz="4400" b="1" dirty="0">
              <a:solidFill>
                <a:srgbClr val="0000FF"/>
              </a:solidFill>
              <a:latin typeface="Arial" charset="0"/>
              <a:ea typeface="ＭＳ Ｐゴシック" charset="-128"/>
              <a:cs typeface="Arial" charset="0"/>
            </a:endParaRPr>
          </a:p>
          <a:p>
            <a:pPr eaLnBrk="1" hangingPunct="1">
              <a:spcBef>
                <a:spcPct val="0"/>
              </a:spcBef>
              <a:spcAft>
                <a:spcPct val="0"/>
              </a:spcAft>
              <a:buClrTx/>
              <a:buFontTx/>
              <a:buNone/>
            </a:pPr>
            <a:endParaRPr lang="fr-FR" altLang="fr-FR" sz="3200" dirty="0" smtClean="0">
              <a:solidFill>
                <a:srgbClr val="0000FF"/>
              </a:solidFill>
              <a:latin typeface="Arial" charset="0"/>
              <a:ea typeface="ＭＳ Ｐゴシック" charset="-128"/>
              <a:cs typeface="Arial" charset="0"/>
            </a:endParaRPr>
          </a:p>
          <a:p>
            <a:pPr eaLnBrk="1" hangingPunct="1">
              <a:spcBef>
                <a:spcPct val="0"/>
              </a:spcBef>
              <a:spcAft>
                <a:spcPct val="0"/>
              </a:spcAft>
              <a:buClrTx/>
              <a:buFontTx/>
              <a:buNone/>
            </a:pPr>
            <a:r>
              <a:rPr lang="fr-FR" altLang="fr-FR" sz="3200" dirty="0" smtClean="0">
                <a:solidFill>
                  <a:srgbClr val="0000FF"/>
                </a:solidFill>
                <a:latin typeface="Arial" charset="0"/>
                <a:ea typeface="ＭＳ Ｐゴシック" charset="-128"/>
                <a:cs typeface="Arial" charset="0"/>
              </a:rPr>
              <a:t>Albert Einstein</a:t>
            </a:r>
            <a:endParaRPr lang="fr-FR" altLang="fr-FR" sz="3200" dirty="0">
              <a:solidFill>
                <a:srgbClr val="0000FF"/>
              </a:solidFill>
              <a:latin typeface="Arial" charset="0"/>
              <a:ea typeface="ＭＳ Ｐゴシック" charset="-128"/>
              <a:cs typeface="Arial"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43"/>
          <a:stretch/>
        </p:blipFill>
        <p:spPr bwMode="auto">
          <a:xfrm>
            <a:off x="6228184" y="3430068"/>
            <a:ext cx="2035375" cy="211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13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269875" y="444500"/>
            <a:ext cx="8569325" cy="5962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fontAlgn="auto" hangingPunct="1">
              <a:spcBef>
                <a:spcPts val="0"/>
              </a:spcBef>
              <a:spcAft>
                <a:spcPts val="0"/>
              </a:spcAft>
              <a:buFontTx/>
              <a:buNone/>
              <a:defRPr/>
            </a:pPr>
            <a:r>
              <a:rPr lang="fr-FR" sz="2400" b="1" kern="0" dirty="0" smtClean="0">
                <a:solidFill>
                  <a:srgbClr val="0000FF"/>
                </a:solidFill>
                <a:latin typeface="Calibri" panose="020F0502020204030204" pitchFamily="34" charset="0"/>
                <a:cs typeface="Calibri" panose="020F0502020204030204" pitchFamily="34" charset="0"/>
              </a:rPr>
              <a:t>La démarche d’investigation</a:t>
            </a:r>
          </a:p>
          <a:p>
            <a:pPr marL="366713" lvl="1" indent="-31750" algn="just" eaLnBrk="1" fontAlgn="auto" hangingPunct="1">
              <a:spcBef>
                <a:spcPts val="0"/>
              </a:spcBef>
              <a:spcAft>
                <a:spcPts val="0"/>
              </a:spcAft>
              <a:buFont typeface="Arial" pitchFamily="34" charset="0"/>
              <a:buNone/>
              <a:defRPr/>
            </a:pPr>
            <a:r>
              <a:rPr lang="fr-FR" sz="2400" kern="0" dirty="0" smtClean="0">
                <a:solidFill>
                  <a:srgbClr val="0000FF"/>
                </a:solidFill>
                <a:latin typeface="Calibri" panose="020F0502020204030204" pitchFamily="34" charset="0"/>
                <a:cs typeface="Calibri" panose="020F0502020204030204" pitchFamily="34" charset="0"/>
              </a:rPr>
              <a:t>C’est une </a:t>
            </a:r>
            <a:r>
              <a:rPr lang="fr-FR" sz="2400" b="1" i="1" kern="0" dirty="0" smtClean="0">
                <a:solidFill>
                  <a:srgbClr val="0000FF"/>
                </a:solidFill>
                <a:latin typeface="Calibri" panose="020F0502020204030204" pitchFamily="34" charset="0"/>
                <a:cs typeface="Calibri" panose="020F0502020204030204" pitchFamily="34" charset="0"/>
              </a:rPr>
              <a:t>démarche scientifique </a:t>
            </a:r>
            <a:r>
              <a:rPr lang="fr-FR" sz="2400" kern="0" dirty="0" smtClean="0">
                <a:solidFill>
                  <a:srgbClr val="0000FF"/>
                </a:solidFill>
                <a:latin typeface="Calibri" panose="020F0502020204030204" pitchFamily="34" charset="0"/>
                <a:cs typeface="Calibri" panose="020F0502020204030204" pitchFamily="34" charset="0"/>
              </a:rPr>
              <a:t>qui permet d’expliciter un phénomène en formulant des hypothèses et en conduisant des recherches pour valider ou non ces hypothèses. Elle est présente au primaire et au collège.</a:t>
            </a:r>
          </a:p>
          <a:p>
            <a:pPr marL="366713" lvl="1" indent="-31750" algn="just" eaLnBrk="1" fontAlgn="auto" hangingPunct="1">
              <a:spcBef>
                <a:spcPts val="0"/>
              </a:spcBef>
              <a:spcAft>
                <a:spcPts val="0"/>
              </a:spcAft>
              <a:buFont typeface="Arial" pitchFamily="34" charset="0"/>
              <a:buNone/>
              <a:defRPr/>
            </a:pPr>
            <a:endParaRPr lang="fr-FR" sz="2400" kern="0" dirty="0" smtClean="0">
              <a:solidFill>
                <a:srgbClr val="0000FF"/>
              </a:solidFill>
              <a:latin typeface="Calibri" panose="020F0502020204030204" pitchFamily="34" charset="0"/>
              <a:cs typeface="Calibri" panose="020F0502020204030204" pitchFamily="34" charset="0"/>
            </a:endParaRPr>
          </a:p>
          <a:p>
            <a:pPr marL="0" indent="0" algn="just" eaLnBrk="1" fontAlgn="auto" hangingPunct="1">
              <a:spcBef>
                <a:spcPts val="0"/>
              </a:spcBef>
              <a:spcAft>
                <a:spcPts val="0"/>
              </a:spcAft>
              <a:buFontTx/>
              <a:buNone/>
              <a:defRPr/>
            </a:pPr>
            <a:r>
              <a:rPr lang="fr-FR" sz="2400" b="1" kern="0" dirty="0" smtClean="0">
                <a:solidFill>
                  <a:srgbClr val="0000FF"/>
                </a:solidFill>
                <a:latin typeface="Calibri" panose="020F0502020204030204" pitchFamily="34" charset="0"/>
                <a:cs typeface="Calibri" panose="020F0502020204030204" pitchFamily="34" charset="0"/>
              </a:rPr>
              <a:t>La démarche de résolution de problème technique</a:t>
            </a:r>
          </a:p>
          <a:p>
            <a:pPr marL="366713" lvl="1" indent="-3175" algn="just" eaLnBrk="1" fontAlgn="auto" hangingPunct="1">
              <a:spcBef>
                <a:spcPts val="0"/>
              </a:spcBef>
              <a:spcAft>
                <a:spcPts val="0"/>
              </a:spcAft>
              <a:buFont typeface="Arial" pitchFamily="34" charset="0"/>
              <a:buNone/>
              <a:defRPr/>
            </a:pPr>
            <a:r>
              <a:rPr lang="fr-FR" sz="2400" kern="0" dirty="0" smtClean="0">
                <a:solidFill>
                  <a:srgbClr val="0000FF"/>
                </a:solidFill>
                <a:latin typeface="Calibri" panose="020F0502020204030204" pitchFamily="34" charset="0"/>
                <a:cs typeface="Calibri" panose="020F0502020204030204" pitchFamily="34" charset="0"/>
              </a:rPr>
              <a:t>	C’est une </a:t>
            </a:r>
            <a:r>
              <a:rPr lang="fr-FR" sz="2400" b="1" i="1" kern="0" dirty="0" smtClean="0">
                <a:solidFill>
                  <a:srgbClr val="0000FF"/>
                </a:solidFill>
                <a:latin typeface="Calibri" panose="020F0502020204030204" pitchFamily="34" charset="0"/>
                <a:cs typeface="Calibri" panose="020F0502020204030204" pitchFamily="34" charset="0"/>
              </a:rPr>
              <a:t>démarche mixte</a:t>
            </a:r>
            <a:r>
              <a:rPr lang="fr-FR" sz="2400" kern="0" dirty="0" smtClean="0">
                <a:solidFill>
                  <a:srgbClr val="0000FF"/>
                </a:solidFill>
                <a:latin typeface="Calibri" panose="020F0502020204030204" pitchFamily="34" charset="0"/>
                <a:cs typeface="Calibri" panose="020F0502020204030204" pitchFamily="34" charset="0"/>
              </a:rPr>
              <a:t>, scientifique et technologique, qui permet de cerner un problème et d’identifier les causes par une investigation, puis de trouver par exemple des solutions techniques pour améliorer un objet.</a:t>
            </a:r>
          </a:p>
          <a:p>
            <a:pPr marL="366713" lvl="1" indent="-3175" algn="just" eaLnBrk="1" fontAlgn="auto" hangingPunct="1">
              <a:spcBef>
                <a:spcPts val="0"/>
              </a:spcBef>
              <a:spcAft>
                <a:spcPts val="0"/>
              </a:spcAft>
              <a:buFont typeface="Arial" pitchFamily="34" charset="0"/>
              <a:buNone/>
              <a:defRPr/>
            </a:pPr>
            <a:endParaRPr lang="fr-FR" sz="2400" kern="0" dirty="0" smtClean="0">
              <a:solidFill>
                <a:srgbClr val="0000FF"/>
              </a:solidFill>
              <a:latin typeface="Calibri" panose="020F0502020204030204" pitchFamily="34" charset="0"/>
              <a:cs typeface="Calibri" panose="020F0502020204030204" pitchFamily="34" charset="0"/>
            </a:endParaRPr>
          </a:p>
          <a:p>
            <a:pPr marL="0" indent="0" algn="just" eaLnBrk="1" fontAlgn="auto" hangingPunct="1">
              <a:spcBef>
                <a:spcPts val="0"/>
              </a:spcBef>
              <a:spcAft>
                <a:spcPts val="0"/>
              </a:spcAft>
              <a:buFontTx/>
              <a:buNone/>
              <a:defRPr/>
            </a:pPr>
            <a:r>
              <a:rPr lang="fr-FR" sz="2400" b="1" kern="0" dirty="0" smtClean="0">
                <a:solidFill>
                  <a:srgbClr val="0000FF"/>
                </a:solidFill>
                <a:latin typeface="Calibri" panose="020F0502020204030204" pitchFamily="34" charset="0"/>
                <a:cs typeface="Calibri" panose="020F0502020204030204" pitchFamily="34" charset="0"/>
              </a:rPr>
              <a:t>La démarche de projet</a:t>
            </a:r>
          </a:p>
          <a:p>
            <a:pPr marL="366713" lvl="1" indent="-3175" algn="just" eaLnBrk="1" fontAlgn="auto" hangingPunct="1">
              <a:spcBef>
                <a:spcPts val="0"/>
              </a:spcBef>
              <a:spcAft>
                <a:spcPts val="0"/>
              </a:spcAft>
              <a:buFont typeface="Arial" pitchFamily="34" charset="0"/>
              <a:buNone/>
              <a:defRPr/>
            </a:pPr>
            <a:r>
              <a:rPr lang="fr-FR" sz="2400" kern="0" dirty="0" smtClean="0">
                <a:solidFill>
                  <a:srgbClr val="0000FF"/>
                </a:solidFill>
                <a:latin typeface="Calibri" panose="020F0502020204030204" pitchFamily="34" charset="0"/>
                <a:cs typeface="Calibri" panose="020F0502020204030204" pitchFamily="34" charset="0"/>
              </a:rPr>
              <a:t>	C’est une </a:t>
            </a:r>
            <a:r>
              <a:rPr lang="fr-FR" sz="2400" b="1" i="1" kern="0" dirty="0" smtClean="0">
                <a:solidFill>
                  <a:srgbClr val="0000FF"/>
                </a:solidFill>
                <a:latin typeface="Calibri" panose="020F0502020204030204" pitchFamily="34" charset="0"/>
                <a:cs typeface="Calibri" panose="020F0502020204030204" pitchFamily="34" charset="0"/>
              </a:rPr>
              <a:t>démarche technologique </a:t>
            </a:r>
            <a:r>
              <a:rPr lang="fr-FR" sz="2400" kern="0" dirty="0" smtClean="0">
                <a:solidFill>
                  <a:srgbClr val="0000FF"/>
                </a:solidFill>
                <a:latin typeface="Calibri" panose="020F0502020204030204" pitchFamily="34" charset="0"/>
                <a:cs typeface="Calibri" panose="020F0502020204030204" pitchFamily="34" charset="0"/>
              </a:rPr>
              <a:t>qui permet progressivement de construire une réalité pour répondre à un besoin</a:t>
            </a:r>
            <a:r>
              <a:rPr lang="fr-FR" sz="2400" kern="0" smtClean="0">
                <a:solidFill>
                  <a:srgbClr val="0000FF"/>
                </a:solidFill>
                <a:latin typeface="Calibri" panose="020F0502020204030204" pitchFamily="34" charset="0"/>
                <a:cs typeface="Calibri" panose="020F0502020204030204" pitchFamily="34" charset="0"/>
              </a:rPr>
              <a:t>. </a:t>
            </a:r>
            <a:endParaRPr lang="fr-FR" sz="2400" kern="0" dirty="0">
              <a:solidFill>
                <a:srgbClr val="0000FF"/>
              </a:solidFill>
              <a:latin typeface="Calibri" panose="020F0502020204030204" pitchFamily="34" charset="0"/>
              <a:cs typeface="Calibri" panose="020F0502020204030204" pitchFamily="34" charset="0"/>
            </a:endParaRPr>
          </a:p>
        </p:txBody>
      </p:sp>
      <p:sp>
        <p:nvSpPr>
          <p:cNvPr id="6" name="Titre 1"/>
          <p:cNvSpPr txBox="1">
            <a:spLocks/>
          </p:cNvSpPr>
          <p:nvPr/>
        </p:nvSpPr>
        <p:spPr>
          <a:xfrm>
            <a:off x="4872038" y="133350"/>
            <a:ext cx="4257675" cy="561975"/>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fr-FR" sz="2800" b="1" kern="0" dirty="0" smtClean="0">
                <a:solidFill>
                  <a:schemeClr val="tx1"/>
                </a:solidFill>
                <a:latin typeface="Calibri" panose="020F0502020204030204" pitchFamily="34" charset="0"/>
                <a:cs typeface="Calibri" panose="020F0502020204030204" pitchFamily="34" charset="0"/>
              </a:rPr>
              <a:t>Trois démarches</a:t>
            </a:r>
            <a:endParaRPr lang="fr-FR" sz="2800" b="1"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9310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2455863"/>
            <a:ext cx="648017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ZoneTexte 20"/>
          <p:cNvSpPr txBox="1">
            <a:spLocks noChangeArrowheads="1"/>
          </p:cNvSpPr>
          <p:nvPr/>
        </p:nvSpPr>
        <p:spPr bwMode="auto">
          <a:xfrm>
            <a:off x="935038" y="1817688"/>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800" b="1">
                <a:solidFill>
                  <a:schemeClr val="tx1"/>
                </a:solidFill>
                <a:ea typeface="ＭＳ Ｐゴシック" charset="-128"/>
                <a:cs typeface="Arial" charset="0"/>
              </a:rPr>
              <a:t>MPSI - MP</a:t>
            </a:r>
          </a:p>
        </p:txBody>
      </p:sp>
      <p:sp>
        <p:nvSpPr>
          <p:cNvPr id="20" name="Rectangle 19"/>
          <p:cNvSpPr/>
          <p:nvPr/>
        </p:nvSpPr>
        <p:spPr>
          <a:xfrm>
            <a:off x="1547813" y="3743325"/>
            <a:ext cx="1687512" cy="377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2" name="Groupe 11"/>
          <p:cNvGrpSpPr>
            <a:grpSpLocks/>
          </p:cNvGrpSpPr>
          <p:nvPr/>
        </p:nvGrpSpPr>
        <p:grpSpPr bwMode="auto">
          <a:xfrm>
            <a:off x="3373438" y="1076325"/>
            <a:ext cx="3240087" cy="5208588"/>
            <a:chOff x="3347864" y="692696"/>
            <a:chExt cx="3240360" cy="5208775"/>
          </a:xfrm>
        </p:grpSpPr>
        <p:grpSp>
          <p:nvGrpSpPr>
            <p:cNvPr id="26639" name="Groupe 10"/>
            <p:cNvGrpSpPr>
              <a:grpSpLocks/>
            </p:cNvGrpSpPr>
            <p:nvPr/>
          </p:nvGrpSpPr>
          <p:grpSpPr bwMode="auto">
            <a:xfrm>
              <a:off x="3347864" y="3950276"/>
              <a:ext cx="1368152" cy="1951195"/>
              <a:chOff x="3347864" y="3429000"/>
              <a:chExt cx="1368152" cy="1951195"/>
            </a:xfrm>
          </p:grpSpPr>
          <p:pic>
            <p:nvPicPr>
              <p:cNvPr id="266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553430"/>
                <a:ext cx="1368152" cy="82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Connecteur droit 9"/>
              <p:cNvCxnSpPr>
                <a:stCxn id="26641" idx="3"/>
              </p:cNvCxnSpPr>
              <p:nvPr/>
            </p:nvCxnSpPr>
            <p:spPr>
              <a:xfrm flipV="1">
                <a:off x="4716404" y="3429087"/>
                <a:ext cx="0" cy="1538343"/>
              </a:xfrm>
              <a:prstGeom prst="line">
                <a:avLst/>
              </a:prstGeom>
            </p:spPr>
            <p:style>
              <a:lnRef idx="1">
                <a:schemeClr val="dk1"/>
              </a:lnRef>
              <a:fillRef idx="0">
                <a:schemeClr val="dk1"/>
              </a:fillRef>
              <a:effectRef idx="0">
                <a:schemeClr val="dk1"/>
              </a:effectRef>
              <a:fontRef idx="minor">
                <a:schemeClr val="tx1"/>
              </a:fontRef>
            </p:style>
          </p:cxnSp>
        </p:grpSp>
        <p:sp>
          <p:nvSpPr>
            <p:cNvPr id="26640" name="ZoneTexte 14"/>
            <p:cNvSpPr txBox="1">
              <a:spLocks noChangeArrowheads="1"/>
            </p:cNvSpPr>
            <p:nvPr/>
          </p:nvSpPr>
          <p:spPr bwMode="auto">
            <a:xfrm>
              <a:off x="3995936" y="692696"/>
              <a:ext cx="259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a:solidFill>
                    <a:schemeClr val="tx1"/>
                  </a:solidFill>
                  <a:ea typeface="ＭＳ Ｐゴシック" charset="-128"/>
                  <a:cs typeface="Arial" charset="0"/>
                </a:rPr>
                <a:t>PTSI – PT et TSI</a:t>
              </a:r>
            </a:p>
          </p:txBody>
        </p:sp>
      </p:grpSp>
      <p:sp>
        <p:nvSpPr>
          <p:cNvPr id="26630" name="Rectangle 2"/>
          <p:cNvSpPr>
            <a:spLocks noChangeArrowheads="1"/>
          </p:cNvSpPr>
          <p:nvPr/>
        </p:nvSpPr>
        <p:spPr bwMode="auto">
          <a:xfrm>
            <a:off x="5345113" y="227013"/>
            <a:ext cx="3459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800" b="1">
                <a:solidFill>
                  <a:schemeClr val="tx1"/>
                </a:solidFill>
                <a:ea typeface="ＭＳ Ｐゴシック" charset="-128"/>
                <a:cs typeface="Arial" charset="0"/>
              </a:rPr>
              <a:t>Organisation générale</a:t>
            </a:r>
          </a:p>
        </p:txBody>
      </p:sp>
      <p:grpSp>
        <p:nvGrpSpPr>
          <p:cNvPr id="4" name="Groupe 3"/>
          <p:cNvGrpSpPr>
            <a:grpSpLocks/>
          </p:cNvGrpSpPr>
          <p:nvPr/>
        </p:nvGrpSpPr>
        <p:grpSpPr bwMode="auto">
          <a:xfrm>
            <a:off x="3367088" y="1689100"/>
            <a:ext cx="5113337" cy="1825625"/>
            <a:chOff x="3367088" y="1689100"/>
            <a:chExt cx="5113337" cy="1825625"/>
          </a:xfrm>
        </p:grpSpPr>
        <p:grpSp>
          <p:nvGrpSpPr>
            <p:cNvPr id="26635" name="Groupe 18"/>
            <p:cNvGrpSpPr>
              <a:grpSpLocks/>
            </p:cNvGrpSpPr>
            <p:nvPr/>
          </p:nvGrpSpPr>
          <p:grpSpPr bwMode="auto">
            <a:xfrm>
              <a:off x="3367088" y="1689100"/>
              <a:ext cx="1349375" cy="1825625"/>
              <a:chOff x="6607075" y="4498857"/>
              <a:chExt cx="1349301" cy="1824779"/>
            </a:xfrm>
          </p:grpSpPr>
          <p:pic>
            <p:nvPicPr>
              <p:cNvPr id="266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075" y="4498857"/>
                <a:ext cx="1349301" cy="65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onnecteur droit 13"/>
              <p:cNvCxnSpPr/>
              <p:nvPr/>
            </p:nvCxnSpPr>
            <p:spPr>
              <a:xfrm>
                <a:off x="7956376" y="4825730"/>
                <a:ext cx="0" cy="1497906"/>
              </a:xfrm>
              <a:prstGeom prst="line">
                <a:avLst/>
              </a:prstGeom>
            </p:spPr>
            <p:style>
              <a:lnRef idx="1">
                <a:schemeClr val="dk1"/>
              </a:lnRef>
              <a:fillRef idx="0">
                <a:schemeClr val="dk1"/>
              </a:fillRef>
              <a:effectRef idx="0">
                <a:schemeClr val="dk1"/>
              </a:effectRef>
              <a:fontRef idx="minor">
                <a:schemeClr val="tx1"/>
              </a:fontRef>
            </p:style>
          </p:cxnSp>
        </p:grpSp>
        <p:sp>
          <p:nvSpPr>
            <p:cNvPr id="26636" name="ZoneTexte 15"/>
            <p:cNvSpPr txBox="1">
              <a:spLocks noChangeArrowheads="1"/>
            </p:cNvSpPr>
            <p:nvPr/>
          </p:nvSpPr>
          <p:spPr bwMode="auto">
            <a:xfrm>
              <a:off x="6680200" y="168910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800" b="1">
                  <a:solidFill>
                    <a:schemeClr val="tx1"/>
                  </a:solidFill>
                  <a:ea typeface="ＭＳ Ｐゴシック" charset="-128"/>
                  <a:cs typeface="Arial" charset="0"/>
                </a:rPr>
                <a:t>PCSI - PSI</a:t>
              </a:r>
            </a:p>
          </p:txBody>
        </p:sp>
      </p:grpSp>
      <p:sp>
        <p:nvSpPr>
          <p:cNvPr id="2" name="ZoneTexte 1"/>
          <p:cNvSpPr txBox="1">
            <a:spLocks noChangeArrowheads="1"/>
          </p:cNvSpPr>
          <p:nvPr/>
        </p:nvSpPr>
        <p:spPr bwMode="auto">
          <a:xfrm>
            <a:off x="6686550" y="1803400"/>
            <a:ext cx="1960563" cy="652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endParaRPr lang="fr-FR" altLang="fr-FR" sz="1800">
              <a:solidFill>
                <a:schemeClr val="tx1"/>
              </a:solidFill>
              <a:latin typeface="Arial" charset="0"/>
              <a:ea typeface="ＭＳ Ｐゴシック" charset="-128"/>
              <a:cs typeface="Arial" charset="0"/>
            </a:endParaRPr>
          </a:p>
        </p:txBody>
      </p:sp>
      <p:sp>
        <p:nvSpPr>
          <p:cNvPr id="3" name="ZoneTexte 2"/>
          <p:cNvSpPr txBox="1">
            <a:spLocks noChangeArrowheads="1"/>
          </p:cNvSpPr>
          <p:nvPr/>
        </p:nvSpPr>
        <p:spPr bwMode="auto">
          <a:xfrm>
            <a:off x="935038" y="1847850"/>
            <a:ext cx="18002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endParaRPr lang="fr-FR" altLang="fr-FR" sz="1800">
              <a:solidFill>
                <a:schemeClr val="tx1"/>
              </a:solidFill>
              <a:latin typeface="Arial" charset="0"/>
              <a:ea typeface="ＭＳ Ｐゴシック" charset="-128"/>
              <a:cs typeface="Arial" charset="0"/>
            </a:endParaRPr>
          </a:p>
        </p:txBody>
      </p:sp>
    </p:spTree>
    <p:extLst>
      <p:ext uri="{BB962C8B-B14F-4D97-AF65-F5344CB8AC3E}">
        <p14:creationId xmlns:p14="http://schemas.microsoft.com/office/powerpoint/2010/main" val="156179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e 17"/>
          <p:cNvGrpSpPr>
            <a:grpSpLocks/>
          </p:cNvGrpSpPr>
          <p:nvPr/>
        </p:nvGrpSpPr>
        <p:grpSpPr bwMode="auto">
          <a:xfrm>
            <a:off x="850900" y="1023938"/>
            <a:ext cx="2376488" cy="4608512"/>
            <a:chOff x="1547664" y="980596"/>
            <a:chExt cx="2376488" cy="4608512"/>
          </a:xfrm>
        </p:grpSpPr>
        <p:grpSp>
          <p:nvGrpSpPr>
            <p:cNvPr id="70662" name="Grouper 25"/>
            <p:cNvGrpSpPr>
              <a:grpSpLocks/>
            </p:cNvGrpSpPr>
            <p:nvPr/>
          </p:nvGrpSpPr>
          <p:grpSpPr bwMode="auto">
            <a:xfrm>
              <a:off x="1547664" y="980596"/>
              <a:ext cx="2376488" cy="4608512"/>
              <a:chOff x="-5221088" y="3140836"/>
              <a:chExt cx="2376177" cy="4608335"/>
            </a:xfrm>
          </p:grpSpPr>
          <p:sp>
            <p:nvSpPr>
              <p:cNvPr id="7" name="Ellipse 6"/>
              <p:cNvSpPr>
                <a:spLocks noChangeAspect="1"/>
              </p:cNvSpPr>
              <p:nvPr/>
            </p:nvSpPr>
            <p:spPr bwMode="auto">
              <a:xfrm>
                <a:off x="-5221088" y="3140836"/>
                <a:ext cx="2376177" cy="4608335"/>
              </a:xfrm>
              <a:prstGeom prst="ellipse">
                <a:avLst/>
              </a:prstGeom>
              <a:gradFill rotWithShape="1">
                <a:gsLst>
                  <a:gs pos="0">
                    <a:srgbClr val="3799FF">
                      <a:alpha val="17999"/>
                    </a:srgbClr>
                  </a:gs>
                  <a:gs pos="20000">
                    <a:srgbClr val="0C84DC">
                      <a:alpha val="17999"/>
                    </a:srgbClr>
                  </a:gs>
                  <a:gs pos="100000">
                    <a:srgbClr val="044F86">
                      <a:alpha val="17999"/>
                    </a:srgbClr>
                  </a:gs>
                </a:gsLst>
                <a:lin ang="5400000"/>
              </a:gradFill>
              <a:ln w="12700">
                <a:solidFill>
                  <a:srgbClr val="0789E6"/>
                </a:solidFill>
                <a:round/>
                <a:headEnd/>
                <a:tailEnd/>
              </a:ln>
              <a:effectLst>
                <a:outerShdw blurRad="228600" dist="38100" dir="5400000" sx="103999" sy="103999" algn="ctr" rotWithShape="0">
                  <a:srgbClr val="808080">
                    <a:alpha val="79999"/>
                  </a:srgbClr>
                </a:outerShdw>
              </a:effectLst>
            </p:spPr>
            <p:txBody>
              <a:bodyPr anchor="ctr"/>
              <a:lstStyle/>
              <a:p>
                <a:pPr algn="ctr">
                  <a:defRPr/>
                </a:pPr>
                <a:endParaRPr lang="fr-FR">
                  <a:solidFill>
                    <a:schemeClr val="lt1"/>
                  </a:solidFill>
                  <a:latin typeface="+mn-lt"/>
                </a:endParaRPr>
              </a:p>
            </p:txBody>
          </p:sp>
          <p:sp>
            <p:nvSpPr>
              <p:cNvPr id="70671" name="ZoneTexte 9"/>
              <p:cNvSpPr txBox="1">
                <a:spLocks noChangeArrowheads="1"/>
              </p:cNvSpPr>
              <p:nvPr/>
            </p:nvSpPr>
            <p:spPr bwMode="auto">
              <a:xfrm>
                <a:off x="-4730614" y="6885604"/>
                <a:ext cx="1512689" cy="46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400">
                    <a:solidFill>
                      <a:srgbClr val="0000FF"/>
                    </a:solidFill>
                    <a:ea typeface="ＭＳ Ｐゴシック" charset="-128"/>
                  </a:rPr>
                  <a:t>Projet</a:t>
                </a:r>
              </a:p>
            </p:txBody>
          </p:sp>
        </p:grpSp>
        <p:grpSp>
          <p:nvGrpSpPr>
            <p:cNvPr id="70663" name="Groupe 16"/>
            <p:cNvGrpSpPr>
              <a:grpSpLocks/>
            </p:cNvGrpSpPr>
            <p:nvPr/>
          </p:nvGrpSpPr>
          <p:grpSpPr bwMode="auto">
            <a:xfrm>
              <a:off x="1915964" y="1221896"/>
              <a:ext cx="1655763" cy="2736850"/>
              <a:chOff x="3474028" y="1366938"/>
              <a:chExt cx="1655763" cy="2736850"/>
            </a:xfrm>
          </p:grpSpPr>
          <p:grpSp>
            <p:nvGrpSpPr>
              <p:cNvPr id="70664" name="Grouper 13"/>
              <p:cNvGrpSpPr>
                <a:grpSpLocks/>
              </p:cNvGrpSpPr>
              <p:nvPr/>
            </p:nvGrpSpPr>
            <p:grpSpPr bwMode="auto">
              <a:xfrm>
                <a:off x="3474028" y="1366938"/>
                <a:ext cx="1655763" cy="2736850"/>
                <a:chOff x="754848" y="1915724"/>
                <a:chExt cx="1655738" cy="2736889"/>
              </a:xfrm>
            </p:grpSpPr>
            <p:sp>
              <p:nvSpPr>
                <p:cNvPr id="11" name="Ellipse 10"/>
                <p:cNvSpPr>
                  <a:spLocks noChangeAspect="1"/>
                </p:cNvSpPr>
                <p:nvPr/>
              </p:nvSpPr>
              <p:spPr bwMode="auto">
                <a:xfrm>
                  <a:off x="754848" y="1915724"/>
                  <a:ext cx="1655738" cy="2736889"/>
                </a:xfrm>
                <a:prstGeom prst="ellipse">
                  <a:avLst/>
                </a:prstGeom>
                <a:gradFill rotWithShape="1">
                  <a:gsLst>
                    <a:gs pos="0">
                      <a:srgbClr val="AEFF3B">
                        <a:alpha val="12999"/>
                      </a:srgbClr>
                    </a:gs>
                    <a:gs pos="20000">
                      <a:srgbClr val="96DC1C">
                        <a:alpha val="12999"/>
                      </a:srgbClr>
                    </a:gs>
                    <a:gs pos="100000">
                      <a:srgbClr val="5A860D">
                        <a:alpha val="12999"/>
                      </a:srgbClr>
                    </a:gs>
                  </a:gsLst>
                  <a:lin ang="5400000"/>
                </a:gradFill>
                <a:ln w="12700">
                  <a:solidFill>
                    <a:srgbClr val="9BE618"/>
                  </a:solidFill>
                  <a:round/>
                  <a:headEnd/>
                  <a:tailEnd/>
                </a:ln>
                <a:effectLst>
                  <a:outerShdw blurRad="228600" dist="38100" dir="5400000" sx="103999" sy="103999" algn="ctr" rotWithShape="0">
                    <a:srgbClr val="808080">
                      <a:alpha val="79999"/>
                    </a:srgbClr>
                  </a:outerShdw>
                </a:effectLst>
              </p:spPr>
              <p:txBody>
                <a:bodyPr anchor="ctr"/>
                <a:lstStyle/>
                <a:p>
                  <a:pPr algn="ctr">
                    <a:defRPr/>
                  </a:pPr>
                  <a:endParaRPr lang="fr-FR">
                    <a:solidFill>
                      <a:schemeClr val="lt1"/>
                    </a:solidFill>
                    <a:latin typeface="+mn-lt"/>
                  </a:endParaRPr>
                </a:p>
              </p:txBody>
            </p:sp>
            <p:sp>
              <p:nvSpPr>
                <p:cNvPr id="70669" name="ZoneTexte 8"/>
                <p:cNvSpPr txBox="1">
                  <a:spLocks noChangeArrowheads="1"/>
                </p:cNvSpPr>
                <p:nvPr/>
              </p:nvSpPr>
              <p:spPr bwMode="auto">
                <a:xfrm>
                  <a:off x="827872" y="3317506"/>
                  <a:ext cx="1511277" cy="120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2400">
                      <a:solidFill>
                        <a:srgbClr val="0000FF"/>
                      </a:solidFill>
                      <a:ea typeface="ＭＳ Ｐゴシック" charset="-128"/>
                    </a:rPr>
                    <a:t>Résolution problème technique</a:t>
                  </a:r>
                </a:p>
              </p:txBody>
            </p:sp>
          </p:grpSp>
          <p:grpSp>
            <p:nvGrpSpPr>
              <p:cNvPr id="70665" name="Groupe 14"/>
              <p:cNvGrpSpPr>
                <a:grpSpLocks/>
              </p:cNvGrpSpPr>
              <p:nvPr/>
            </p:nvGrpSpPr>
            <p:grpSpPr bwMode="auto">
              <a:xfrm>
                <a:off x="3704663" y="1509813"/>
                <a:ext cx="1296366" cy="1081087"/>
                <a:chOff x="553633" y="1990944"/>
                <a:chExt cx="1296366" cy="1081087"/>
              </a:xfrm>
            </p:grpSpPr>
            <p:sp>
              <p:nvSpPr>
                <p:cNvPr id="13" name="Ellipse 12"/>
                <p:cNvSpPr>
                  <a:spLocks noChangeAspect="1"/>
                </p:cNvSpPr>
                <p:nvPr/>
              </p:nvSpPr>
              <p:spPr bwMode="auto">
                <a:xfrm>
                  <a:off x="602398" y="1990944"/>
                  <a:ext cx="1089025" cy="1081087"/>
                </a:xfrm>
                <a:prstGeom prst="ellipse">
                  <a:avLst/>
                </a:prstGeom>
                <a:gradFill rotWithShape="1">
                  <a:gsLst>
                    <a:gs pos="0">
                      <a:srgbClr val="FFF834">
                        <a:alpha val="48000"/>
                      </a:srgbClr>
                    </a:gs>
                    <a:gs pos="20000">
                      <a:srgbClr val="E7CF07">
                        <a:alpha val="48000"/>
                      </a:srgbClr>
                    </a:gs>
                    <a:gs pos="100000">
                      <a:srgbClr val="8D7E02">
                        <a:alpha val="48000"/>
                      </a:srgbClr>
                    </a:gs>
                  </a:gsLst>
                  <a:lin ang="5400000"/>
                </a:gradFill>
                <a:ln w="12700">
                  <a:solidFill>
                    <a:srgbClr val="F2D902"/>
                  </a:solidFill>
                  <a:round/>
                  <a:headEnd/>
                  <a:tailEnd/>
                </a:ln>
                <a:effectLst>
                  <a:outerShdw blurRad="228600" dist="38100" dir="5400000" sx="103999" sy="103999" algn="ctr" rotWithShape="0">
                    <a:srgbClr val="808080">
                      <a:alpha val="79999"/>
                    </a:srgbClr>
                  </a:outerShdw>
                </a:effectLst>
              </p:spPr>
              <p:txBody>
                <a:bodyPr anchor="ctr"/>
                <a:lstStyle/>
                <a:p>
                  <a:pPr algn="ctr">
                    <a:defRPr/>
                  </a:pPr>
                  <a:endParaRPr lang="fr-FR">
                    <a:solidFill>
                      <a:schemeClr val="lt1"/>
                    </a:solidFill>
                    <a:latin typeface="+mn-lt"/>
                  </a:endParaRPr>
                </a:p>
              </p:txBody>
            </p:sp>
            <p:sp>
              <p:nvSpPr>
                <p:cNvPr id="20492" name="ZoneTexte 7"/>
                <p:cNvSpPr txBox="1">
                  <a:spLocks noChangeArrowheads="1"/>
                </p:cNvSpPr>
                <p:nvPr/>
              </p:nvSpPr>
              <p:spPr bwMode="auto">
                <a:xfrm>
                  <a:off x="553186" y="2116356"/>
                  <a:ext cx="1296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altLang="fr-FR" sz="2400" dirty="0" err="1" smtClean="0">
                      <a:solidFill>
                        <a:srgbClr val="0000FF"/>
                      </a:solidFill>
                      <a:latin typeface="Calibri" panose="020F0502020204030204" pitchFamily="34" charset="0"/>
                      <a:cs typeface="Calibri" panose="020F0502020204030204" pitchFamily="34" charset="0"/>
                    </a:rPr>
                    <a:t>Investi-gatio</a:t>
                  </a:r>
                  <a:r>
                    <a:rPr lang="fr-FR" altLang="fr-FR" sz="2400" dirty="0" err="1" smtClean="0">
                      <a:solidFill>
                        <a:srgbClr val="0000FF"/>
                      </a:solidFill>
                      <a:latin typeface="+mn-lt"/>
                      <a:cs typeface="ＭＳ Ｐゴシック" charset="-128"/>
                    </a:rPr>
                    <a:t>n</a:t>
                  </a:r>
                  <a:endParaRPr lang="fr-FR" altLang="fr-FR" sz="2400" dirty="0" smtClean="0">
                    <a:solidFill>
                      <a:srgbClr val="0000FF"/>
                    </a:solidFill>
                    <a:latin typeface="+mn-lt"/>
                    <a:cs typeface="ＭＳ Ｐゴシック" charset="-128"/>
                  </a:endParaRPr>
                </a:p>
              </p:txBody>
            </p:sp>
          </p:grpSp>
        </p:grpSp>
      </p:grpSp>
      <p:sp>
        <p:nvSpPr>
          <p:cNvPr id="16" name="ZoneTexte 15"/>
          <p:cNvSpPr txBox="1"/>
          <p:nvPr/>
        </p:nvSpPr>
        <p:spPr>
          <a:xfrm>
            <a:off x="3770313" y="496888"/>
            <a:ext cx="5033962" cy="5448300"/>
          </a:xfrm>
          <a:prstGeom prst="rect">
            <a:avLst/>
          </a:prstGeom>
          <a:noFill/>
          <a:ln>
            <a:solidFill>
              <a:schemeClr val="bg1"/>
            </a:solidFill>
          </a:ln>
        </p:spPr>
        <p:txBody>
          <a:bodyPr>
            <a:spAutoFit/>
          </a:bodyPr>
          <a:lstStyle/>
          <a:p>
            <a:pPr algn="just">
              <a:lnSpc>
                <a:spcPct val="150000"/>
              </a:lnSpc>
              <a:defRPr/>
            </a:pPr>
            <a:r>
              <a:rPr lang="fr-FR" sz="2400" dirty="0">
                <a:solidFill>
                  <a:srgbClr val="0000FF"/>
                </a:solidFill>
                <a:effectLst>
                  <a:outerShdw blurRad="38100" dist="38100" dir="2700000" algn="tl">
                    <a:srgbClr val="FFFFFF"/>
                  </a:outerShdw>
                </a:effectLst>
                <a:latin typeface="Calibri" panose="020F0502020204030204" pitchFamily="34" charset="0"/>
                <a:ea typeface="ＭＳ Ｐゴシック" panose="020B0600070205080204" pitchFamily="34" charset="-128"/>
                <a:cs typeface="Calibri" panose="020F0502020204030204" pitchFamily="34" charset="0"/>
              </a:rPr>
              <a:t>La démarche de projet est une activité toujours collective, destinée à atteindre un objectif répondant à un besoin, passant par la définition d'un plan de travail, d'objectifs intermédiaires, d'une planification des activités et d'une répartition des rôles. Elle intègre avantageusement les deux démarches précédentes</a:t>
            </a:r>
            <a:r>
              <a:rPr lang="fr-FR" sz="2800" dirty="0">
                <a:solidFill>
                  <a:srgbClr val="0000FF"/>
                </a:solidFill>
                <a:effectLst>
                  <a:outerShdw blurRad="38100" dist="38100" dir="2700000" algn="tl">
                    <a:srgbClr val="FFFFFF"/>
                  </a:outerShdw>
                </a:effectLst>
                <a:ea typeface="ＭＳ Ｐゴシック" panose="020B0600070205080204" pitchFamily="34" charset="-128"/>
              </a:rPr>
              <a:t>.</a:t>
            </a:r>
          </a:p>
          <a:p>
            <a:pPr>
              <a:defRPr/>
            </a:pPr>
            <a:endParaRPr lang="fr-FR" dirty="0"/>
          </a:p>
        </p:txBody>
      </p:sp>
    </p:spTree>
    <p:extLst>
      <p:ext uri="{BB962C8B-B14F-4D97-AF65-F5344CB8AC3E}">
        <p14:creationId xmlns:p14="http://schemas.microsoft.com/office/powerpoint/2010/main" val="3593774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103371103"/>
              </p:ext>
            </p:extLst>
          </p:nvPr>
        </p:nvGraphicFramePr>
        <p:xfrm>
          <a:off x="233363" y="404813"/>
          <a:ext cx="8785225" cy="5969006"/>
        </p:xfrm>
        <a:graphic>
          <a:graphicData uri="http://schemas.openxmlformats.org/drawingml/2006/table">
            <a:tbl>
              <a:tblPr/>
              <a:tblGrid>
                <a:gridCol w="1550333"/>
                <a:gridCol w="2140223"/>
                <a:gridCol w="2879905"/>
                <a:gridCol w="2214764"/>
              </a:tblGrid>
              <a:tr h="1224057">
                <a:tc>
                  <a:txBody>
                    <a:bodyPr/>
                    <a:lstStyle/>
                    <a:p>
                      <a:pPr>
                        <a:spcAft>
                          <a:spcPts val="0"/>
                        </a:spcAft>
                      </a:pPr>
                      <a:endParaRPr lang="fr-FR" sz="1800" dirty="0">
                        <a:solidFill>
                          <a:srgbClr val="0000FF"/>
                        </a:solidFill>
                        <a:latin typeface="Arial" panose="020B0604020202020204" pitchFamily="34" charset="0"/>
                        <a:ea typeface="Times New Roman"/>
                        <a:cs typeface="Arial" panose="020B060402020202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solidFill>
                            <a:srgbClr val="0000FF"/>
                          </a:solidFill>
                          <a:latin typeface="Calibri" panose="020F0502020204030204" pitchFamily="34" charset="0"/>
                          <a:ea typeface="Times New Roman"/>
                          <a:cs typeface="Calibri" panose="020F0502020204030204" pitchFamily="34" charset="0"/>
                        </a:rPr>
                        <a:t>Démarche d’investigation</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solidFill>
                            <a:srgbClr val="0000FF"/>
                          </a:solidFill>
                          <a:latin typeface="Calibri" panose="020F0502020204030204" pitchFamily="34" charset="0"/>
                          <a:ea typeface="Times New Roman"/>
                          <a:cs typeface="Calibri" panose="020F0502020204030204" pitchFamily="34" charset="0"/>
                        </a:rPr>
                        <a:t>Démarche de </a:t>
                      </a:r>
                      <a:r>
                        <a:rPr lang="fr-FR" sz="2400" b="1" dirty="0" smtClean="0">
                          <a:solidFill>
                            <a:srgbClr val="0000FF"/>
                          </a:solidFill>
                          <a:latin typeface="Calibri" panose="020F0502020204030204" pitchFamily="34" charset="0"/>
                          <a:ea typeface="Times New Roman"/>
                          <a:cs typeface="Calibri" panose="020F0502020204030204" pitchFamily="34" charset="0"/>
                        </a:rPr>
                        <a:t>résolution de problème technique</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solidFill>
                            <a:srgbClr val="0000FF"/>
                          </a:solidFill>
                          <a:latin typeface="Calibri" panose="020F0502020204030204" pitchFamily="34" charset="0"/>
                          <a:ea typeface="Times New Roman"/>
                          <a:cs typeface="Calibri" panose="020F0502020204030204" pitchFamily="34" charset="0"/>
                        </a:rPr>
                        <a:t>Démarche de </a:t>
                      </a:r>
                      <a:r>
                        <a:rPr lang="fr-FR" sz="2400" b="1" dirty="0" smtClean="0">
                          <a:solidFill>
                            <a:srgbClr val="0000FF"/>
                          </a:solidFill>
                          <a:latin typeface="Calibri" panose="020F0502020204030204" pitchFamily="34" charset="0"/>
                          <a:ea typeface="Times New Roman"/>
                          <a:cs typeface="Calibri" panose="020F0502020204030204" pitchFamily="34" charset="0"/>
                        </a:rPr>
                        <a:t>projet</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831">
                <a:tc>
                  <a:txBody>
                    <a:bodyPr/>
                    <a:lstStyle/>
                    <a:p>
                      <a:pPr>
                        <a:spcAft>
                          <a:spcPts val="0"/>
                        </a:spcAft>
                      </a:pPr>
                      <a:r>
                        <a:rPr lang="fr-FR" sz="2000" dirty="0">
                          <a:solidFill>
                            <a:srgbClr val="0000FF"/>
                          </a:solidFill>
                          <a:latin typeface="+mn-lt"/>
                          <a:ea typeface="Times New Roman"/>
                          <a:cs typeface="Arial" panose="020B0604020202020204" pitchFamily="34" charset="0"/>
                        </a:rPr>
                        <a:t>Objectif de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Comprendre</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Agir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Décider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277">
                <a:tc>
                  <a:txBody>
                    <a:bodyPr/>
                    <a:lstStyle/>
                    <a:p>
                      <a:pPr>
                        <a:spcAft>
                          <a:spcPts val="0"/>
                        </a:spcAft>
                      </a:pPr>
                      <a:r>
                        <a:rPr lang="fr-FR" sz="2000" dirty="0">
                          <a:solidFill>
                            <a:srgbClr val="0000FF"/>
                          </a:solidFill>
                          <a:latin typeface="+mn-lt"/>
                          <a:ea typeface="Times New Roman"/>
                          <a:cs typeface="Arial" panose="020B0604020202020204" pitchFamily="34" charset="0"/>
                        </a:rPr>
                        <a:t>Activité dans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Analyser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Remédier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Concevoir</a:t>
                      </a:r>
                    </a:p>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Adapter</a:t>
                      </a:r>
                      <a:r>
                        <a:rPr lang="fr-FR" sz="2400" baseline="0" dirty="0" smtClean="0">
                          <a:solidFill>
                            <a:srgbClr val="0000FF"/>
                          </a:solidFill>
                          <a:latin typeface="Calibri" panose="020F0502020204030204" pitchFamily="34" charset="0"/>
                          <a:ea typeface="Times New Roman"/>
                          <a:cs typeface="Calibri" panose="020F0502020204030204" pitchFamily="34" charset="0"/>
                        </a:rPr>
                        <a:t> ou reconcevoir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38">
                <a:tc>
                  <a:txBody>
                    <a:bodyPr/>
                    <a:lstStyle/>
                    <a:p>
                      <a:pPr>
                        <a:spcAft>
                          <a:spcPts val="0"/>
                        </a:spcAft>
                      </a:pPr>
                      <a:r>
                        <a:rPr lang="fr-FR" sz="2000" dirty="0">
                          <a:solidFill>
                            <a:srgbClr val="0000FF"/>
                          </a:solidFill>
                          <a:latin typeface="+mn-lt"/>
                          <a:ea typeface="Times New Roman"/>
                          <a:cs typeface="Arial" panose="020B0604020202020204" pitchFamily="34" charset="0"/>
                        </a:rPr>
                        <a:t>Support ou point de départ de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rgbClr val="0000FF"/>
                          </a:solidFill>
                          <a:latin typeface="Calibri" panose="020F0502020204030204" pitchFamily="34" charset="0"/>
                          <a:ea typeface="Times New Roman"/>
                          <a:cs typeface="Calibri" panose="020F0502020204030204" pitchFamily="34" charset="0"/>
                        </a:rPr>
                        <a:t>Produit abouti</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rgbClr val="0000FF"/>
                          </a:solidFill>
                          <a:latin typeface="Calibri" panose="020F0502020204030204" pitchFamily="34" charset="0"/>
                          <a:ea typeface="Times New Roman"/>
                          <a:cs typeface="Calibri" panose="020F0502020204030204" pitchFamily="34" charset="0"/>
                        </a:rPr>
                        <a:t>Produit perfectible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Besoin</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7">
                <a:tc>
                  <a:txBody>
                    <a:bodyPr/>
                    <a:lstStyle/>
                    <a:p>
                      <a:pPr>
                        <a:spcAft>
                          <a:spcPts val="0"/>
                        </a:spcAft>
                      </a:pPr>
                      <a:r>
                        <a:rPr lang="fr-FR" sz="2000" dirty="0" smtClean="0">
                          <a:solidFill>
                            <a:srgbClr val="0000FF"/>
                          </a:solidFill>
                          <a:latin typeface="+mn-lt"/>
                          <a:ea typeface="Times New Roman"/>
                          <a:cs typeface="Arial" panose="020B0604020202020204" pitchFamily="34" charset="0"/>
                        </a:rPr>
                        <a:t>Personne concernée </a:t>
                      </a:r>
                      <a:r>
                        <a:rPr lang="fr-FR" sz="2000" dirty="0">
                          <a:solidFill>
                            <a:srgbClr val="0000FF"/>
                          </a:solidFill>
                          <a:latin typeface="+mn-lt"/>
                          <a:ea typeface="Times New Roman"/>
                          <a:cs typeface="Arial" panose="020B0604020202020204" pitchFamily="34" charset="0"/>
                        </a:rPr>
                        <a:t>par la démarche</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smtClean="0">
                          <a:solidFill>
                            <a:srgbClr val="0000FF"/>
                          </a:solidFill>
                          <a:latin typeface="Calibri" panose="020F0502020204030204" pitchFamily="34" charset="0"/>
                          <a:ea typeface="Times New Roman"/>
                          <a:cs typeface="Calibri" panose="020F0502020204030204" pitchFamily="34" charset="0"/>
                        </a:rPr>
                        <a:t>Usager</a:t>
                      </a:r>
                      <a:r>
                        <a:rPr lang="fr-FR" sz="2400" dirty="0" smtClean="0">
                          <a:solidFill>
                            <a:srgbClr val="0000FF"/>
                          </a:solidFill>
                          <a:latin typeface="Calibri" panose="020F0502020204030204" pitchFamily="34" charset="0"/>
                          <a:ea typeface="Times New Roman"/>
                          <a:cs typeface="Calibri" panose="020F0502020204030204" pitchFamily="34" charset="0"/>
                        </a:rPr>
                        <a:t>/</a:t>
                      </a:r>
                    </a:p>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Technicien</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Usager/</a:t>
                      </a:r>
                      <a:r>
                        <a:rPr lang="fr-FR" sz="2400" b="1" dirty="0" smtClean="0">
                          <a:solidFill>
                            <a:srgbClr val="0000FF"/>
                          </a:solidFill>
                          <a:latin typeface="Calibri" panose="020F0502020204030204" pitchFamily="34" charset="0"/>
                          <a:ea typeface="Times New Roman"/>
                          <a:cs typeface="Calibri" panose="020F0502020204030204" pitchFamily="34" charset="0"/>
                        </a:rPr>
                        <a:t>Technicien</a:t>
                      </a:r>
                      <a:r>
                        <a:rPr lang="fr-FR" sz="2400" dirty="0" smtClean="0">
                          <a:solidFill>
                            <a:srgbClr val="0000FF"/>
                          </a:solidFill>
                          <a:latin typeface="Calibri" panose="020F0502020204030204" pitchFamily="34" charset="0"/>
                          <a:ea typeface="Times New Roman"/>
                          <a:cs typeface="Calibri" panose="020F0502020204030204" pitchFamily="34" charset="0"/>
                        </a:rPr>
                        <a:t>/</a:t>
                      </a:r>
                    </a:p>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Ingénieur</a:t>
                      </a:r>
                      <a:endParaRPr lang="fr-FR" sz="2400"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FF"/>
                          </a:solidFill>
                          <a:latin typeface="Calibri" panose="020F0502020204030204" pitchFamily="34" charset="0"/>
                          <a:ea typeface="Times New Roman"/>
                          <a:cs typeface="Calibri" panose="020F0502020204030204" pitchFamily="34" charset="0"/>
                        </a:rPr>
                        <a:t>Technicien/</a:t>
                      </a:r>
                    </a:p>
                    <a:p>
                      <a:pPr algn="ctr">
                        <a:spcAft>
                          <a:spcPts val="0"/>
                        </a:spcAft>
                      </a:pPr>
                      <a:r>
                        <a:rPr lang="fr-FR" sz="2400" b="1" dirty="0" smtClean="0">
                          <a:solidFill>
                            <a:srgbClr val="0000FF"/>
                          </a:solidFill>
                          <a:latin typeface="Calibri" panose="020F0502020204030204" pitchFamily="34" charset="0"/>
                          <a:ea typeface="Times New Roman"/>
                          <a:cs typeface="Calibri" panose="020F0502020204030204" pitchFamily="34" charset="0"/>
                        </a:rPr>
                        <a:t>Ingénieur</a:t>
                      </a:r>
                      <a:endParaRPr lang="fr-FR" sz="2400" b="1" dirty="0">
                        <a:solidFill>
                          <a:srgbClr val="0000FF"/>
                        </a:solidFill>
                        <a:latin typeface="Calibri" panose="020F0502020204030204" pitchFamily="34" charset="0"/>
                        <a:ea typeface="Times New Roman"/>
                        <a:cs typeface="Calibri" panose="020F0502020204030204"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1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3767138"/>
            <a:ext cx="1323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13" y="3767138"/>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300" y="3738563"/>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395288" y="46038"/>
            <a:ext cx="7464425" cy="1143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fr-FR" sz="2400" b="1" kern="0" dirty="0" smtClean="0">
                <a:solidFill>
                  <a:schemeClr val="tx1"/>
                </a:solidFill>
                <a:latin typeface="Calibri" panose="020F0502020204030204" pitchFamily="34" charset="0"/>
                <a:cs typeface="Calibri" panose="020F0502020204030204" pitchFamily="34" charset="0"/>
              </a:rPr>
              <a:t>Trois démarches spécifiques et complémentaires</a:t>
            </a:r>
            <a:endParaRPr lang="fr-FR" sz="2400" b="1" kern="0" dirty="0">
              <a:solidFill>
                <a:schemeClr val="tx1"/>
              </a:solidFill>
              <a:latin typeface="Calibri" panose="020F0502020204030204" pitchFamily="34" charset="0"/>
              <a:cs typeface="Calibri" panose="020F0502020204030204" pitchFamily="34" charset="0"/>
            </a:endParaRPr>
          </a:p>
        </p:txBody>
      </p:sp>
      <p:sp>
        <p:nvSpPr>
          <p:cNvPr id="2" name="Bouton d’action : Suivant 1">
            <a:hlinkClick r:id="rId5" action="ppaction://hlinksldjump" highlightClick="1"/>
          </p:cNvPr>
          <p:cNvSpPr/>
          <p:nvPr/>
        </p:nvSpPr>
        <p:spPr>
          <a:xfrm>
            <a:off x="6443663" y="6361113"/>
            <a:ext cx="782637" cy="496887"/>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119561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oneTexte 6"/>
          <p:cNvSpPr txBox="1">
            <a:spLocks noChangeArrowheads="1"/>
          </p:cNvSpPr>
          <p:nvPr/>
        </p:nvSpPr>
        <p:spPr bwMode="auto">
          <a:xfrm>
            <a:off x="395288" y="620713"/>
            <a:ext cx="84963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r" eaLnBrk="1" hangingPunct="1">
              <a:lnSpc>
                <a:spcPct val="150000"/>
              </a:lnSpc>
              <a:spcBef>
                <a:spcPct val="0"/>
              </a:spcBef>
              <a:spcAft>
                <a:spcPct val="0"/>
              </a:spcAft>
              <a:buClrTx/>
              <a:buFontTx/>
              <a:buNone/>
            </a:pPr>
            <a:r>
              <a:rPr lang="fr-FR" altLang="fr-FR" sz="2800" b="1">
                <a:solidFill>
                  <a:schemeClr val="tx1"/>
                </a:solidFill>
                <a:ea typeface="ＭＳ Ｐゴシック" charset="-128"/>
                <a:cs typeface="Arial" charset="0"/>
              </a:rPr>
              <a:t>Filière PTSI-PT</a:t>
            </a:r>
            <a:endParaRPr lang="fr-FR" altLang="fr-FR" sz="2400">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se limitera à une description des procédés et des matériaux associés en s’appuyant sur :</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   - les phénomènes physiques associés aux procédés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a:t>
            </a:r>
            <a:r>
              <a:rPr lang="fr-FR" altLang="fr-FR" sz="2400" i="1">
                <a:solidFill>
                  <a:srgbClr val="0000FF"/>
                </a:solidFill>
                <a:ea typeface="ＭＳ Ｐゴシック" charset="-128"/>
                <a:cs typeface="Arial" charset="0"/>
              </a:rPr>
              <a:t>les contraintes technologiques et économiques ;</a:t>
            </a:r>
          </a:p>
          <a:p>
            <a:pPr algn="just" eaLnBrk="1" hangingPunct="1">
              <a:lnSpc>
                <a:spcPct val="150000"/>
              </a:lnSpc>
              <a:spcBef>
                <a:spcPct val="0"/>
              </a:spcBef>
              <a:spcAft>
                <a:spcPct val="0"/>
              </a:spcAft>
              <a:buClrTx/>
              <a:buFontTx/>
              <a:buNone/>
            </a:pPr>
            <a:r>
              <a:rPr lang="fr-FR" altLang="fr-FR" sz="2400">
                <a:solidFill>
                  <a:srgbClr val="0000FF"/>
                </a:solidFill>
                <a:ea typeface="ＭＳ Ｐゴシック" charset="-128"/>
                <a:cs typeface="Arial" charset="0"/>
              </a:rPr>
              <a:t>   - </a:t>
            </a:r>
            <a:r>
              <a:rPr lang="fr-FR" altLang="fr-FR" sz="2400" i="1">
                <a:solidFill>
                  <a:srgbClr val="0000FF"/>
                </a:solidFill>
                <a:ea typeface="ＭＳ Ｐゴシック" charset="-128"/>
                <a:cs typeface="Arial" charset="0"/>
              </a:rPr>
              <a:t>l’influence du procédé sur la géométrie des pièces.</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se limitera aux procédés de mise en forme des matériaux métalliques et plastiques.</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se limitera aux procédés d’usinage et de rectification.</a:t>
            </a: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2992904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oneTexte 6"/>
          <p:cNvSpPr txBox="1">
            <a:spLocks noChangeArrowheads="1"/>
          </p:cNvSpPr>
          <p:nvPr/>
        </p:nvSpPr>
        <p:spPr bwMode="auto">
          <a:xfrm>
            <a:off x="684213" y="981075"/>
            <a:ext cx="7920037"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Pour les moyens d’usinage, on mettra en évidence la classification des machines à commande numérique : tours 2 et 3 axes, centre d’usinage 3, 4 et 5 axes.</a:t>
            </a:r>
          </a:p>
          <a:p>
            <a:pPr algn="just" eaLnBrk="1" hangingPunct="1">
              <a:lnSpc>
                <a:spcPct val="150000"/>
              </a:lnSpc>
              <a:spcBef>
                <a:spcPct val="0"/>
              </a:spcBef>
              <a:spcAft>
                <a:spcPct val="0"/>
              </a:spcAft>
              <a:buClrTx/>
              <a:buFontTx/>
              <a:buNone/>
            </a:pPr>
            <a:r>
              <a:rPr lang="fr-FR" altLang="fr-FR" sz="2400" i="1">
                <a:solidFill>
                  <a:srgbClr val="0000FF"/>
                </a:solidFill>
                <a:ea typeface="ＭＳ Ｐゴシック" charset="-128"/>
                <a:cs typeface="Arial" charset="0"/>
              </a:rPr>
              <a:t>On utilisera les moyens de réalisation de l’établissement (par exemple les machines à commande numérique) en appui sur la chaîne numérique.</a:t>
            </a:r>
          </a:p>
          <a:p>
            <a:pPr algn="just" eaLnBrk="1" hangingPunct="1">
              <a:lnSpc>
                <a:spcPct val="130000"/>
              </a:lnSpc>
              <a:spcBef>
                <a:spcPct val="0"/>
              </a:spcBef>
              <a:spcAft>
                <a:spcPct val="0"/>
              </a:spcAft>
              <a:buClrTx/>
              <a:buFontTx/>
              <a:buNone/>
            </a:pPr>
            <a:endParaRPr lang="fr-FR" altLang="fr-FR" sz="2600" i="1">
              <a:solidFill>
                <a:srgbClr val="333399"/>
              </a:solidFill>
              <a:ea typeface="ＭＳ Ｐゴシック" charset="-128"/>
              <a:cs typeface="Arial" charset="0"/>
            </a:endParaRPr>
          </a:p>
          <a:p>
            <a:pPr eaLnBrk="1" hangingPunct="1">
              <a:spcBef>
                <a:spcPct val="0"/>
              </a:spcBef>
              <a:spcAft>
                <a:spcPct val="0"/>
              </a:spcAft>
              <a:buClrTx/>
              <a:buFontTx/>
              <a:buNone/>
            </a:pPr>
            <a:endParaRPr lang="fr-FR" altLang="fr-FR" sz="2600">
              <a:solidFill>
                <a:srgbClr val="333399"/>
              </a:solidFill>
              <a:ea typeface="ＭＳ Ｐゴシック" charset="-128"/>
              <a:cs typeface="Arial" charset="0"/>
            </a:endParaRP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2003823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oneTexte 6"/>
          <p:cNvSpPr txBox="1">
            <a:spLocks noChangeArrowheads="1"/>
          </p:cNvSpPr>
          <p:nvPr/>
        </p:nvSpPr>
        <p:spPr bwMode="auto">
          <a:xfrm>
            <a:off x="660400" y="836613"/>
            <a:ext cx="78486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L’acquisition de savoir-faire professionnels est exclue.</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On se limitera à :</a:t>
            </a:r>
          </a:p>
          <a:p>
            <a:pPr algn="just" eaLnBrk="1" hangingPunct="1">
              <a:lnSpc>
                <a:spcPct val="150000"/>
              </a:lnSpc>
              <a:spcBef>
                <a:spcPct val="0"/>
              </a:spcBef>
              <a:spcAft>
                <a:spcPct val="0"/>
              </a:spcAft>
              <a:buClrTx/>
              <a:buFontTx/>
              <a:buNone/>
            </a:pPr>
            <a:r>
              <a:rPr lang="fr-FR" altLang="fr-FR" sz="2600">
                <a:solidFill>
                  <a:srgbClr val="0000FF"/>
                </a:solidFill>
                <a:ea typeface="ＭＳ Ｐゴシック" charset="-128"/>
                <a:cs typeface="Arial" charset="0"/>
              </a:rPr>
              <a:t>   - </a:t>
            </a:r>
            <a:r>
              <a:rPr lang="fr-FR" altLang="fr-FR" sz="2600" i="1">
                <a:solidFill>
                  <a:srgbClr val="0000FF"/>
                </a:solidFill>
                <a:ea typeface="ＭＳ Ｐゴシック" charset="-128"/>
                <a:cs typeface="Arial" charset="0"/>
              </a:rPr>
              <a:t>réaliser une pièce prototype ;</a:t>
            </a:r>
          </a:p>
          <a:p>
            <a:pPr algn="just" eaLnBrk="1" hangingPunct="1">
              <a:lnSpc>
                <a:spcPct val="150000"/>
              </a:lnSpc>
              <a:spcBef>
                <a:spcPct val="0"/>
              </a:spcBef>
              <a:spcAft>
                <a:spcPct val="0"/>
              </a:spcAft>
              <a:buClrTx/>
              <a:buFontTx/>
              <a:buNone/>
            </a:pPr>
            <a:r>
              <a:rPr lang="fr-FR" altLang="fr-FR" sz="2600">
                <a:solidFill>
                  <a:srgbClr val="0000FF"/>
                </a:solidFill>
                <a:ea typeface="ＭＳ Ｐゴシック" charset="-128"/>
                <a:cs typeface="Arial" charset="0"/>
              </a:rPr>
              <a:t>   - </a:t>
            </a:r>
            <a:r>
              <a:rPr lang="fr-FR" altLang="fr-FR" sz="2600" i="1">
                <a:solidFill>
                  <a:srgbClr val="0000FF"/>
                </a:solidFill>
                <a:ea typeface="ＭＳ Ｐゴシック" charset="-128"/>
                <a:cs typeface="Arial" charset="0"/>
              </a:rPr>
              <a:t>implanter (alimenter, paramétrer) une carte de commande dans son environnement matériel ;</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   - programmer à partir d’outils graphiques.</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Les langages de programmation ne donnent pas lieu à évaluation.</a:t>
            </a:r>
          </a:p>
          <a:p>
            <a:pPr eaLnBrk="1" hangingPunct="1">
              <a:spcBef>
                <a:spcPct val="0"/>
              </a:spcBef>
              <a:spcAft>
                <a:spcPct val="0"/>
              </a:spcAft>
              <a:buClrTx/>
              <a:buFontTx/>
              <a:buNone/>
            </a:pPr>
            <a:endParaRPr lang="fr-FR" altLang="fr-FR" sz="1800">
              <a:solidFill>
                <a:schemeClr val="tx1"/>
              </a:solidFill>
              <a:ea typeface="ＭＳ Ｐゴシック" charset="-128"/>
              <a:cs typeface="Arial" charset="0"/>
            </a:endParaRPr>
          </a:p>
        </p:txBody>
      </p:sp>
    </p:spTree>
    <p:extLst>
      <p:ext uri="{BB962C8B-B14F-4D97-AF65-F5344CB8AC3E}">
        <p14:creationId xmlns:p14="http://schemas.microsoft.com/office/powerpoint/2010/main" val="3440470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oneTexte 7"/>
          <p:cNvSpPr txBox="1">
            <a:spLocks noChangeArrowheads="1"/>
          </p:cNvSpPr>
          <p:nvPr/>
        </p:nvSpPr>
        <p:spPr bwMode="auto">
          <a:xfrm>
            <a:off x="449263" y="374650"/>
            <a:ext cx="837088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r" eaLnBrk="1" hangingPunct="1">
              <a:lnSpc>
                <a:spcPct val="150000"/>
              </a:lnSpc>
              <a:spcBef>
                <a:spcPct val="0"/>
              </a:spcBef>
              <a:spcAft>
                <a:spcPct val="0"/>
              </a:spcAft>
              <a:buClrTx/>
              <a:buFontTx/>
              <a:buNone/>
            </a:pPr>
            <a:r>
              <a:rPr lang="fr-FR" altLang="fr-FR" sz="2800" b="1">
                <a:solidFill>
                  <a:schemeClr val="tx1"/>
                </a:solidFill>
                <a:ea typeface="ＭＳ Ｐゴシック" charset="-128"/>
                <a:cs typeface="Arial" charset="0"/>
              </a:rPr>
              <a:t>Filière TSI</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Mettre en place des simulations d’obtention de pièces brutes par fonderie, injection plastique, forgeage, emboutissage, et de pièces finies par enlèvement de matière.</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On insiste sur le lien entre les dimensions géométriques des pièces et le choix du procédé. La mise en œuvre de ces simulations est faite avec des outils logiciels adaptés.</a:t>
            </a:r>
          </a:p>
          <a:p>
            <a:pPr algn="just" eaLnBrk="1" hangingPunct="1">
              <a:lnSpc>
                <a:spcPct val="150000"/>
              </a:lnSpc>
              <a:spcBef>
                <a:spcPct val="0"/>
              </a:spcBef>
              <a:spcAft>
                <a:spcPct val="0"/>
              </a:spcAft>
              <a:buClrTx/>
              <a:buFontTx/>
              <a:buNone/>
            </a:pPr>
            <a:r>
              <a:rPr lang="fr-FR" altLang="fr-FR" sz="2600" i="1">
                <a:solidFill>
                  <a:srgbClr val="0000FF"/>
                </a:solidFill>
                <a:ea typeface="ＭＳ Ｐゴシック" charset="-128"/>
                <a:cs typeface="Arial" charset="0"/>
              </a:rPr>
              <a:t>On ne fait pas un cours spécifique sur les procédés d’obtention mais ces notions sont introduites lors d’études de cas.</a:t>
            </a:r>
          </a:p>
        </p:txBody>
      </p:sp>
      <p:sp>
        <p:nvSpPr>
          <p:cNvPr id="2" name="Bouton d’action : Suivant 1">
            <a:hlinkClick r:id="rId2" action="ppaction://hlinksldjump" highlightClick="1"/>
          </p:cNvPr>
          <p:cNvSpPr/>
          <p:nvPr/>
        </p:nvSpPr>
        <p:spPr>
          <a:xfrm>
            <a:off x="1476375" y="5661025"/>
            <a:ext cx="1008063" cy="700088"/>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7795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539750" y="1057275"/>
            <a:ext cx="8367713" cy="5299075"/>
            <a:chOff x="258" y="547"/>
            <a:chExt cx="5271" cy="3338"/>
          </a:xfrm>
        </p:grpSpPr>
        <p:sp>
          <p:nvSpPr>
            <p:cNvPr id="27659" name="Text Box 3"/>
            <p:cNvSpPr txBox="1">
              <a:spLocks noChangeArrowheads="1"/>
            </p:cNvSpPr>
            <p:nvPr/>
          </p:nvSpPr>
          <p:spPr bwMode="auto">
            <a:xfrm>
              <a:off x="585" y="649"/>
              <a:ext cx="4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50000"/>
                </a:spcBef>
                <a:spcAft>
                  <a:spcPct val="0"/>
                </a:spcAft>
                <a:buClrTx/>
                <a:buFontTx/>
                <a:buNone/>
              </a:pPr>
              <a:endParaRPr lang="fr-FR" altLang="fr-FR" sz="2400">
                <a:solidFill>
                  <a:schemeClr val="tx1"/>
                </a:solidFill>
                <a:ea typeface="ＭＳ Ｐゴシック" charset="-128"/>
                <a:cs typeface="Arial" charset="0"/>
              </a:endParaRPr>
            </a:p>
          </p:txBody>
        </p:sp>
        <p:grpSp>
          <p:nvGrpSpPr>
            <p:cNvPr id="27660" name="Group 4"/>
            <p:cNvGrpSpPr>
              <a:grpSpLocks/>
            </p:cNvGrpSpPr>
            <p:nvPr/>
          </p:nvGrpSpPr>
          <p:grpSpPr bwMode="auto">
            <a:xfrm>
              <a:off x="258" y="547"/>
              <a:ext cx="4760" cy="2136"/>
              <a:chOff x="258" y="547"/>
              <a:chExt cx="4760" cy="2136"/>
            </a:xfrm>
          </p:grpSpPr>
          <p:grpSp>
            <p:nvGrpSpPr>
              <p:cNvPr id="27672" name="Group 5"/>
              <p:cNvGrpSpPr>
                <a:grpSpLocks/>
              </p:cNvGrpSpPr>
              <p:nvPr/>
            </p:nvGrpSpPr>
            <p:grpSpPr bwMode="auto">
              <a:xfrm>
                <a:off x="258" y="1819"/>
                <a:ext cx="4760" cy="864"/>
                <a:chOff x="258" y="1819"/>
                <a:chExt cx="4760" cy="864"/>
              </a:xfrm>
            </p:grpSpPr>
            <p:pic>
              <p:nvPicPr>
                <p:cNvPr id="276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1819"/>
                  <a:ext cx="112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81" name="AutoShape 7"/>
                <p:cNvSpPr>
                  <a:spLocks noChangeArrowheads="1"/>
                </p:cNvSpPr>
                <p:nvPr/>
              </p:nvSpPr>
              <p:spPr bwMode="auto">
                <a:xfrm>
                  <a:off x="1444" y="1903"/>
                  <a:ext cx="2472" cy="690"/>
                </a:xfrm>
                <a:prstGeom prst="notchedRightArrow">
                  <a:avLst>
                    <a:gd name="adj1" fmla="val 50000"/>
                    <a:gd name="adj2" fmla="val 89565"/>
                  </a:avLst>
                </a:prstGeom>
                <a:gradFill rotWithShape="0">
                  <a:gsLst>
                    <a:gs pos="0">
                      <a:srgbClr val="FFFFFF"/>
                    </a:gs>
                    <a:gs pos="100000">
                      <a:srgbClr val="FF6A00"/>
                    </a:gs>
                  </a:gsLst>
                  <a:lin ang="0" scaled="1"/>
                </a:gradFill>
                <a:ln w="9525">
                  <a:solidFill>
                    <a:srgbClr val="000000"/>
                  </a:solidFill>
                  <a:round/>
                  <a:headEnd/>
                  <a:tailEnd/>
                </a:ln>
              </p:spPr>
              <p:txBody>
                <a:bodyPr wrap="none" lIns="90000" tIns="45000" rIns="90000" bIns="45000" anchor="ctr"/>
                <a:lstStyle>
                  <a:lvl1pPr defTabSz="449263" eaLnBrk="0" hangingPunct="0">
                    <a:spcBef>
                      <a:spcPct val="60000"/>
                    </a:spcBef>
                    <a:spcAft>
                      <a:spcPct val="40000"/>
                    </a:spcAft>
                    <a:buClr>
                      <a:schemeClr val="hlink"/>
                    </a:buClr>
                    <a:buFont typeface="Wingdings" pitchFamily="2" charset="2"/>
                    <a:buChar char="n"/>
                    <a:tabLst>
                      <a:tab pos="723900" algn="l"/>
                      <a:tab pos="1447800" algn="l"/>
                      <a:tab pos="2171700" algn="l"/>
                      <a:tab pos="28956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rgbClr val="000000"/>
                      </a:solidFill>
                      <a:ea typeface="ＭＳ Ｐゴシック" charset="-128"/>
                      <a:cs typeface="Arial" charset="0"/>
                    </a:rPr>
                    <a:t>Domaine du laboratoire</a:t>
                  </a:r>
                  <a:endParaRPr lang="en-GB" altLang="fr-FR" b="1">
                    <a:solidFill>
                      <a:schemeClr val="tx1"/>
                    </a:solidFill>
                    <a:ea typeface="ＭＳ Ｐゴシック" charset="-128"/>
                    <a:cs typeface="Lucida Sans Unicode" pitchFamily="34" charset="0"/>
                  </a:endParaRPr>
                </a:p>
              </p:txBody>
            </p:sp>
            <p:sp>
              <p:nvSpPr>
                <p:cNvPr id="27682" name="Text Box 8"/>
                <p:cNvSpPr txBox="1">
                  <a:spLocks noChangeArrowheads="1"/>
                </p:cNvSpPr>
                <p:nvPr/>
              </p:nvSpPr>
              <p:spPr bwMode="auto">
                <a:xfrm>
                  <a:off x="3766" y="2001"/>
                  <a:ext cx="125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eaLnBrk="0" hangingPunct="0">
                    <a:spcBef>
                      <a:spcPct val="60000"/>
                    </a:spcBef>
                    <a:spcAft>
                      <a:spcPct val="40000"/>
                    </a:spcAft>
                    <a:buClr>
                      <a:schemeClr val="hlink"/>
                    </a:buClr>
                    <a:buFont typeface="Wingdings" pitchFamily="2" charset="2"/>
                    <a:buChar char="n"/>
                    <a:tabLst>
                      <a:tab pos="7239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chemeClr val="tx1"/>
                      </a:solidFill>
                      <a:latin typeface="Arial" charset="0"/>
                      <a:ea typeface="ＭＳ Ｐゴシック" charset="-128"/>
                      <a:cs typeface="Lucida Sans Unicode" pitchFamily="34" charset="0"/>
                    </a:rPr>
                    <a:t>Performances mesurées</a:t>
                  </a:r>
                </a:p>
              </p:txBody>
            </p:sp>
          </p:grpSp>
          <p:grpSp>
            <p:nvGrpSpPr>
              <p:cNvPr id="27673" name="Group 9"/>
              <p:cNvGrpSpPr>
                <a:grpSpLocks/>
              </p:cNvGrpSpPr>
              <p:nvPr/>
            </p:nvGrpSpPr>
            <p:grpSpPr bwMode="auto">
              <a:xfrm>
                <a:off x="803" y="547"/>
                <a:ext cx="4208" cy="960"/>
                <a:chOff x="803" y="547"/>
                <a:chExt cx="4208" cy="960"/>
              </a:xfrm>
            </p:grpSpPr>
            <p:sp>
              <p:nvSpPr>
                <p:cNvPr id="27674" name="AutoShape 10"/>
                <p:cNvSpPr>
                  <a:spLocks noChangeArrowheads="1"/>
                </p:cNvSpPr>
                <p:nvPr/>
              </p:nvSpPr>
              <p:spPr bwMode="auto">
                <a:xfrm>
                  <a:off x="1395" y="697"/>
                  <a:ext cx="2535" cy="623"/>
                </a:xfrm>
                <a:prstGeom prst="notchedRightArrow">
                  <a:avLst>
                    <a:gd name="adj1" fmla="val 50000"/>
                    <a:gd name="adj2" fmla="val 101726"/>
                  </a:avLst>
                </a:prstGeom>
                <a:gradFill rotWithShape="0">
                  <a:gsLst>
                    <a:gs pos="0">
                      <a:srgbClr val="FFFFFF"/>
                    </a:gs>
                    <a:gs pos="100000">
                      <a:srgbClr val="FF6A00"/>
                    </a:gs>
                  </a:gsLst>
                  <a:lin ang="0" scaled="1"/>
                </a:gradFill>
                <a:ln w="9525">
                  <a:solidFill>
                    <a:srgbClr val="000000"/>
                  </a:solidFill>
                  <a:round/>
                  <a:headEnd/>
                  <a:tailEnd/>
                </a:ln>
              </p:spPr>
              <p:txBody>
                <a:bodyPr wrap="none" lIns="90000" tIns="45000" rIns="90000" bIns="45000" anchor="ctr"/>
                <a:lstStyle>
                  <a:lvl1pPr defTabSz="449263" eaLnBrk="0" hangingPunct="0">
                    <a:spcBef>
                      <a:spcPct val="60000"/>
                    </a:spcBef>
                    <a:spcAft>
                      <a:spcPct val="40000"/>
                    </a:spcAft>
                    <a:buClr>
                      <a:schemeClr val="hlink"/>
                    </a:buClr>
                    <a:buFont typeface="Wingdings" pitchFamily="2" charset="2"/>
                    <a:buChar char="n"/>
                    <a:tabLst>
                      <a:tab pos="723900" algn="l"/>
                      <a:tab pos="1447800" algn="l"/>
                      <a:tab pos="2171700" algn="l"/>
                      <a:tab pos="28956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rgbClr val="000000"/>
                      </a:solidFill>
                      <a:ea typeface="ＭＳ Ｐゴシック" charset="-128"/>
                      <a:cs typeface="Arial" charset="0"/>
                    </a:rPr>
                    <a:t>Domaine du commanditaire</a:t>
                  </a:r>
                  <a:endParaRPr lang="en-GB" altLang="fr-FR" b="1">
                    <a:solidFill>
                      <a:schemeClr val="tx1"/>
                    </a:solidFill>
                    <a:ea typeface="ＭＳ Ｐゴシック" charset="-128"/>
                    <a:cs typeface="Lucida Sans Unicode" pitchFamily="34" charset="0"/>
                  </a:endParaRPr>
                </a:p>
              </p:txBody>
            </p:sp>
            <p:sp>
              <p:nvSpPr>
                <p:cNvPr id="27675" name="Text Box 11"/>
                <p:cNvSpPr txBox="1">
                  <a:spLocks noChangeArrowheads="1"/>
                </p:cNvSpPr>
                <p:nvPr/>
              </p:nvSpPr>
              <p:spPr bwMode="auto">
                <a:xfrm>
                  <a:off x="3773" y="750"/>
                  <a:ext cx="1238"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eaLnBrk="0" hangingPunct="0">
                    <a:spcBef>
                      <a:spcPct val="60000"/>
                    </a:spcBef>
                    <a:spcAft>
                      <a:spcPct val="40000"/>
                    </a:spcAft>
                    <a:buClr>
                      <a:schemeClr val="hlink"/>
                    </a:buClr>
                    <a:buFont typeface="Wingdings" pitchFamily="2" charset="2"/>
                    <a:buChar char="n"/>
                    <a:tabLst>
                      <a:tab pos="7239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chemeClr val="tx1"/>
                      </a:solidFill>
                      <a:latin typeface="Arial" charset="0"/>
                      <a:ea typeface="ＭＳ Ｐゴシック" charset="-128"/>
                      <a:cs typeface="Lucida Sans Unicode" pitchFamily="34" charset="0"/>
                    </a:rPr>
                    <a:t>Performances  attendues</a:t>
                  </a:r>
                </a:p>
              </p:txBody>
            </p:sp>
            <p:grpSp>
              <p:nvGrpSpPr>
                <p:cNvPr id="27676" name="Group 12"/>
                <p:cNvGrpSpPr>
                  <a:grpSpLocks/>
                </p:cNvGrpSpPr>
                <p:nvPr/>
              </p:nvGrpSpPr>
              <p:grpSpPr bwMode="auto">
                <a:xfrm>
                  <a:off x="803" y="547"/>
                  <a:ext cx="392" cy="960"/>
                  <a:chOff x="1701" y="839"/>
                  <a:chExt cx="360" cy="612"/>
                </a:xfrm>
              </p:grpSpPr>
              <p:pic>
                <p:nvPicPr>
                  <p:cNvPr id="276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 y="839"/>
                    <a:ext cx="351"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7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 y="957"/>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7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 y="1028"/>
                    <a:ext cx="26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grpSp>
        <p:grpSp>
          <p:nvGrpSpPr>
            <p:cNvPr id="27661" name="Group 16"/>
            <p:cNvGrpSpPr>
              <a:grpSpLocks/>
            </p:cNvGrpSpPr>
            <p:nvPr/>
          </p:nvGrpSpPr>
          <p:grpSpPr bwMode="auto">
            <a:xfrm>
              <a:off x="303" y="2864"/>
              <a:ext cx="4745" cy="1021"/>
              <a:chOff x="303" y="2864"/>
              <a:chExt cx="4745" cy="1021"/>
            </a:xfrm>
          </p:grpSpPr>
          <p:pic>
            <p:nvPicPr>
              <p:cNvPr id="2766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 y="2864"/>
                <a:ext cx="1210"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70" name="AutoShape 18"/>
              <p:cNvSpPr>
                <a:spLocks noChangeArrowheads="1"/>
              </p:cNvSpPr>
              <p:nvPr/>
            </p:nvSpPr>
            <p:spPr bwMode="auto">
              <a:xfrm>
                <a:off x="1503" y="3084"/>
                <a:ext cx="2535" cy="507"/>
              </a:xfrm>
              <a:prstGeom prst="notchedRightArrow">
                <a:avLst>
                  <a:gd name="adj1" fmla="val 50000"/>
                  <a:gd name="adj2" fmla="val 125000"/>
                </a:avLst>
              </a:prstGeom>
              <a:gradFill rotWithShape="0">
                <a:gsLst>
                  <a:gs pos="0">
                    <a:srgbClr val="FFFFFF"/>
                  </a:gs>
                  <a:gs pos="100000">
                    <a:srgbClr val="FF6A00"/>
                  </a:gs>
                </a:gsLst>
                <a:lin ang="0" scaled="1"/>
              </a:gradFill>
              <a:ln w="9525">
                <a:solidFill>
                  <a:srgbClr val="000000"/>
                </a:solidFill>
                <a:round/>
                <a:headEnd/>
                <a:tailEnd/>
              </a:ln>
            </p:spPr>
            <p:txBody>
              <a:bodyPr wrap="none" lIns="90000" tIns="45000" rIns="90000" bIns="45000" anchor="ctr"/>
              <a:lstStyle>
                <a:lvl1pPr defTabSz="449263" eaLnBrk="0" hangingPunct="0">
                  <a:spcBef>
                    <a:spcPct val="60000"/>
                  </a:spcBef>
                  <a:spcAft>
                    <a:spcPct val="40000"/>
                  </a:spcAft>
                  <a:buClr>
                    <a:schemeClr val="hlink"/>
                  </a:buClr>
                  <a:buFont typeface="Wingdings" pitchFamily="2" charset="2"/>
                  <a:buChar char="n"/>
                  <a:tabLst>
                    <a:tab pos="723900" algn="l"/>
                    <a:tab pos="1447800" algn="l"/>
                    <a:tab pos="2171700" algn="l"/>
                    <a:tab pos="28956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 pos="1447800" algn="l"/>
                    <a:tab pos="2171700" algn="l"/>
                    <a:tab pos="28956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 pos="1447800" algn="l"/>
                    <a:tab pos="2171700" algn="l"/>
                    <a:tab pos="28956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rgbClr val="000000"/>
                    </a:solidFill>
                    <a:ea typeface="ＭＳ Ｐゴシック" charset="-128"/>
                    <a:cs typeface="Arial" charset="0"/>
                  </a:rPr>
                  <a:t>Domaine de la simulation</a:t>
                </a:r>
                <a:endParaRPr lang="en-GB" altLang="fr-FR" b="1">
                  <a:solidFill>
                    <a:schemeClr val="tx1"/>
                  </a:solidFill>
                  <a:ea typeface="ＭＳ Ｐゴシック" charset="-128"/>
                  <a:cs typeface="Lucida Sans Unicode" pitchFamily="34" charset="0"/>
                </a:endParaRPr>
              </a:p>
            </p:txBody>
          </p:sp>
          <p:sp>
            <p:nvSpPr>
              <p:cNvPr id="27671" name="Text Box 19"/>
              <p:cNvSpPr txBox="1">
                <a:spLocks noChangeArrowheads="1"/>
              </p:cNvSpPr>
              <p:nvPr/>
            </p:nvSpPr>
            <p:spPr bwMode="auto">
              <a:xfrm>
                <a:off x="3817" y="3103"/>
                <a:ext cx="1231"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eaLnBrk="0" hangingPunct="0">
                  <a:spcBef>
                    <a:spcPct val="60000"/>
                  </a:spcBef>
                  <a:spcAft>
                    <a:spcPct val="40000"/>
                  </a:spcAft>
                  <a:buClr>
                    <a:schemeClr val="hlink"/>
                  </a:buClr>
                  <a:buFont typeface="Wingdings" pitchFamily="2" charset="2"/>
                  <a:buChar char="n"/>
                  <a:tabLst>
                    <a:tab pos="723900" algn="l"/>
                  </a:tabLst>
                  <a:defRPr sz="2000">
                    <a:solidFill>
                      <a:schemeClr val="accent1"/>
                    </a:solidFill>
                    <a:latin typeface="Calibri" pitchFamily="34" charset="0"/>
                    <a:ea typeface="Arial" charset="0"/>
                    <a:cs typeface="Calibri" pitchFamily="34" charset="0"/>
                  </a:defRPr>
                </a:lvl1pPr>
                <a:lvl2pPr marL="742950" indent="-285750" defTabSz="449263" eaLnBrk="0" hangingPunct="0">
                  <a:spcBef>
                    <a:spcPct val="20000"/>
                  </a:spcBef>
                  <a:buClr>
                    <a:schemeClr val="accent1"/>
                  </a:buClr>
                  <a:buFont typeface="Wingdings" pitchFamily="2" charset="2"/>
                  <a:buChar char=""/>
                  <a:tabLst>
                    <a:tab pos="723900" algn="l"/>
                  </a:tabLst>
                  <a:defRPr sz="1500">
                    <a:solidFill>
                      <a:schemeClr val="tx1"/>
                    </a:solidFill>
                    <a:latin typeface="Calibri" pitchFamily="34" charset="0"/>
                    <a:ea typeface="Arial" charset="0"/>
                    <a:cs typeface="Calibri" pitchFamily="34" charset="0"/>
                  </a:defRPr>
                </a:lvl2pPr>
                <a:lvl3pPr marL="1143000" indent="-228600" defTabSz="449263" eaLnBrk="0" hangingPunct="0">
                  <a:spcBef>
                    <a:spcPct val="20000"/>
                  </a:spcBef>
                  <a:tabLst>
                    <a:tab pos="723900" algn="l"/>
                  </a:tabLst>
                  <a:defRPr sz="1500">
                    <a:solidFill>
                      <a:schemeClr val="tx1"/>
                    </a:solidFill>
                    <a:latin typeface="Calibri" pitchFamily="34" charset="0"/>
                    <a:ea typeface="Arial" charset="0"/>
                    <a:cs typeface="Calibri" pitchFamily="34" charset="0"/>
                  </a:defRPr>
                </a:lvl3pPr>
                <a:lvl4pPr marL="1600200" indent="-228600" defTabSz="449263" eaLnBrk="0" hangingPunct="0">
                  <a:spcBef>
                    <a:spcPct val="20000"/>
                  </a:spcBef>
                  <a:buClr>
                    <a:schemeClr val="accent1"/>
                  </a:buClr>
                  <a:buFont typeface="Arial" charset="0"/>
                  <a:buChar char="–"/>
                  <a:tabLst>
                    <a:tab pos="723900" algn="l"/>
                  </a:tabLst>
                  <a:defRPr sz="1100">
                    <a:solidFill>
                      <a:schemeClr val="tx1"/>
                    </a:solidFill>
                    <a:latin typeface="Calibri" pitchFamily="34" charset="0"/>
                    <a:ea typeface="Arial" charset="0"/>
                    <a:cs typeface="Calibri" pitchFamily="34" charset="0"/>
                  </a:defRPr>
                </a:lvl4pPr>
                <a:lvl5pPr marL="2057400" indent="-228600" defTabSz="449263" eaLnBrk="0" hangingPunct="0">
                  <a:spcBef>
                    <a:spcPct val="20000"/>
                  </a:spcBef>
                  <a:tabLst>
                    <a:tab pos="723900" algn="l"/>
                  </a:tabLst>
                  <a:defRPr sz="1100">
                    <a:solidFill>
                      <a:schemeClr val="tx1"/>
                    </a:solidFill>
                    <a:latin typeface="Calibri" pitchFamily="34" charset="0"/>
                    <a:ea typeface="Arial" charset="0"/>
                    <a:cs typeface="Calibri" pitchFamily="34" charset="0"/>
                  </a:defRPr>
                </a:lvl5pPr>
                <a:lvl6pPr marL="25146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6pPr>
                <a:lvl7pPr marL="29718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7pPr>
                <a:lvl8pPr marL="34290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8pPr>
                <a:lvl9pPr marL="3886200" indent="-228600" defTabSz="449263" eaLnBrk="0" fontAlgn="base" hangingPunct="0">
                  <a:spcBef>
                    <a:spcPct val="20000"/>
                  </a:spcBef>
                  <a:spcAft>
                    <a:spcPct val="0"/>
                  </a:spcAft>
                  <a:tabLst>
                    <a:tab pos="723900" algn="l"/>
                  </a:tabLst>
                  <a:defRPr sz="1100">
                    <a:solidFill>
                      <a:schemeClr val="tx1"/>
                    </a:solidFill>
                    <a:latin typeface="Calibri" pitchFamily="34" charset="0"/>
                    <a:ea typeface="Arial" charset="0"/>
                    <a:cs typeface="Calibri" pitchFamily="34" charset="0"/>
                  </a:defRPr>
                </a:lvl9pPr>
              </a:lstStyle>
              <a:p>
                <a:pPr algn="ctr" eaLnBrk="1">
                  <a:lnSpc>
                    <a:spcPct val="96000"/>
                  </a:lnSpc>
                  <a:spcBef>
                    <a:spcPct val="0"/>
                  </a:spcBef>
                  <a:spcAft>
                    <a:spcPct val="0"/>
                  </a:spcAft>
                  <a:buClr>
                    <a:srgbClr val="000000"/>
                  </a:buClr>
                  <a:buSzPct val="45000"/>
                  <a:buFont typeface="Wingdings" pitchFamily="2" charset="2"/>
                  <a:buNone/>
                </a:pPr>
                <a:r>
                  <a:rPr lang="en-GB" altLang="fr-FR" b="1">
                    <a:solidFill>
                      <a:schemeClr val="tx1"/>
                    </a:solidFill>
                    <a:latin typeface="Arial" charset="0"/>
                    <a:ea typeface="ＭＳ Ｐゴシック" charset="-128"/>
                    <a:cs typeface="Lucida Sans Unicode" pitchFamily="34" charset="0"/>
                  </a:rPr>
                  <a:t>Performances simulées</a:t>
                </a:r>
              </a:p>
            </p:txBody>
          </p:sp>
        </p:grpSp>
        <p:grpSp>
          <p:nvGrpSpPr>
            <p:cNvPr id="27662" name="Group 20"/>
            <p:cNvGrpSpPr>
              <a:grpSpLocks/>
            </p:cNvGrpSpPr>
            <p:nvPr/>
          </p:nvGrpSpPr>
          <p:grpSpPr bwMode="auto">
            <a:xfrm>
              <a:off x="4991" y="952"/>
              <a:ext cx="538" cy="2495"/>
              <a:chOff x="4927" y="1098"/>
              <a:chExt cx="538" cy="2495"/>
            </a:xfrm>
          </p:grpSpPr>
          <p:sp>
            <p:nvSpPr>
              <p:cNvPr id="27663" name="Line 21"/>
              <p:cNvSpPr>
                <a:spLocks noChangeShapeType="1"/>
              </p:cNvSpPr>
              <p:nvPr/>
            </p:nvSpPr>
            <p:spPr bwMode="auto">
              <a:xfrm>
                <a:off x="4927" y="1098"/>
                <a:ext cx="1" cy="124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4" name="Line 22"/>
              <p:cNvSpPr>
                <a:spLocks noChangeShapeType="1"/>
              </p:cNvSpPr>
              <p:nvPr/>
            </p:nvSpPr>
            <p:spPr bwMode="auto">
              <a:xfrm>
                <a:off x="4927" y="2346"/>
                <a:ext cx="1" cy="124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5" name="Line 23"/>
              <p:cNvSpPr>
                <a:spLocks noChangeShapeType="1"/>
              </p:cNvSpPr>
              <p:nvPr/>
            </p:nvSpPr>
            <p:spPr bwMode="auto">
              <a:xfrm>
                <a:off x="5290" y="1098"/>
                <a:ext cx="1" cy="24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6" name="Text Box 24"/>
              <p:cNvSpPr txBox="1">
                <a:spLocks noChangeArrowheads="1"/>
              </p:cNvSpPr>
              <p:nvPr/>
            </p:nvSpPr>
            <p:spPr bwMode="auto">
              <a:xfrm rot="-5400000">
                <a:off x="4532" y="1584"/>
                <a:ext cx="100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a:lnSpc>
                    <a:spcPct val="96000"/>
                  </a:lnSpc>
                  <a:spcBef>
                    <a:spcPct val="0"/>
                  </a:spcBef>
                  <a:spcAft>
                    <a:spcPct val="0"/>
                  </a:spcAft>
                  <a:buClr>
                    <a:srgbClr val="000000"/>
                  </a:buClr>
                  <a:buSzPct val="45000"/>
                  <a:buFont typeface="Wingdings" pitchFamily="2" charset="2"/>
                  <a:buNone/>
                </a:pPr>
                <a:r>
                  <a:rPr lang="en-GB" altLang="fr-FR" sz="2400" b="1">
                    <a:solidFill>
                      <a:srgbClr val="0000FF"/>
                    </a:solidFill>
                    <a:latin typeface="Arial" charset="0"/>
                    <a:ea typeface="ＭＳ Ｐゴシック" charset="-128"/>
                    <a:cs typeface="Lucida Sans Unicode" pitchFamily="34" charset="0"/>
                  </a:rPr>
                  <a:t>Écart L-C</a:t>
                </a:r>
              </a:p>
            </p:txBody>
          </p:sp>
          <p:sp>
            <p:nvSpPr>
              <p:cNvPr id="27667" name="Text Box 25"/>
              <p:cNvSpPr txBox="1">
                <a:spLocks noChangeArrowheads="1"/>
              </p:cNvSpPr>
              <p:nvPr/>
            </p:nvSpPr>
            <p:spPr bwMode="auto">
              <a:xfrm rot="-5400000">
                <a:off x="4554" y="2876"/>
                <a:ext cx="98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a:lnSpc>
                    <a:spcPct val="96000"/>
                  </a:lnSpc>
                  <a:spcBef>
                    <a:spcPct val="0"/>
                  </a:spcBef>
                  <a:spcAft>
                    <a:spcPct val="0"/>
                  </a:spcAft>
                  <a:buClr>
                    <a:srgbClr val="000000"/>
                  </a:buClr>
                  <a:buSzPct val="45000"/>
                  <a:buFont typeface="Wingdings" pitchFamily="2" charset="2"/>
                  <a:buNone/>
                </a:pPr>
                <a:r>
                  <a:rPr lang="en-GB" altLang="fr-FR" sz="2400" b="1">
                    <a:solidFill>
                      <a:srgbClr val="0000FF"/>
                    </a:solidFill>
                    <a:latin typeface="Arial" charset="0"/>
                    <a:ea typeface="ＭＳ Ｐゴシック" charset="-128"/>
                    <a:cs typeface="Lucida Sans Unicode" pitchFamily="34" charset="0"/>
                  </a:rPr>
                  <a:t>Écart S-L</a:t>
                </a:r>
              </a:p>
            </p:txBody>
          </p:sp>
          <p:sp>
            <p:nvSpPr>
              <p:cNvPr id="27668" name="Text Box 26"/>
              <p:cNvSpPr txBox="1">
                <a:spLocks noChangeArrowheads="1"/>
              </p:cNvSpPr>
              <p:nvPr/>
            </p:nvSpPr>
            <p:spPr bwMode="auto">
              <a:xfrm rot="-5400000">
                <a:off x="4874" y="2307"/>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a:lnSpc>
                    <a:spcPct val="96000"/>
                  </a:lnSpc>
                  <a:spcBef>
                    <a:spcPct val="0"/>
                  </a:spcBef>
                  <a:spcAft>
                    <a:spcPct val="0"/>
                  </a:spcAft>
                  <a:buClr>
                    <a:srgbClr val="000000"/>
                  </a:buClr>
                  <a:buSzPct val="45000"/>
                  <a:buFont typeface="Wingdings" pitchFamily="2" charset="2"/>
                  <a:buNone/>
                </a:pPr>
                <a:r>
                  <a:rPr lang="en-GB" altLang="fr-FR" sz="2400" b="1">
                    <a:solidFill>
                      <a:srgbClr val="0000FF"/>
                    </a:solidFill>
                    <a:latin typeface="Arial" charset="0"/>
                    <a:ea typeface="ＭＳ Ｐゴシック" charset="-128"/>
                    <a:cs typeface="Lucida Sans Unicode" pitchFamily="34" charset="0"/>
                  </a:rPr>
                  <a:t>Écart S-C</a:t>
                </a:r>
              </a:p>
            </p:txBody>
          </p:sp>
        </p:grpSp>
      </p:grpSp>
      <p:grpSp>
        <p:nvGrpSpPr>
          <p:cNvPr id="41" name="Groupe 40"/>
          <p:cNvGrpSpPr>
            <a:grpSpLocks/>
          </p:cNvGrpSpPr>
          <p:nvPr/>
        </p:nvGrpSpPr>
        <p:grpSpPr bwMode="auto">
          <a:xfrm>
            <a:off x="107950" y="2781300"/>
            <a:ext cx="2366963" cy="3743325"/>
            <a:chOff x="-531260" y="2806496"/>
            <a:chExt cx="2367211" cy="3524157"/>
          </a:xfrm>
        </p:grpSpPr>
        <p:pic>
          <p:nvPicPr>
            <p:cNvPr id="27657"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12" y="2806496"/>
              <a:ext cx="1872207" cy="182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8"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260" y="4771892"/>
              <a:ext cx="2367211" cy="15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7652" name="ZoneTexte 4"/>
          <p:cNvSpPr txBox="1">
            <a:spLocks noChangeArrowheads="1"/>
          </p:cNvSpPr>
          <p:nvPr/>
        </p:nvSpPr>
        <p:spPr bwMode="auto">
          <a:xfrm>
            <a:off x="34925" y="1449388"/>
            <a:ext cx="1298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Système souhaité</a:t>
            </a:r>
          </a:p>
        </p:txBody>
      </p:sp>
      <p:sp>
        <p:nvSpPr>
          <p:cNvPr id="27653" name="ZoneTexte 44"/>
          <p:cNvSpPr txBox="1">
            <a:spLocks noChangeArrowheads="1"/>
          </p:cNvSpPr>
          <p:nvPr/>
        </p:nvSpPr>
        <p:spPr bwMode="auto">
          <a:xfrm>
            <a:off x="179388" y="2276475"/>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Système</a:t>
            </a:r>
          </a:p>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réel</a:t>
            </a:r>
          </a:p>
        </p:txBody>
      </p:sp>
      <p:sp>
        <p:nvSpPr>
          <p:cNvPr id="27654" name="ZoneTexte 45"/>
          <p:cNvSpPr txBox="1">
            <a:spLocks noChangeArrowheads="1"/>
          </p:cNvSpPr>
          <p:nvPr/>
        </p:nvSpPr>
        <p:spPr bwMode="auto">
          <a:xfrm>
            <a:off x="107950" y="4365625"/>
            <a:ext cx="115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Système</a:t>
            </a:r>
          </a:p>
          <a:p>
            <a:pPr algn="ctr" eaLnBrk="1" hangingPunct="1">
              <a:spcBef>
                <a:spcPct val="0"/>
              </a:spcBef>
              <a:spcAft>
                <a:spcPct val="0"/>
              </a:spcAft>
              <a:buClrTx/>
              <a:buFontTx/>
              <a:buNone/>
            </a:pPr>
            <a:r>
              <a:rPr lang="fr-FR" altLang="fr-FR" sz="1600" b="1">
                <a:solidFill>
                  <a:schemeClr val="tx1"/>
                </a:solidFill>
                <a:latin typeface="Arial" charset="0"/>
                <a:ea typeface="ＭＳ Ｐゴシック" charset="-128"/>
                <a:cs typeface="Arial" charset="0"/>
              </a:rPr>
              <a:t>simulé</a:t>
            </a:r>
          </a:p>
        </p:txBody>
      </p:sp>
      <p:sp>
        <p:nvSpPr>
          <p:cNvPr id="27656" name="ZoneTexte 1"/>
          <p:cNvSpPr txBox="1">
            <a:spLocks noChangeArrowheads="1"/>
          </p:cNvSpPr>
          <p:nvPr/>
        </p:nvSpPr>
        <p:spPr bwMode="auto">
          <a:xfrm>
            <a:off x="3923929" y="198438"/>
            <a:ext cx="4501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800" b="1" dirty="0" smtClean="0">
                <a:solidFill>
                  <a:schemeClr val="tx1"/>
                </a:solidFill>
                <a:ea typeface="ＭＳ Ｐゴシック" charset="-128"/>
              </a:rPr>
              <a:t>Mise en évidence des écarts</a:t>
            </a:r>
            <a:endParaRPr lang="fr-FR" altLang="fr-FR" sz="2800" b="1" dirty="0">
              <a:solidFill>
                <a:schemeClr val="tx1"/>
              </a:solidFill>
              <a:ea typeface="ＭＳ Ｐゴシック" charset="-128"/>
            </a:endParaRPr>
          </a:p>
        </p:txBody>
      </p:sp>
    </p:spTree>
    <p:extLst>
      <p:ext uri="{BB962C8B-B14F-4D97-AF65-F5344CB8AC3E}">
        <p14:creationId xmlns:p14="http://schemas.microsoft.com/office/powerpoint/2010/main" val="90532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4"/>
          <p:cNvSpPr txBox="1">
            <a:spLocks noChangeArrowheads="1"/>
          </p:cNvSpPr>
          <p:nvPr/>
        </p:nvSpPr>
        <p:spPr bwMode="auto">
          <a:xfrm>
            <a:off x="395288" y="1412776"/>
            <a:ext cx="83531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eaLnBrk="1" hangingPunct="1">
              <a:lnSpc>
                <a:spcPct val="150000"/>
              </a:lnSpc>
              <a:spcBef>
                <a:spcPct val="0"/>
              </a:spcBef>
              <a:spcAft>
                <a:spcPct val="0"/>
              </a:spcAft>
              <a:buClrTx/>
              <a:buFontTx/>
              <a:buNone/>
            </a:pPr>
            <a:r>
              <a:rPr lang="fr-FR" altLang="fr-FR" sz="2400" dirty="0" smtClean="0">
                <a:solidFill>
                  <a:srgbClr val="0000FF"/>
                </a:solidFill>
                <a:ea typeface="ＭＳ Ｐゴシック" charset="-128"/>
                <a:cs typeface="Arial" charset="0"/>
              </a:rPr>
              <a:t>La mise en évidence des écarts et l’organisation </a:t>
            </a:r>
            <a:r>
              <a:rPr lang="fr-FR" altLang="fr-FR" sz="2400" dirty="0">
                <a:solidFill>
                  <a:srgbClr val="0000FF"/>
                </a:solidFill>
                <a:ea typeface="ＭＳ Ｐゴシック" charset="-128"/>
                <a:cs typeface="Arial" charset="0"/>
              </a:rPr>
              <a:t>générale des programmes </a:t>
            </a:r>
            <a:r>
              <a:rPr lang="fr-FR" altLang="fr-FR" sz="2400" dirty="0" smtClean="0">
                <a:solidFill>
                  <a:srgbClr val="0000FF"/>
                </a:solidFill>
                <a:ea typeface="ＭＳ Ｐゴシック" charset="-128"/>
                <a:cs typeface="Arial" charset="0"/>
              </a:rPr>
              <a:t>en compétences ne sont prises </a:t>
            </a:r>
            <a:r>
              <a:rPr lang="fr-FR" altLang="fr-FR" sz="2400" dirty="0">
                <a:solidFill>
                  <a:srgbClr val="0000FF"/>
                </a:solidFill>
                <a:ea typeface="ＭＳ Ｐゴシック" charset="-128"/>
                <a:cs typeface="Arial" charset="0"/>
              </a:rPr>
              <a:t>en compte que </a:t>
            </a:r>
            <a:r>
              <a:rPr lang="fr-FR" altLang="fr-FR" sz="2400" dirty="0" smtClean="0">
                <a:solidFill>
                  <a:srgbClr val="0000FF"/>
                </a:solidFill>
                <a:ea typeface="ＭＳ Ｐゴシック" charset="-128"/>
                <a:cs typeface="Arial" charset="0"/>
              </a:rPr>
              <a:t>trop </a:t>
            </a:r>
            <a:r>
              <a:rPr lang="fr-FR" altLang="fr-FR" sz="2400" dirty="0">
                <a:solidFill>
                  <a:srgbClr val="0000FF"/>
                </a:solidFill>
                <a:ea typeface="ＭＳ Ｐゴシック" charset="-128"/>
                <a:cs typeface="Arial" charset="0"/>
              </a:rPr>
              <a:t>rarement dans  les progressions pédagogiques. Celles-ci sont toujours basées sur l’acquisition de savoirs-purs, et ne font pas toujours apparaître les activités de travaux pratiques</a:t>
            </a:r>
            <a:r>
              <a:rPr lang="fr-FR" altLang="fr-FR" sz="2400" dirty="0" smtClean="0">
                <a:solidFill>
                  <a:srgbClr val="0000FF"/>
                </a:solidFill>
                <a:ea typeface="ＭＳ Ｐゴシック" charset="-128"/>
                <a:cs typeface="Arial" charset="0"/>
              </a:rPr>
              <a:t>.</a:t>
            </a:r>
          </a:p>
          <a:p>
            <a:pPr algn="just" eaLnBrk="1" hangingPunct="1">
              <a:lnSpc>
                <a:spcPct val="150000"/>
              </a:lnSpc>
              <a:spcBef>
                <a:spcPct val="0"/>
              </a:spcBef>
              <a:spcAft>
                <a:spcPct val="0"/>
              </a:spcAft>
              <a:buClrTx/>
              <a:buFontTx/>
              <a:buNone/>
            </a:pPr>
            <a:endParaRPr lang="fr-FR" altLang="fr-FR" sz="2400" dirty="0" smtClean="0">
              <a:solidFill>
                <a:srgbClr val="0000FF"/>
              </a:solidFill>
              <a:ea typeface="ＭＳ Ｐゴシック" charset="-128"/>
              <a:cs typeface="Arial" charset="0"/>
            </a:endParaRPr>
          </a:p>
          <a:p>
            <a:pPr algn="just" eaLnBrk="1" hangingPunct="1">
              <a:lnSpc>
                <a:spcPct val="150000"/>
              </a:lnSpc>
              <a:spcBef>
                <a:spcPct val="0"/>
              </a:spcBef>
              <a:spcAft>
                <a:spcPct val="0"/>
              </a:spcAft>
              <a:buClrTx/>
              <a:buFontTx/>
              <a:buNone/>
            </a:pPr>
            <a:r>
              <a:rPr lang="fr-FR" altLang="fr-FR" sz="2400" b="1" dirty="0" smtClean="0">
                <a:solidFill>
                  <a:schemeClr val="tx1"/>
                </a:solidFill>
                <a:ea typeface="ＭＳ Ｐゴシック" charset="-128"/>
                <a:cs typeface="Arial" charset="0"/>
              </a:rPr>
              <a:t>Écarts et compétences sont trop souvent associées à des activités expérimentales.</a:t>
            </a:r>
            <a:endParaRPr lang="fr-FR" altLang="fr-FR" sz="2400" b="1" dirty="0">
              <a:solidFill>
                <a:schemeClr val="tx1"/>
              </a:solidFill>
              <a:ea typeface="ＭＳ Ｐゴシック" charset="-128"/>
              <a:cs typeface="Arial" charset="0"/>
            </a:endParaRPr>
          </a:p>
        </p:txBody>
      </p:sp>
      <p:sp>
        <p:nvSpPr>
          <p:cNvPr id="28675" name="ZoneTexte 4"/>
          <p:cNvSpPr txBox="1">
            <a:spLocks noChangeArrowheads="1"/>
          </p:cNvSpPr>
          <p:nvPr/>
        </p:nvSpPr>
        <p:spPr bwMode="auto">
          <a:xfrm>
            <a:off x="6156176" y="461714"/>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400" b="1" dirty="0">
                <a:solidFill>
                  <a:schemeClr val="tx1"/>
                </a:solidFill>
                <a:ea typeface="ＭＳ Ｐゴシック" charset="-128"/>
              </a:rPr>
              <a:t>Constats</a:t>
            </a:r>
          </a:p>
        </p:txBody>
      </p:sp>
    </p:spTree>
    <p:extLst>
      <p:ext uri="{BB962C8B-B14F-4D97-AF65-F5344CB8AC3E}">
        <p14:creationId xmlns:p14="http://schemas.microsoft.com/office/powerpoint/2010/main" val="315073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557338"/>
            <a:ext cx="869791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ZoneTexte 5"/>
          <p:cNvSpPr txBox="1">
            <a:spLocks noChangeArrowheads="1"/>
          </p:cNvSpPr>
          <p:nvPr/>
        </p:nvSpPr>
        <p:spPr bwMode="auto">
          <a:xfrm>
            <a:off x="5292080" y="260648"/>
            <a:ext cx="3652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pitchFamily="2" charset="2"/>
              <a:buChar char="n"/>
              <a:defRPr sz="2000">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buChar char=""/>
              <a:defRPr sz="1500">
                <a:solidFill>
                  <a:schemeClr val="tx1"/>
                </a:solidFill>
                <a:latin typeface="Calibri" pitchFamily="34" charset="0"/>
                <a:ea typeface="Arial" charset="0"/>
                <a:cs typeface="Calibri" pitchFamily="34" charset="0"/>
              </a:defRPr>
            </a:lvl2pPr>
            <a:lvl3pPr marL="1143000" indent="-228600" eaLnBrk="0" hangingPunct="0">
              <a:spcBef>
                <a:spcPct val="20000"/>
              </a:spcBef>
              <a:defRPr sz="15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2057400" indent="-228600" eaLnBrk="0" hangingPunct="0">
              <a:spcBef>
                <a:spcPct val="20000"/>
              </a:spcBef>
              <a:defRPr sz="11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eaLnBrk="1" hangingPunct="1">
              <a:spcBef>
                <a:spcPct val="0"/>
              </a:spcBef>
              <a:spcAft>
                <a:spcPct val="0"/>
              </a:spcAft>
              <a:buClrTx/>
              <a:buFontTx/>
              <a:buNone/>
            </a:pPr>
            <a:r>
              <a:rPr lang="fr-FR" altLang="fr-FR" sz="2400" b="1" dirty="0">
                <a:solidFill>
                  <a:schemeClr val="tx1"/>
                </a:solidFill>
                <a:ea typeface="ＭＳ Ｐゴシック" charset="-128"/>
              </a:rPr>
              <a:t>Ce qui n’est plus souhaité </a:t>
            </a:r>
          </a:p>
        </p:txBody>
      </p:sp>
      <p:sp>
        <p:nvSpPr>
          <p:cNvPr id="4" name="ZoneTexte 3"/>
          <p:cNvSpPr txBox="1"/>
          <p:nvPr/>
        </p:nvSpPr>
        <p:spPr>
          <a:xfrm>
            <a:off x="0" y="721023"/>
            <a:ext cx="9144000" cy="6555641"/>
          </a:xfrm>
          <a:prstGeom prst="rect">
            <a:avLst/>
          </a:prstGeom>
          <a:solidFill>
            <a:schemeClr val="bg1"/>
          </a:solidFill>
        </p:spPr>
        <p:txBody>
          <a:bodyPr wrap="square" rtlCol="0">
            <a:spAutoFit/>
          </a:bodyPr>
          <a:lstStyle/>
          <a:p>
            <a:endParaRPr lang="fr-FR" sz="4000" b="1" dirty="0" smtClean="0">
              <a:latin typeface="Calibri" panose="020F0502020204030204" pitchFamily="34" charset="0"/>
              <a:cs typeface="Calibri" panose="020F0502020204030204" pitchFamily="34" charset="0"/>
            </a:endParaRPr>
          </a:p>
          <a:p>
            <a:endParaRPr lang="fr-FR" sz="4000" b="1" dirty="0">
              <a:latin typeface="Calibri" panose="020F0502020204030204" pitchFamily="34" charset="0"/>
              <a:cs typeface="Calibri" panose="020F0502020204030204" pitchFamily="34" charset="0"/>
            </a:endParaRPr>
          </a:p>
          <a:p>
            <a:pPr algn="just">
              <a:lnSpc>
                <a:spcPct val="150000"/>
              </a:lnSpc>
            </a:pPr>
            <a:r>
              <a:rPr lang="fr-FR" sz="4000" b="1" dirty="0" smtClean="0">
                <a:latin typeface="Calibri" panose="020F0502020204030204" pitchFamily="34" charset="0"/>
                <a:cs typeface="Calibri" panose="020F0502020204030204" pitchFamily="34" charset="0"/>
              </a:rPr>
              <a:t>Les activités de cours, de TD et de TP    sont très souvent déconnectées les unes par rapport  aux autres.</a:t>
            </a:r>
          </a:p>
          <a:p>
            <a:pPr algn="just"/>
            <a:endParaRPr lang="fr-FR" sz="4000" b="1" dirty="0" smtClean="0">
              <a:latin typeface="Calibri" panose="020F0502020204030204" pitchFamily="34" charset="0"/>
              <a:cs typeface="Calibri" panose="020F0502020204030204" pitchFamily="34" charset="0"/>
            </a:endParaRPr>
          </a:p>
          <a:p>
            <a:endParaRPr lang="fr-FR" sz="4000" b="1" dirty="0">
              <a:latin typeface="Calibri" panose="020F0502020204030204" pitchFamily="34" charset="0"/>
              <a:cs typeface="Calibri" panose="020F0502020204030204" pitchFamily="34" charset="0"/>
            </a:endParaRPr>
          </a:p>
          <a:p>
            <a:endParaRPr lang="fr-FR" sz="4000" b="1" dirty="0" smtClean="0">
              <a:latin typeface="Calibri" panose="020F0502020204030204" pitchFamily="34" charset="0"/>
              <a:cs typeface="Calibri" panose="020F0502020204030204" pitchFamily="34" charset="0"/>
            </a:endParaRPr>
          </a:p>
          <a:p>
            <a:endParaRPr lang="fr-F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7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836712"/>
            <a:ext cx="8424936" cy="5078313"/>
          </a:xfrm>
          <a:prstGeom prst="rect">
            <a:avLst/>
          </a:prstGeom>
          <a:noFill/>
        </p:spPr>
        <p:txBody>
          <a:bodyPr wrap="square" rtlCol="0">
            <a:spAutoFit/>
          </a:bodyPr>
          <a:lstStyle/>
          <a:p>
            <a:pPr algn="just">
              <a:lnSpc>
                <a:spcPct val="150000"/>
              </a:lnSpc>
            </a:pPr>
            <a:r>
              <a:rPr lang="fr-FR" sz="2400" dirty="0">
                <a:solidFill>
                  <a:srgbClr val="0000FF"/>
                </a:solidFill>
                <a:latin typeface="Calibri" panose="020F0502020204030204" pitchFamily="34" charset="0"/>
                <a:cs typeface="Calibri" panose="020F0502020204030204" pitchFamily="34" charset="0"/>
              </a:rPr>
              <a:t>L’organisation pédagogique annuelle doit être séquencée, en termes de compétences à faire acquérir aux élèves, en cycles courts. Ensuite, il faut déterminer les </a:t>
            </a:r>
            <a:r>
              <a:rPr lang="fr-FR" sz="2400" dirty="0" smtClean="0">
                <a:solidFill>
                  <a:srgbClr val="0000FF"/>
                </a:solidFill>
                <a:latin typeface="Calibri" panose="020F0502020204030204" pitchFamily="34" charset="0"/>
                <a:cs typeface="Calibri" panose="020F0502020204030204" pitchFamily="34" charset="0"/>
              </a:rPr>
              <a:t>modalités </a:t>
            </a:r>
            <a:r>
              <a:rPr lang="fr-FR" sz="2400" dirty="0">
                <a:solidFill>
                  <a:srgbClr val="0000FF"/>
                </a:solidFill>
                <a:latin typeface="Calibri" panose="020F0502020204030204" pitchFamily="34" charset="0"/>
                <a:cs typeface="Calibri" panose="020F0502020204030204" pitchFamily="34" charset="0"/>
              </a:rPr>
              <a:t>pédagogiques les plus pertinentes </a:t>
            </a:r>
            <a:r>
              <a:rPr lang="fr-FR" sz="2400" dirty="0" smtClean="0">
                <a:solidFill>
                  <a:srgbClr val="0000FF"/>
                </a:solidFill>
                <a:latin typeface="Calibri" panose="020F0502020204030204" pitchFamily="34" charset="0"/>
                <a:cs typeface="Calibri" panose="020F0502020204030204" pitchFamily="34" charset="0"/>
              </a:rPr>
              <a:t>(</a:t>
            </a:r>
            <a:r>
              <a:rPr lang="fr-FR" sz="2400" dirty="0">
                <a:solidFill>
                  <a:srgbClr val="0000FF"/>
                </a:solidFill>
                <a:latin typeface="Calibri" panose="020F0502020204030204" pitchFamily="34" charset="0"/>
                <a:cs typeface="Calibri" panose="020F0502020204030204" pitchFamily="34" charset="0"/>
              </a:rPr>
              <a:t>TP, cours ou TD) </a:t>
            </a:r>
            <a:r>
              <a:rPr lang="fr-FR" sz="2400" dirty="0" smtClean="0">
                <a:solidFill>
                  <a:srgbClr val="0000FF"/>
                </a:solidFill>
                <a:latin typeface="Calibri" panose="020F0502020204030204" pitchFamily="34" charset="0"/>
                <a:cs typeface="Calibri" panose="020F0502020204030204" pitchFamily="34" charset="0"/>
              </a:rPr>
              <a:t>pour </a:t>
            </a:r>
            <a:r>
              <a:rPr lang="fr-FR" sz="2400" dirty="0">
                <a:solidFill>
                  <a:srgbClr val="0000FF"/>
                </a:solidFill>
                <a:latin typeface="Calibri" panose="020F0502020204030204" pitchFamily="34" charset="0"/>
                <a:cs typeface="Calibri" panose="020F0502020204030204" pitchFamily="34" charset="0"/>
              </a:rPr>
              <a:t>atteindre ces objectifs. Cette organisation doit être pensée afin :</a:t>
            </a:r>
          </a:p>
          <a:p>
            <a:pPr lvl="0"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 qu’à </a:t>
            </a:r>
            <a:r>
              <a:rPr lang="fr-FR" sz="2400" dirty="0">
                <a:solidFill>
                  <a:srgbClr val="0000FF"/>
                </a:solidFill>
                <a:latin typeface="Calibri" panose="020F0502020204030204" pitchFamily="34" charset="0"/>
                <a:cs typeface="Calibri" panose="020F0502020204030204" pitchFamily="34" charset="0"/>
              </a:rPr>
              <a:t>chaque séance les mêmes objectifs pédagogiques soient clairement définis pour l’ensemble des élèves ;</a:t>
            </a:r>
          </a:p>
          <a:p>
            <a:pPr lvl="0" algn="just">
              <a:lnSpc>
                <a:spcPct val="150000"/>
              </a:lnSpc>
            </a:pPr>
            <a:r>
              <a:rPr lang="fr-FR" sz="2400" dirty="0" smtClean="0">
                <a:solidFill>
                  <a:srgbClr val="0000FF"/>
                </a:solidFill>
                <a:latin typeface="Calibri" panose="020F0502020204030204" pitchFamily="34" charset="0"/>
                <a:cs typeface="Calibri" panose="020F0502020204030204" pitchFamily="34" charset="0"/>
              </a:rPr>
              <a:t>   - que </a:t>
            </a:r>
            <a:r>
              <a:rPr lang="fr-FR" sz="2400" dirty="0">
                <a:solidFill>
                  <a:srgbClr val="0000FF"/>
                </a:solidFill>
                <a:latin typeface="Calibri" panose="020F0502020204030204" pitchFamily="34" charset="0"/>
                <a:cs typeface="Calibri" panose="020F0502020204030204" pitchFamily="34" charset="0"/>
              </a:rPr>
              <a:t>ces séances soient de véritables situations d’apprentissage </a:t>
            </a:r>
            <a:r>
              <a:rPr lang="fr-FR" sz="2400" dirty="0" smtClean="0">
                <a:solidFill>
                  <a:srgbClr val="0000FF"/>
                </a:solidFill>
                <a:latin typeface="Calibri" panose="020F0502020204030204" pitchFamily="34" charset="0"/>
                <a:cs typeface="Calibri" panose="020F0502020204030204" pitchFamily="34" charset="0"/>
              </a:rPr>
              <a:t>;</a:t>
            </a:r>
            <a:endParaRPr lang="fr-FR" sz="24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50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2088</TotalTime>
  <Words>2630</Words>
  <Application>Microsoft Office PowerPoint</Application>
  <PresentationFormat>Affichage à l'écran (4:3)</PresentationFormat>
  <Paragraphs>218</Paragraphs>
  <Slides>55</Slides>
  <Notes>2</Notes>
  <HiddenSlides>0</HiddenSlides>
  <MMClips>0</MMClips>
  <ScaleCrop>false</ScaleCrop>
  <HeadingPairs>
    <vt:vector size="4" baseType="variant">
      <vt:variant>
        <vt:lpstr>Thème</vt:lpstr>
      </vt:variant>
      <vt:variant>
        <vt:i4>4</vt:i4>
      </vt:variant>
      <vt:variant>
        <vt:lpstr>Titres des diapositives</vt:lpstr>
      </vt:variant>
      <vt:variant>
        <vt:i4>55</vt:i4>
      </vt:variant>
    </vt:vector>
  </HeadingPairs>
  <TitlesOfParts>
    <vt:vector size="59" baseType="lpstr">
      <vt:lpstr>Page de couverture</vt:lpstr>
      <vt:lpstr>Page de partie </vt:lpstr>
      <vt:lpstr>Pages de contenu</vt:lpstr>
      <vt:lpstr>IGEN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creator>STSI</dc:creator>
  <cp:lastModifiedBy>Jacques Madier</cp:lastModifiedBy>
  <cp:revision>178</cp:revision>
  <cp:lastPrinted>2014-11-16T07:44:02Z</cp:lastPrinted>
  <dcterms:created xsi:type="dcterms:W3CDTF">2011-10-28T07:12:19Z</dcterms:created>
  <dcterms:modified xsi:type="dcterms:W3CDTF">2015-05-11T12:06:21Z</dcterms:modified>
</cp:coreProperties>
</file>