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44"/>
  </p:notesMasterIdLst>
  <p:sldIdLst>
    <p:sldId id="256" r:id="rId4"/>
    <p:sldId id="257" r:id="rId5"/>
    <p:sldId id="258" r:id="rId6"/>
    <p:sldId id="259" r:id="rId7"/>
    <p:sldId id="302" r:id="rId8"/>
    <p:sldId id="307" r:id="rId9"/>
    <p:sldId id="304" r:id="rId10"/>
    <p:sldId id="303" r:id="rId11"/>
    <p:sldId id="305" r:id="rId12"/>
    <p:sldId id="306" r:id="rId13"/>
    <p:sldId id="301" r:id="rId14"/>
    <p:sldId id="291" r:id="rId15"/>
    <p:sldId id="300" r:id="rId16"/>
    <p:sldId id="292" r:id="rId17"/>
    <p:sldId id="260" r:id="rId18"/>
    <p:sldId id="273" r:id="rId19"/>
    <p:sldId id="274" r:id="rId20"/>
    <p:sldId id="283" r:id="rId21"/>
    <p:sldId id="280" r:id="rId22"/>
    <p:sldId id="277" r:id="rId23"/>
    <p:sldId id="281" r:id="rId24"/>
    <p:sldId id="282" r:id="rId25"/>
    <p:sldId id="278" r:id="rId26"/>
    <p:sldId id="279" r:id="rId27"/>
    <p:sldId id="275" r:id="rId28"/>
    <p:sldId id="297" r:id="rId29"/>
    <p:sldId id="286" r:id="rId30"/>
    <p:sldId id="299" r:id="rId31"/>
    <p:sldId id="284" r:id="rId32"/>
    <p:sldId id="285" r:id="rId33"/>
    <p:sldId id="298" r:id="rId34"/>
    <p:sldId id="276" r:id="rId35"/>
    <p:sldId id="268" r:id="rId36"/>
    <p:sldId id="269" r:id="rId37"/>
    <p:sldId id="272" r:id="rId38"/>
    <p:sldId id="295" r:id="rId39"/>
    <p:sldId id="263" r:id="rId40"/>
    <p:sldId id="288" r:id="rId41"/>
    <p:sldId id="294" r:id="rId42"/>
    <p:sldId id="290" r:id="rId43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055"/>
    <p:restoredTop sz="94640"/>
  </p:normalViewPr>
  <p:slideViewPr>
    <p:cSldViewPr>
      <p:cViewPr varScale="1">
        <p:scale>
          <a:sx n="134" d="100"/>
          <a:sy n="134" d="100"/>
        </p:scale>
        <p:origin x="-121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altLang="fr-FR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altLang="fr-FR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710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4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pPr>
              <a:defRPr/>
            </a:pPr>
            <a:fld id="{4488C8A8-8E09-4FD4-A1D9-59B0CB3A18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2A12A0D-2664-4155-9EC6-762151A9FECE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481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481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F62D78-7842-4F5D-9A6A-748EBBA53FC9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532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32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F62D78-7842-4F5D-9A6A-748EBBA53FC9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532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32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FE94799-1B15-40DB-BEC7-69EC24EBB343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542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42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89C3F68-F28F-4362-B1E5-7DD504DD3D10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552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53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9D80D80-8C4F-4716-A872-13E2697001ED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563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63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487F98B-9CD6-4F1C-8C93-3079C05E344E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573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73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811B38E-8B6B-41BF-90D7-D3EF1983C4C1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583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83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1B5018-B735-4AF1-B770-4A3C0B724C57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593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93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7ABF1E-E5B4-4EE6-9E8E-2A0B49A76296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C39B4D8-3E8F-4961-A8F3-B46264DC7616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614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614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1103A2E-C286-4DA4-88E5-87BBA1A246A5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4915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491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30C9C02-B346-4D23-B73E-7DFA0A741386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624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624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EBEB4BC-EB0D-4C78-93BD-E37E8DE90D71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634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634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D021AB6-C103-43B2-8009-7EC96EDADF21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6451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57C8DD2-8D69-46C9-BF71-7C439698A029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6553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655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94C11C7-A60F-4B5F-B545-507ED11D9D35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665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665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6BB7275-A560-4985-A6A6-2549E54A934C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675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675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52D4F19-6295-4925-AB53-FD8B0815A266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686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686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D923BF5-9C92-46F9-A442-6443193894DB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5975019-7C7F-45B5-A04D-5CB33B0B300F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706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706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C439F12-C972-45AB-A9C7-21BD7E4675F5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716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716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625F729-A573-4968-A8E3-0899FE5C8E15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501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01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5EDE3BD-59D2-4453-9FBC-00B97F914201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7270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727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BCE407C-CDD1-4FAA-8B8D-1E92DC94FA56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737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737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59629A9-7779-4649-BA6C-9F90CFE8B819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7475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747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3E4ED3F-7D30-40AB-8CB3-99B507A4E778}" type="slidenum">
              <a:rPr lang="fr-FR" altLang="fr-FR"/>
              <a:pPr/>
              <a:t>33</a:t>
            </a:fld>
            <a:endParaRPr lang="fr-FR" altLang="fr-FR"/>
          </a:p>
        </p:txBody>
      </p:sp>
      <p:sp>
        <p:nvSpPr>
          <p:cNvPr id="798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798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D0F29AF-5B28-4478-8C7D-BBE7BB5CE2CF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839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839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564688C-0457-4125-ABC8-852B91BD5D2E}" type="slidenum">
              <a:rPr lang="fr-FR" altLang="fr-FR"/>
              <a:pPr/>
              <a:t>35</a:t>
            </a:fld>
            <a:endParaRPr lang="fr-FR" altLang="fr-FR"/>
          </a:p>
        </p:txBody>
      </p:sp>
      <p:sp>
        <p:nvSpPr>
          <p:cNvPr id="849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849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2B55F21-8F6F-4BE6-AC73-AA05B639410C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860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860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B8554E8-BC99-4C3A-A0CE-528711E4DBBA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870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870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A31B857-94C1-477D-B60F-46D83230579B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880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880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A0A3339-C16F-4725-8CE9-75F9BFF1B316}" type="slidenum">
              <a:rPr lang="fr-FR" altLang="fr-FR"/>
              <a:pPr/>
              <a:t>39</a:t>
            </a:fld>
            <a:endParaRPr lang="fr-FR" altLang="fr-FR"/>
          </a:p>
        </p:txBody>
      </p:sp>
      <p:sp>
        <p:nvSpPr>
          <p:cNvPr id="890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890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03FFC0A-AF64-467B-8DF8-F081063A024C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512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12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C63527C-7A08-4D95-9C93-ECE760E234C8}" type="slidenum">
              <a:rPr lang="fr-FR" altLang="fr-FR"/>
              <a:pPr/>
              <a:t>40</a:t>
            </a:fld>
            <a:endParaRPr lang="fr-FR" altLang="fr-FR"/>
          </a:p>
        </p:txBody>
      </p:sp>
      <p:sp>
        <p:nvSpPr>
          <p:cNvPr id="9011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901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F62D78-7842-4F5D-9A6A-748EBBA53FC9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532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32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F62D78-7842-4F5D-9A6A-748EBBA53FC9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532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32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F62D78-7842-4F5D-9A6A-748EBBA53FC9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532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32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F62D78-7842-4F5D-9A6A-748EBBA53FC9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532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32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F62D78-7842-4F5D-9A6A-748EBBA53FC9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532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32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8536-57FB-49E8-BF70-2CC660E6BA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A2149-827E-469E-B3A2-35972C6628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7025" y="900113"/>
            <a:ext cx="2105025" cy="35083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0363" y="900113"/>
            <a:ext cx="6164262" cy="35083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9FF4-03DC-42BE-8CA8-9D37098398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66F2A-ACC2-49D6-8506-29833803D6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EF8B1-2B4F-41BB-AF24-0A43F7B224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7BD4-F659-4CFC-ACAB-8214A7CB4A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0363" y="1836738"/>
            <a:ext cx="4133850" cy="2571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836738"/>
            <a:ext cx="4135437" cy="2571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25D4E-6E30-4D3C-939C-0030370585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5BD0-0CD5-4E65-A899-577486F5E1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43B78-3FDD-4343-A53F-CF71D0B3B5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31031-BB3D-4A6F-86CA-69CC62FF3E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05D83-83B5-409B-BCBD-F2D51362EA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F66A-5DA8-4C59-83AB-8E6C46AECC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E3212-CBBD-48C4-A463-9890DCA2C0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5F12-A2B6-438F-AF84-4E97A6F53F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7025" y="900113"/>
            <a:ext cx="2105025" cy="35083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0363" y="900113"/>
            <a:ext cx="6164262" cy="35083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33D59-8107-42D4-905B-D0BB87CCEC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1F234-8455-43B6-8146-9E993D4AE4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3891-540D-45EB-BF98-6A300C86EC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A818-58E5-4C23-89FF-2EBC25FC52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0363" y="1836738"/>
            <a:ext cx="4133850" cy="2571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836738"/>
            <a:ext cx="4135437" cy="2571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6605-9B7E-40A5-8361-1693716FB3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F2586-4868-447C-B7C7-F8C0DCE072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AFA7-1AE2-4462-A991-54E80C4EBA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702DB-17C2-4168-8910-772433F8C8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F1014-5417-4111-87C8-B4494AC16A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B0A4-AB80-4775-A7F0-CB44D293A1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323F-4CBB-4721-9890-EF296261F6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E6E0-903D-4741-A48F-22BE79050E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7025" y="900113"/>
            <a:ext cx="2105025" cy="35083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0363" y="900113"/>
            <a:ext cx="6164262" cy="35083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95968-0EDB-4D07-B884-0D4C26EE5E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0363" y="1836738"/>
            <a:ext cx="4133850" cy="2571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836738"/>
            <a:ext cx="4135437" cy="2571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302C2-FB93-463F-AB1E-11C8DC43CB8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A8ADE-A8BE-4958-8E52-EC396FD57F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941E7-6180-4DC3-AB25-760E0872EE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B5424-ED0E-4933-B301-3DB8428DBC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FC76-5CE8-4FCA-9A78-01CB7D7EF4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65A8F-DCF6-4F57-9099-08A4BF9797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900113"/>
            <a:ext cx="8421687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836738"/>
            <a:ext cx="8421687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613650" y="4783138"/>
            <a:ext cx="116840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700" b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0363" y="4783138"/>
            <a:ext cx="5902325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700" b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264275" y="4783138"/>
            <a:ext cx="1347788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700" b="1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5EF41120-A5A5-40AA-A3C9-098C24CB05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360363" y="4784725"/>
            <a:ext cx="8423275" cy="1588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128588"/>
            <a:ext cx="7556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/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500"/>
        </a:spcAft>
        <a:buClr>
          <a:srgbClr val="000000"/>
        </a:buClr>
        <a:buSzPct val="100000"/>
        <a:buFont typeface="Times New Roman" pitchFamily="18" charset="0"/>
        <a:buChar char="•"/>
        <a:defRPr sz="1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imes New Roman" pitchFamily="18" charset="0"/>
        <a:buChar char="–"/>
        <a:defRPr sz="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"/>
        </a:spcBef>
        <a:spcAft>
          <a:spcPts val="100"/>
        </a:spcAft>
        <a:buClr>
          <a:srgbClr val="000000"/>
        </a:buClr>
        <a:buSzPct val="100000"/>
        <a:buFont typeface="Times New Roman" pitchFamily="18" charset="0"/>
        <a:buChar char="•"/>
        <a:defRPr sz="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"/>
        </a:spcBef>
        <a:spcAft>
          <a:spcPts val="100"/>
        </a:spcAft>
        <a:buClr>
          <a:srgbClr val="000000"/>
        </a:buClr>
        <a:buSzPct val="100000"/>
        <a:buFont typeface="Times New Roman" pitchFamily="18" charset="0"/>
        <a:buChar char="–"/>
        <a:defRPr sz="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"/>
        </a:spcBef>
        <a:spcAft>
          <a:spcPts val="100"/>
        </a:spcAft>
        <a:buClr>
          <a:srgbClr val="000000"/>
        </a:buClr>
        <a:buSzPct val="100000"/>
        <a:buFont typeface="Times New Roman" pitchFamily="18" charset="0"/>
        <a:buChar char="»"/>
        <a:defRPr sz="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292100"/>
            <a:ext cx="4262438" cy="328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900113"/>
            <a:ext cx="8421687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836738"/>
            <a:ext cx="8421687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0" y="4964113"/>
            <a:ext cx="177800" cy="177800"/>
          </a:xfrm>
          <a:prstGeom prst="rect">
            <a:avLst/>
          </a:prstGeom>
          <a:noFill/>
          <a:ln w="9360" cap="flat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" b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720725" y="3919538"/>
            <a:ext cx="3236913" cy="898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0" y="4964113"/>
            <a:ext cx="177800" cy="177800"/>
          </a:xfrm>
          <a:prstGeom prst="rect">
            <a:avLst/>
          </a:prstGeom>
          <a:noFill/>
          <a:ln w="9360" cap="flat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00" b="1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083FEC70-CA68-4371-A499-7208757F4C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500"/>
        </a:spcAft>
        <a:buClr>
          <a:srgbClr val="000000"/>
        </a:buClr>
        <a:buSzPct val="100000"/>
        <a:buFont typeface="Times New Roman" pitchFamily="18" charset="0"/>
        <a:buChar char="•"/>
        <a:defRPr sz="1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imes New Roman" pitchFamily="18" charset="0"/>
        <a:buChar char="–"/>
        <a:defRPr sz="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"/>
        </a:spcBef>
        <a:spcAft>
          <a:spcPts val="100"/>
        </a:spcAft>
        <a:buClr>
          <a:srgbClr val="000000"/>
        </a:buClr>
        <a:buSzPct val="100000"/>
        <a:buFont typeface="Times New Roman" pitchFamily="18" charset="0"/>
        <a:buChar char="•"/>
        <a:defRPr sz="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"/>
        </a:spcBef>
        <a:spcAft>
          <a:spcPts val="100"/>
        </a:spcAft>
        <a:buClr>
          <a:srgbClr val="000000"/>
        </a:buClr>
        <a:buSzPct val="100000"/>
        <a:buFont typeface="Times New Roman" pitchFamily="18" charset="0"/>
        <a:buChar char="–"/>
        <a:defRPr sz="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"/>
        </a:spcBef>
        <a:spcAft>
          <a:spcPts val="100"/>
        </a:spcAft>
        <a:buClr>
          <a:srgbClr val="000000"/>
        </a:buClr>
        <a:buSzPct val="100000"/>
        <a:buFont typeface="Times New Roman" pitchFamily="18" charset="0"/>
        <a:buChar char="»"/>
        <a:defRPr sz="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>
            <a:off x="360363" y="4784725"/>
            <a:ext cx="8423275" cy="1588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236538"/>
            <a:ext cx="2152650" cy="165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900113"/>
            <a:ext cx="8421687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836738"/>
            <a:ext cx="8421687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613650" y="4783138"/>
            <a:ext cx="116840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700" b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XX/XX/XXXX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60363" y="4783138"/>
            <a:ext cx="5902325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700" b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Intitulé de la direction/service interministérielle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264275" y="4783138"/>
            <a:ext cx="1347788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700" b="1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84EBE6B7-808F-426D-9845-36011C97A5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500"/>
        </a:spcAft>
        <a:buClr>
          <a:srgbClr val="000000"/>
        </a:buClr>
        <a:buSzPct val="100000"/>
        <a:buFont typeface="Times New Roman" pitchFamily="18" charset="0"/>
        <a:buChar char="•"/>
        <a:defRPr sz="1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imes New Roman" pitchFamily="18" charset="0"/>
        <a:buChar char="–"/>
        <a:defRPr sz="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"/>
        </a:spcBef>
        <a:spcAft>
          <a:spcPts val="100"/>
        </a:spcAft>
        <a:buClr>
          <a:srgbClr val="000000"/>
        </a:buClr>
        <a:buSzPct val="100000"/>
        <a:buFont typeface="Times New Roman" pitchFamily="18" charset="0"/>
        <a:buChar char="•"/>
        <a:defRPr sz="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"/>
        </a:spcBef>
        <a:spcAft>
          <a:spcPts val="100"/>
        </a:spcAft>
        <a:buClr>
          <a:srgbClr val="000000"/>
        </a:buClr>
        <a:buSzPct val="100000"/>
        <a:buFont typeface="Times New Roman" pitchFamily="18" charset="0"/>
        <a:buChar char="–"/>
        <a:defRPr sz="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"/>
        </a:spcBef>
        <a:spcAft>
          <a:spcPts val="100"/>
        </a:spcAft>
        <a:buClr>
          <a:srgbClr val="000000"/>
        </a:buClr>
        <a:buSzPct val="100000"/>
        <a:buFont typeface="Times New Roman" pitchFamily="18" charset="0"/>
        <a:buChar char="»"/>
        <a:defRPr sz="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scol.education.fr/sti/ressources_pedagogiques/onshape-modeleur-3d-saas-presenta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i.ac-versailles.fr/Choix-des-formes-et-des-materiau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unaute.elea.ac-versailles.fr/local/knowledgegate/index.php?way=search.page.bytag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https://encrypted-tbn0.gstatic.com/images?q=tbn:ANd9GcTb68fMeEIOvPKqpkFDLvuyLRmSXvRIZ5vgZg&amp;usqp=CAU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/var/folders/zr/9wk5w1cd27l9cs8jrm70_6_40000gn/T/com.microsoft.Word/WebArchiveCopyPasteTempFiles/9k=" TargetMode="External"/><Relationship Id="rId5" Type="http://schemas.openxmlformats.org/officeDocument/2006/relationships/image" Target="../media/image38.jpeg"/><Relationship Id="rId4" Type="http://schemas.openxmlformats.org/officeDocument/2006/relationships/image" Target="/var/folders/zr/9wk5w1cd27l9cs8jrm70_6_40000gn/T/com.microsoft.Word/WebArchiveCopyPasteTempFiles/transmission-velo-electrique-definition.png" TargetMode="External"/><Relationship Id="rId9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s://sti.ac-versailles.fr/" TargetMode="Externa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0"/>
            <a:ext cx="179388" cy="188913"/>
          </a:xfrm>
          <a:prstGeom prst="rect">
            <a:avLst/>
          </a:prstGeom>
          <a:noFill/>
          <a:ln w="9360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4953000"/>
            <a:ext cx="203200" cy="20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720725" y="3919538"/>
            <a:ext cx="323850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100" b="1">
                <a:solidFill>
                  <a:srgbClr val="000000"/>
                </a:solidFill>
              </a:rPr>
              <a:t>Présentation séminaire académique 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100" b="1">
                <a:solidFill>
                  <a:srgbClr val="000000"/>
                </a:solidFill>
              </a:rPr>
              <a:t>GEP Technologie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4953000"/>
            <a:ext cx="203200" cy="20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57225" y="643718"/>
            <a:ext cx="3714776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400" b="1" dirty="0" smtClean="0">
                <a:solidFill>
                  <a:srgbClr val="000000"/>
                </a:solidFill>
                <a:latin typeface="+mj-lt"/>
              </a:rPr>
              <a:t>Progression cycle 4</a:t>
            </a:r>
            <a:endParaRPr lang="fr-FR" altLang="fr-FR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9224" name="ZoneTexte 6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973426"/>
            <a:ext cx="8362979" cy="37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0363" y="900113"/>
            <a:ext cx="8423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400" b="1" dirty="0">
                <a:solidFill>
                  <a:srgbClr val="000000"/>
                </a:solidFill>
                <a:latin typeface="+mj-lt"/>
              </a:rPr>
              <a:t>ONSHAPE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6" name="ZoneTexte 7"/>
          <p:cNvSpPr txBox="1">
            <a:spLocks noChangeArrowheads="1"/>
          </p:cNvSpPr>
          <p:nvPr/>
        </p:nvSpPr>
        <p:spPr bwMode="auto">
          <a:xfrm>
            <a:off x="142875" y="1382713"/>
            <a:ext cx="33575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 Modélisation 3D en </a:t>
            </a:r>
            <a:r>
              <a:rPr lang="fr-FR" altLang="fr-FR" sz="1600" b="1" dirty="0">
                <a:solidFill>
                  <a:schemeClr val="tx1"/>
                </a:solidFill>
                <a:latin typeface="+mj-lt"/>
              </a:rPr>
              <a:t>ligne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 gratuit CAO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 Inscription enseignant.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fr-FR" sz="1600" dirty="0">
                <a:solidFill>
                  <a:schemeClr val="tx1"/>
                </a:solidFill>
                <a:latin typeface="+mj-lt"/>
              </a:rPr>
              <a:t>Import et exportation </a:t>
            </a:r>
            <a:r>
              <a:rPr lang="en-US" altLang="fr-FR" sz="1600" dirty="0" err="1">
                <a:solidFill>
                  <a:schemeClr val="tx1"/>
                </a:solidFill>
                <a:latin typeface="+mj-lt"/>
              </a:rPr>
              <a:t>SolidWorks</a:t>
            </a:r>
            <a:r>
              <a:rPr lang="en-US" altLang="fr-FR" sz="1600" dirty="0">
                <a:solidFill>
                  <a:schemeClr val="tx1"/>
                </a:solidFill>
                <a:latin typeface="+mj-lt"/>
              </a:rPr>
              <a:t>, STEP, IGES, </a:t>
            </a:r>
            <a:r>
              <a:rPr lang="en-US" altLang="fr-FR" sz="1600" dirty="0" err="1">
                <a:solidFill>
                  <a:schemeClr val="tx1"/>
                </a:solidFill>
                <a:latin typeface="+mj-lt"/>
              </a:rPr>
              <a:t>Parasolid</a:t>
            </a:r>
            <a:r>
              <a:rPr lang="en-US" altLang="fr-FR" sz="1600" dirty="0">
                <a:solidFill>
                  <a:schemeClr val="tx1"/>
                </a:solidFill>
                <a:latin typeface="+mj-lt"/>
              </a:rPr>
              <a:t>, STL.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 Exportation des dessins </a:t>
            </a:r>
            <a:r>
              <a:rPr lang="fr-FR" altLang="fr-FR" sz="1600" dirty="0" err="1">
                <a:solidFill>
                  <a:schemeClr val="tx1"/>
                </a:solidFill>
                <a:latin typeface="+mj-lt"/>
              </a:rPr>
              <a:t>dxf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altLang="fr-FR" sz="1600" dirty="0" err="1">
                <a:solidFill>
                  <a:schemeClr val="tx1"/>
                </a:solidFill>
                <a:latin typeface="+mj-lt"/>
              </a:rPr>
              <a:t>dwg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 Collaboration des utilisateurs.</a:t>
            </a:r>
            <a:endParaRPr lang="fr-FR" altLang="fr-FR" sz="16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9222" name="Picture 2" descr="https://www.3dnatives.com/es/wp-content/uploads/sites/4/OnShape-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857250"/>
            <a:ext cx="51673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ZoneTexte 7"/>
          <p:cNvSpPr txBox="1">
            <a:spLocks noChangeArrowheads="1"/>
          </p:cNvSpPr>
          <p:nvPr/>
        </p:nvSpPr>
        <p:spPr bwMode="auto">
          <a:xfrm>
            <a:off x="5500688" y="4073525"/>
            <a:ext cx="22145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solidFill>
                  <a:schemeClr val="tx1"/>
                </a:solidFill>
                <a:hlinkClick r:id="rId4"/>
              </a:rPr>
              <a:t>Ressources disponibles</a:t>
            </a:r>
            <a:r>
              <a:rPr lang="fr-FR" sz="1400">
                <a:solidFill>
                  <a:schemeClr val="tx1"/>
                </a:solidFill>
              </a:rPr>
              <a:t> </a:t>
            </a:r>
            <a:r>
              <a:rPr lang="fr-FR" sz="1200" i="1">
                <a:solidFill>
                  <a:schemeClr val="tx1"/>
                </a:solidFill>
              </a:rPr>
              <a:t>EDUScol</a:t>
            </a:r>
            <a:endParaRPr lang="en-US" sz="1200" i="1">
              <a:solidFill>
                <a:schemeClr val="tx1"/>
              </a:solidFill>
            </a:endParaRPr>
          </a:p>
        </p:txBody>
      </p:sp>
      <p:sp>
        <p:nvSpPr>
          <p:cNvPr id="9224" name="ZoneTexte 6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0363" y="900113"/>
            <a:ext cx="8423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400" b="1" dirty="0">
                <a:solidFill>
                  <a:srgbClr val="000000"/>
                </a:solidFill>
                <a:latin typeface="+mj-lt"/>
              </a:rPr>
              <a:t>ALGODOO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10245" name="ZoneTexte 6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15366" name="ZoneTexte 7"/>
          <p:cNvSpPr txBox="1">
            <a:spLocks noChangeArrowheads="1"/>
          </p:cNvSpPr>
          <p:nvPr/>
        </p:nvSpPr>
        <p:spPr bwMode="auto">
          <a:xfrm>
            <a:off x="285750" y="1571625"/>
            <a:ext cx="46434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n-lt"/>
              </a:rPr>
              <a:t> logiciel de simulation d'expériences de physique. (mécanique / optique / fluide) </a:t>
            </a:r>
          </a:p>
          <a:p>
            <a:pPr>
              <a:lnSpc>
                <a:spcPct val="150000"/>
              </a:lnSpc>
              <a:defRPr/>
            </a:pPr>
            <a:r>
              <a:rPr lang="fr-FR" altLang="fr-FR" sz="1600" dirty="0">
                <a:solidFill>
                  <a:schemeClr val="tx1"/>
                </a:solidFill>
                <a:latin typeface="+mn-lt"/>
              </a:rPr>
              <a:t>- simulation en 2D intégrant les interactions entre les différentes grandeurs physique.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n-lt"/>
              </a:rPr>
              <a:t> prise en main rapide. 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214438"/>
            <a:ext cx="37401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ZoneTexte 7"/>
          <p:cNvSpPr txBox="1">
            <a:spLocks noChangeArrowheads="1"/>
          </p:cNvSpPr>
          <p:nvPr/>
        </p:nvSpPr>
        <p:spPr bwMode="auto">
          <a:xfrm>
            <a:off x="642938" y="4002088"/>
            <a:ext cx="2857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tx1"/>
                </a:solidFill>
                <a:hlinkClick r:id="rId4"/>
              </a:rPr>
              <a:t>Ressources disponibles</a:t>
            </a:r>
            <a:endParaRPr lang="en-US" sz="1600" i="1">
              <a:solidFill>
                <a:schemeClr val="tx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0363" y="900113"/>
            <a:ext cx="8423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400" b="1" dirty="0">
                <a:solidFill>
                  <a:srgbClr val="000000"/>
                </a:solidFill>
                <a:latin typeface="+mj-lt"/>
              </a:rPr>
              <a:t>VITASCIENCE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11269" name="ZoneTexte 6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285750" y="1571625"/>
            <a:ext cx="3143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n-lt"/>
              </a:rPr>
              <a:t>programmation en bloc ou en Python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n-lt"/>
              </a:rPr>
              <a:t> gratuit, pas nécessité de créer de comptes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n-lt"/>
              </a:rPr>
              <a:t> plusieurs robots ou cartes disponibles.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n-lt"/>
              </a:rPr>
              <a:t> module de simulation intégré.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fr-FR" altLang="fr-FR" sz="16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1271" name="Picture 4" descr="Une plateforme de programmation pour carte micro:bit, Arduino et Python -  École branch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25" y="3144838"/>
            <a:ext cx="18891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https://www.tactileo.com/wp-content/uploads/2020/01/demo_vittascie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642938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https://arduibloghome.files.wordpress.com/2021/01/livrearduinov2-06.jpg?w=1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1000125"/>
            <a:ext cx="29289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 descr="Vittascience Twitter પર: &quot;Merci beaucoup @Irem_Tice d'avoir mentionné @ Vittascience comme une &quot;belle interface de traduction de programmation par  blocs en Python compatible avec micro:bit&quot;. Votre site de ressources  pédagogiques numériques et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2573338"/>
            <a:ext cx="3287712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60363" y="900113"/>
            <a:ext cx="8423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400" b="1" dirty="0">
                <a:solidFill>
                  <a:srgbClr val="000000"/>
                </a:solidFill>
                <a:latin typeface="+mj-lt"/>
              </a:rPr>
              <a:t>ROBERTA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12293" name="ZoneTexte 6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12294" name="ZoneTexte 7"/>
          <p:cNvSpPr txBox="1">
            <a:spLocks noChangeArrowheads="1"/>
          </p:cNvSpPr>
          <p:nvPr/>
        </p:nvSpPr>
        <p:spPr bwMode="auto">
          <a:xfrm>
            <a:off x="428625" y="1571625"/>
            <a:ext cx="3929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>
                <a:solidFill>
                  <a:schemeClr val="tx1"/>
                </a:solidFill>
              </a:rPr>
              <a:t>Interface de simulation pour robot : Mbot, EV3…et de carte microcontrôleur : Arduino, Micro:bit, …</a:t>
            </a:r>
          </a:p>
          <a:p>
            <a:endParaRPr lang="en-US" altLang="fr-FR" sz="1600">
              <a:solidFill>
                <a:schemeClr val="tx1"/>
              </a:solidFill>
            </a:endParaRPr>
          </a:p>
          <a:p>
            <a:r>
              <a:rPr lang="fr-FR" altLang="fr-FR" sz="1600">
                <a:solidFill>
                  <a:schemeClr val="tx1"/>
                </a:solidFill>
              </a:rPr>
              <a:t>Programmation par bloc ou en Python. Simulation du programme.</a:t>
            </a:r>
          </a:p>
          <a:p>
            <a:endParaRPr lang="fr-FR" altLang="fr-FR" sz="1600">
              <a:solidFill>
                <a:schemeClr val="tx1"/>
              </a:solidFill>
            </a:endParaRPr>
          </a:p>
          <a:p>
            <a:r>
              <a:rPr lang="fr-FR" altLang="fr-FR" sz="1600">
                <a:solidFill>
                  <a:schemeClr val="tx1"/>
                </a:solidFill>
              </a:rPr>
              <a:t>Outil de création d’arrière-plan pour simuler l’environnement.</a:t>
            </a:r>
            <a:endParaRPr lang="en-US" altLang="fr-FR" sz="1200">
              <a:solidFill>
                <a:schemeClr val="tx1"/>
              </a:solidFill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4357688" y="4144963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fr-FR" sz="1200">
                <a:solidFill>
                  <a:schemeClr val="tx1"/>
                </a:solidFill>
              </a:rPr>
              <a:t>https://tube-limoges.beta.education.fr/videos/watch/4965dd51-feb6-41c6-870e-bf4bca88bd4a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285875"/>
            <a:ext cx="452437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9"/>
          <p:cNvSpPr/>
          <p:nvPr/>
        </p:nvSpPr>
        <p:spPr>
          <a:xfrm>
            <a:off x="928688" y="2428875"/>
            <a:ext cx="7500937" cy="520700"/>
          </a:xfrm>
          <a:prstGeom prst="roundRect">
            <a:avLst>
              <a:gd name="adj" fmla="val 7480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60363" y="900113"/>
            <a:ext cx="8423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400" b="1">
                <a:solidFill>
                  <a:srgbClr val="000000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46100" y="1420813"/>
            <a:ext cx="7966075" cy="1928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Séquence : Comment gérer l’énergie et assurer la sécurité de son habitat ?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Niveau 4</a:t>
            </a:r>
            <a:r>
              <a:rPr lang="fr-FR" sz="14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</a:p>
          <a:p>
            <a:pPr>
              <a:defRPr/>
            </a:pPr>
            <a:endParaRPr lang="fr-FR" sz="14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8775">
              <a:defRPr/>
            </a:pPr>
            <a:r>
              <a:rPr lang="fr-F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Séance 1 : Quelle lampe choisir pour faire des économies d’énergie ?</a:t>
            </a:r>
          </a:p>
          <a:p>
            <a:pPr marL="358775">
              <a:defRPr/>
            </a:pPr>
            <a:endParaRPr lang="fr-FR" sz="1400" kern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8775">
              <a:defRPr/>
            </a:pPr>
            <a:r>
              <a:rPr lang="fr-F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Séance 2 : Comment optimiser son éclairage pour réduire la facture d’électricité ?</a:t>
            </a:r>
          </a:p>
          <a:p>
            <a:pPr marL="358775">
              <a:defRPr/>
            </a:pPr>
            <a:r>
              <a:rPr lang="fr-F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Compétences visées : IP. 2 Écrire, mettre au point et exécuter un programme</a:t>
            </a:r>
          </a:p>
          <a:p>
            <a:pPr marL="358775">
              <a:defRPr/>
            </a:pPr>
            <a:endParaRPr lang="fr-FR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8775">
              <a:defRPr/>
            </a:pPr>
            <a:r>
              <a:rPr lang="fr-F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Séance 3 : Comment protéger les biens et les personnes ?</a:t>
            </a:r>
          </a:p>
        </p:txBody>
      </p:sp>
      <p:sp>
        <p:nvSpPr>
          <p:cNvPr id="13319" name="ZoneTexte 6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13320" name="ZoneTexte 7"/>
          <p:cNvSpPr txBox="1">
            <a:spLocks noChangeArrowheads="1"/>
          </p:cNvSpPr>
          <p:nvPr/>
        </p:nvSpPr>
        <p:spPr bwMode="auto">
          <a:xfrm>
            <a:off x="428625" y="3859213"/>
            <a:ext cx="828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1200">
                <a:solidFill>
                  <a:srgbClr val="333333"/>
                </a:solidFill>
                <a:latin typeface="Verdana" pitchFamily="34" charset="0"/>
              </a:rPr>
              <a:t>Parcours téléchargeable sur l’Éléathèque « Comment réduire sa facture électrique liée à l'éclairage ? »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25" y="1285875"/>
            <a:ext cx="4799013" cy="337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14341" name="ZoneTexte 1"/>
          <p:cNvSpPr txBox="1">
            <a:spLocks noChangeArrowheads="1"/>
          </p:cNvSpPr>
          <p:nvPr/>
        </p:nvSpPr>
        <p:spPr bwMode="auto">
          <a:xfrm>
            <a:off x="539750" y="619125"/>
            <a:ext cx="61261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Séance 2 : Production attendue : </a:t>
            </a:r>
          </a:p>
          <a:p>
            <a:r>
              <a:rPr lang="fr-FR" altLang="fr-FR" sz="1200">
                <a:solidFill>
                  <a:schemeClr val="tx1"/>
                </a:solidFill>
                <a:latin typeface="Verdana" pitchFamily="34" charset="0"/>
              </a:rPr>
              <a:t>Pour chaque pièce de l’appartement, activer l’éclairage si Abby est présente.</a:t>
            </a:r>
          </a:p>
        </p:txBody>
      </p:sp>
      <p:sp>
        <p:nvSpPr>
          <p:cNvPr id="14342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grpSp>
        <p:nvGrpSpPr>
          <p:cNvPr id="14343" name="Groupe 3"/>
          <p:cNvGrpSpPr>
            <a:grpSpLocks/>
          </p:cNvGrpSpPr>
          <p:nvPr/>
        </p:nvGrpSpPr>
        <p:grpSpPr bwMode="auto">
          <a:xfrm>
            <a:off x="539750" y="1209675"/>
            <a:ext cx="1219200" cy="1014413"/>
            <a:chOff x="755576" y="1558132"/>
            <a:chExt cx="1219200" cy="1014412"/>
          </a:xfrm>
        </p:grpSpPr>
        <p:sp>
          <p:nvSpPr>
            <p:cNvPr id="14351" name="ZoneTexte 12"/>
            <p:cNvSpPr txBox="1">
              <a:spLocks noChangeArrowheads="1"/>
            </p:cNvSpPr>
            <p:nvPr/>
          </p:nvSpPr>
          <p:spPr bwMode="auto">
            <a:xfrm>
              <a:off x="755576" y="2172494"/>
              <a:ext cx="1219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fr-FR" sz="1000">
                  <a:solidFill>
                    <a:schemeClr val="tx1"/>
                  </a:solidFill>
                  <a:latin typeface="Verdana" pitchFamily="34" charset="0"/>
                </a:rPr>
                <a:t>Le logiciel Scratch en ligne</a:t>
              </a:r>
            </a:p>
          </p:txBody>
        </p:sp>
        <p:pic>
          <p:nvPicPr>
            <p:cNvPr id="14352" name="Imag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9907" y="1558132"/>
              <a:ext cx="490538" cy="52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4" name="Groupe 2"/>
          <p:cNvGrpSpPr>
            <a:grpSpLocks/>
          </p:cNvGrpSpPr>
          <p:nvPr/>
        </p:nvGrpSpPr>
        <p:grpSpPr bwMode="auto">
          <a:xfrm>
            <a:off x="1908175" y="2320925"/>
            <a:ext cx="1008063" cy="993775"/>
            <a:chOff x="3636168" y="2403475"/>
            <a:chExt cx="1008063" cy="993343"/>
          </a:xfrm>
        </p:grpSpPr>
        <p:sp>
          <p:nvSpPr>
            <p:cNvPr id="14349" name="ZoneTexte 11"/>
            <p:cNvSpPr txBox="1">
              <a:spLocks noChangeArrowheads="1"/>
            </p:cNvSpPr>
            <p:nvPr/>
          </p:nvSpPr>
          <p:spPr bwMode="auto">
            <a:xfrm>
              <a:off x="3636168" y="2981074"/>
              <a:ext cx="1008063" cy="41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fr-FR" sz="1000">
                  <a:solidFill>
                    <a:schemeClr val="tx1"/>
                  </a:solidFill>
                  <a:latin typeface="Verdana" pitchFamily="34" charset="0"/>
                </a:rPr>
                <a:t>Un parcours Éléa</a:t>
              </a:r>
            </a:p>
          </p:txBody>
        </p:sp>
        <p:pic>
          <p:nvPicPr>
            <p:cNvPr id="14350" name="Imag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6175" y="2403475"/>
              <a:ext cx="908050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5" name="Groupe 1"/>
          <p:cNvGrpSpPr>
            <a:grpSpLocks/>
          </p:cNvGrpSpPr>
          <p:nvPr/>
        </p:nvGrpSpPr>
        <p:grpSpPr bwMode="auto">
          <a:xfrm>
            <a:off x="539750" y="3408363"/>
            <a:ext cx="1219200" cy="1169987"/>
            <a:chOff x="2423104" y="1558132"/>
            <a:chExt cx="1219200" cy="1169774"/>
          </a:xfrm>
        </p:grpSpPr>
        <p:pic>
          <p:nvPicPr>
            <p:cNvPr id="14347" name="Picture 14" descr="Photofiltre - Guide d&amp;#39;utilisation by carole.mille2a on Geniall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58021" y="1558132"/>
              <a:ext cx="549366" cy="52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8" name="ZoneTexte 12"/>
            <p:cNvSpPr txBox="1">
              <a:spLocks noChangeArrowheads="1"/>
            </p:cNvSpPr>
            <p:nvPr/>
          </p:nvSpPr>
          <p:spPr bwMode="auto">
            <a:xfrm>
              <a:off x="2423104" y="2173908"/>
              <a:ext cx="12192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fr-FR" sz="1000">
                  <a:solidFill>
                    <a:schemeClr val="tx1"/>
                  </a:solidFill>
                  <a:latin typeface="Verdana" pitchFamily="34" charset="0"/>
                </a:rPr>
                <a:t>Le logiciel Photofiltre gratuit</a:t>
              </a:r>
            </a:p>
          </p:txBody>
        </p:sp>
      </p:grpSp>
      <p:sp>
        <p:nvSpPr>
          <p:cNvPr id="14346" name="Triangle isocèle 2"/>
          <p:cNvSpPr>
            <a:spLocks noChangeArrowheads="1"/>
          </p:cNvSpPr>
          <p:nvPr/>
        </p:nvSpPr>
        <p:spPr bwMode="auto">
          <a:xfrm rot="5400000">
            <a:off x="1724025" y="2660650"/>
            <a:ext cx="3451225" cy="5492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6FA0"/>
              </a:gs>
              <a:gs pos="50000">
                <a:srgbClr val="00A1E6"/>
              </a:gs>
              <a:gs pos="100000">
                <a:srgbClr val="00C0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>
              <a:cs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15364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15365" name="ZoneTexte 6"/>
          <p:cNvSpPr txBox="1">
            <a:spLocks noChangeArrowheads="1"/>
          </p:cNvSpPr>
          <p:nvPr/>
        </p:nvSpPr>
        <p:spPr bwMode="auto">
          <a:xfrm>
            <a:off x="1547813" y="412750"/>
            <a:ext cx="1947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4 défis à relever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5125" y="831850"/>
            <a:ext cx="8243888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200" b="1" u="sng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Défi 1</a:t>
            </a:r>
            <a:r>
              <a:rPr lang="fr-FR" sz="12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: Se préparer : 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lang="fr-FR" sz="1200" b="1" u="sng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forum</a:t>
            </a: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 exposer vos problèmes ou remarques, chacun peut faire des propositions ou répondre aux questions des autres camarades,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Créer les dossiers sur son ordinateur,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Comment ouvrir Scratch ?</a:t>
            </a:r>
          </a:p>
        </p:txBody>
      </p:sp>
      <p:graphicFrame>
        <p:nvGraphicFramePr>
          <p:cNvPr id="4" name="Tableau 4"/>
          <p:cNvGraphicFramePr>
            <a:graphicFrameLocks noGrp="1"/>
          </p:cNvGraphicFramePr>
          <p:nvPr/>
        </p:nvGraphicFramePr>
        <p:xfrm>
          <a:off x="692150" y="2628900"/>
          <a:ext cx="8091488" cy="165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58"/>
                <a:gridCol w="4275030"/>
              </a:tblGrid>
              <a:tr h="370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Atouts du forum</a:t>
                      </a:r>
                    </a:p>
                  </a:txBody>
                  <a:tcPr marL="91438" marR="91438" marT="45707" marB="45707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37073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Côté élèves</a:t>
                      </a:r>
                    </a:p>
                  </a:txBody>
                  <a:tcPr marL="91438" marR="91438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Côté professeur</a:t>
                      </a:r>
                    </a:p>
                  </a:txBody>
                  <a:tcPr marL="91438" marR="91438" marT="45707" marB="45707" anchor="ctr"/>
                </a:tc>
              </a:tr>
              <a:tr h="457144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Obtention rapide et centralisée de la réponse</a:t>
                      </a:r>
                    </a:p>
                  </a:txBody>
                  <a:tcPr marL="91438" marR="91438" marT="45707" marB="45707"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Corrections, ajustement instantané du parcours si besoin</a:t>
                      </a:r>
                    </a:p>
                  </a:txBody>
                  <a:tcPr marL="91438" marR="91438" marT="45707" marB="45707" anchor="ctr"/>
                </a:tc>
              </a:tr>
              <a:tr h="457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 réponse bénéficie à toute la classe</a:t>
                      </a:r>
                    </a:p>
                  </a:txBody>
                  <a:tcPr marL="91438" marR="91438" marT="45707" marB="4570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Gain de temps : une réponse qui est visible pour tous. Inutile de la répéter dans les mails des élèves</a:t>
                      </a:r>
                    </a:p>
                  </a:txBody>
                  <a:tcPr marL="91438" marR="91438" marT="45707" marB="45707" anchor="ctr"/>
                </a:tc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16388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16389" name="ZoneTexte 6"/>
          <p:cNvSpPr txBox="1">
            <a:spLocks noChangeArrowheads="1"/>
          </p:cNvSpPr>
          <p:nvPr/>
        </p:nvSpPr>
        <p:spPr bwMode="auto">
          <a:xfrm>
            <a:off x="1547813" y="412750"/>
            <a:ext cx="1947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4 défis à relever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0363" y="831850"/>
            <a:ext cx="8243887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200" b="1" u="sng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Défi 1</a:t>
            </a:r>
            <a:r>
              <a:rPr lang="fr-FR" sz="12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: Se préparer : 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lang="fr-FR" sz="1200" b="1" u="sng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forum</a:t>
            </a: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 exposer vos problèmes ou remarques, chacun peut faire des propositions ou répondre aux questions des autres camarades,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Créer les dossiers sur son ordinateur,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Comment ouvrir Scratch ?</a:t>
            </a:r>
          </a:p>
        </p:txBody>
      </p:sp>
      <p:graphicFrame>
        <p:nvGraphicFramePr>
          <p:cNvPr id="4" name="Tableau 4"/>
          <p:cNvGraphicFramePr>
            <a:graphicFrameLocks noGrp="1"/>
          </p:cNvGraphicFramePr>
          <p:nvPr/>
        </p:nvGraphicFramePr>
        <p:xfrm>
          <a:off x="692150" y="2628900"/>
          <a:ext cx="8091488" cy="165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58"/>
                <a:gridCol w="4275030"/>
              </a:tblGrid>
              <a:tr h="370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Atouts du forum</a:t>
                      </a:r>
                    </a:p>
                  </a:txBody>
                  <a:tcPr marL="91438" marR="91438" marT="45707" marB="45707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37073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Côté élèves</a:t>
                      </a:r>
                    </a:p>
                  </a:txBody>
                  <a:tcPr marL="91438" marR="91438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Côté professeur</a:t>
                      </a:r>
                    </a:p>
                  </a:txBody>
                  <a:tcPr marL="91438" marR="91438" marT="45707" marB="45707" anchor="ctr"/>
                </a:tc>
              </a:tr>
              <a:tr h="45714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Obtention rapide et centralisée de la réponse</a:t>
                      </a:r>
                    </a:p>
                  </a:txBody>
                  <a:tcPr marL="91438" marR="91438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Corrections, ajustement instantané du parcours si besoin</a:t>
                      </a:r>
                    </a:p>
                  </a:txBody>
                  <a:tcPr marL="91438" marR="91438" marT="45707" marB="45707" anchor="ctr"/>
                </a:tc>
              </a:tr>
              <a:tr h="457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 réponse bénéficie à toute la classe</a:t>
                      </a:r>
                    </a:p>
                  </a:txBody>
                  <a:tcPr marL="91438" marR="91438" marT="45707" marB="457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Gain de temps : une réponse qui est visible pour tous. Inutile de la répéter dans les mails des élèves</a:t>
                      </a:r>
                    </a:p>
                  </a:txBody>
                  <a:tcPr marL="91438" marR="91438" marT="45707" marB="45707" anchor="ctr"/>
                </a:tc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17412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1547813" y="412750"/>
            <a:ext cx="1947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4 défis à relever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0363" y="838200"/>
            <a:ext cx="8243887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200" b="1" u="sng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Défi 1</a:t>
            </a:r>
            <a:r>
              <a:rPr lang="fr-FR" sz="12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: Se préparer : 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lang="fr-FR" sz="1200" b="1" u="sng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forum</a:t>
            </a: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 exposer vos problèmes ou remarques, chacun peut faire des propositions ou répondre aux questions des autres camarades,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Créer les dossiers sur son ordinateur,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Comment ouvrir Scratch ?</a:t>
            </a:r>
          </a:p>
        </p:txBody>
      </p:sp>
      <p:graphicFrame>
        <p:nvGraphicFramePr>
          <p:cNvPr id="4" name="Tableau 4"/>
          <p:cNvGraphicFramePr>
            <a:graphicFrameLocks noGrp="1"/>
          </p:cNvGraphicFramePr>
          <p:nvPr/>
        </p:nvGraphicFramePr>
        <p:xfrm>
          <a:off x="539750" y="2681288"/>
          <a:ext cx="583247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475"/>
              </a:tblGrid>
              <a:tr h="370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Atouts du la version Scratch en ligne</a:t>
                      </a:r>
                    </a:p>
                  </a:txBody>
                  <a:tcPr marL="91437" marR="91437"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Aucune installation nécessaire sur les machines personnelles des familles</a:t>
                      </a:r>
                    </a:p>
                  </a:txBody>
                  <a:tcPr marL="91437" marR="91437"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RGPD compatible : aucun compte</a:t>
                      </a:r>
                    </a:p>
                  </a:txBody>
                  <a:tcPr marL="91437" marR="91437" marT="45733" marB="45733" anchor="ctr"/>
                </a:tc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0"/>
            <a:ext cx="179388" cy="188913"/>
          </a:xfrm>
          <a:prstGeom prst="rect">
            <a:avLst/>
          </a:prstGeom>
          <a:noFill/>
          <a:ln w="9360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0063" y="1714500"/>
            <a:ext cx="8423275" cy="8572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fr-FR" altLang="fr-FR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GROUPE D’EXPÉRIMENTATIONS PÉDAGOGIQUES</a:t>
            </a:r>
          </a:p>
          <a:p>
            <a:pPr algn="ctr" eaLnBrk="1" hangingPunct="1">
              <a:lnSpc>
                <a:spcPct val="90000"/>
              </a:lnSpc>
              <a:buSzPct val="100000"/>
              <a:defRPr/>
            </a:pPr>
            <a:endParaRPr lang="fr-FR" altLang="fr-FR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fr-FR" altLang="fr-FR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GEP</a:t>
            </a:r>
          </a:p>
          <a:p>
            <a:pPr algn="ctr" eaLnBrk="1" hangingPunct="1">
              <a:lnSpc>
                <a:spcPct val="90000"/>
              </a:lnSpc>
              <a:buSzPct val="100000"/>
              <a:defRPr/>
            </a:pPr>
            <a:endParaRPr lang="fr-FR" altLang="fr-FR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algn="ctr" eaLnBrk="1" hangingPunct="1">
              <a:lnSpc>
                <a:spcPct val="90000"/>
              </a:lnSpc>
              <a:buSzPct val="100000"/>
              <a:defRPr/>
            </a:pPr>
            <a:endParaRPr lang="fr-FR" altLang="fr-FR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eaLnBrk="1" hangingPunct="1">
              <a:lnSpc>
                <a:spcPct val="90000"/>
              </a:lnSpc>
              <a:buSzPct val="100000"/>
              <a:defRPr/>
            </a:pPr>
            <a:endParaRPr lang="fr-FR" altLang="fr-FR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60363" y="4783138"/>
            <a:ext cx="590391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18436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18437" name="ZoneTexte 6"/>
          <p:cNvSpPr txBox="1">
            <a:spLocks noChangeArrowheads="1"/>
          </p:cNvSpPr>
          <p:nvPr/>
        </p:nvSpPr>
        <p:spPr bwMode="auto">
          <a:xfrm>
            <a:off x="1547813" y="412750"/>
            <a:ext cx="1947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4 défis à relever 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0363" y="838200"/>
            <a:ext cx="69119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200" b="1" u="sng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Défi 2</a:t>
            </a:r>
            <a:r>
              <a:rPr lang="fr-FR" sz="12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: Programmer le déplacement d'Abby :</a:t>
            </a:r>
            <a:endParaRPr lang="fr-FR" sz="12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Compléter l'algorithme du déplacement du personnage Abby,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Compléter le logigramme du déplacement du personnage Abby.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19460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19461" name="ZoneTexte 6"/>
          <p:cNvSpPr txBox="1">
            <a:spLocks noChangeArrowheads="1"/>
          </p:cNvSpPr>
          <p:nvPr/>
        </p:nvSpPr>
        <p:spPr bwMode="auto">
          <a:xfrm>
            <a:off x="1547813" y="412750"/>
            <a:ext cx="1947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4 défis à relever 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3" y="1693863"/>
            <a:ext cx="2479675" cy="229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663" y="1673225"/>
            <a:ext cx="3887787" cy="303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ZoneTexte 15"/>
          <p:cNvSpPr txBox="1"/>
          <p:nvPr/>
        </p:nvSpPr>
        <p:spPr>
          <a:xfrm>
            <a:off x="360363" y="4060825"/>
            <a:ext cx="442753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Guider</a:t>
            </a: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l’élèves avec 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étiquettes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feedback instantanés et les tentatives multiples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0363" y="838200"/>
            <a:ext cx="69119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200" b="1" u="sng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Défi 2</a:t>
            </a:r>
            <a:r>
              <a:rPr lang="fr-FR" sz="12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: Programmer le déplacement d'Abby :</a:t>
            </a:r>
            <a:endParaRPr lang="fr-FR" sz="12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Compléter l'algorithme du déplacement du personnage Abby,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Compléter le logigramme du déplacement du personnage Abby.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20484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20485" name="ZoneTexte 6"/>
          <p:cNvSpPr txBox="1">
            <a:spLocks noChangeArrowheads="1"/>
          </p:cNvSpPr>
          <p:nvPr/>
        </p:nvSpPr>
        <p:spPr bwMode="auto">
          <a:xfrm>
            <a:off x="1547813" y="412750"/>
            <a:ext cx="1947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4 défis à relever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0363" y="838200"/>
            <a:ext cx="69119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2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Défi 3</a:t>
            </a:r>
            <a:r>
              <a:rPr lang="fr-F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: Élaborer les fichiers images des arrière-plans des pièces allumée :</a:t>
            </a:r>
            <a:endParaRPr lang="fr-FR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Télécharger le fichier arrière-plan "appartement allumé",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Fiche explicative pour créer les fichiers images de chaque pièce allumée.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21508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21509" name="ZoneTexte 6"/>
          <p:cNvSpPr txBox="1">
            <a:spLocks noChangeArrowheads="1"/>
          </p:cNvSpPr>
          <p:nvPr/>
        </p:nvSpPr>
        <p:spPr bwMode="auto">
          <a:xfrm>
            <a:off x="1547813" y="412750"/>
            <a:ext cx="1947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4 défis à relever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4013" y="842963"/>
            <a:ext cx="6913562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200" b="1" u="sng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Défi 3</a:t>
            </a:r>
            <a:r>
              <a:rPr lang="fr-FR" sz="12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: Élaborer les fichiers images des arrière-plans des pièces allumée :</a:t>
            </a:r>
            <a:endParaRPr lang="fr-FR" sz="12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Télécharger le fichier arrière-plan "appartement allumé",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Fiche explicative pour créer les fichiers images de chaque pièce allumée.</a:t>
            </a:r>
          </a:p>
        </p:txBody>
      </p:sp>
      <p:pic>
        <p:nvPicPr>
          <p:cNvPr id="21511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189163"/>
            <a:ext cx="41624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Imag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" y="1874838"/>
            <a:ext cx="31130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60363" y="4060825"/>
            <a:ext cx="401002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Guider</a:t>
            </a: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l’élèves avec 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fichier arrière-plan "appartement allumé",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ressources intégrées au parcours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22533" name="ZoneTexte 6"/>
          <p:cNvSpPr txBox="1">
            <a:spLocks noChangeArrowheads="1"/>
          </p:cNvSpPr>
          <p:nvPr/>
        </p:nvSpPr>
        <p:spPr bwMode="auto">
          <a:xfrm>
            <a:off x="1547813" y="412750"/>
            <a:ext cx="1947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4 défis à relever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5125" y="838200"/>
            <a:ext cx="6913563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200" b="1" u="sng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Défi 4</a:t>
            </a:r>
            <a:r>
              <a:rPr lang="fr-FR" sz="12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: Programmer l'éclairage automatique de l’appartement :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Compléter l'algorithme de l'éclairage automatique,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Compléter le logigramme de l'éclairage automatique,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Déposer votre fichier scratch nommé sous cette forme : Classe-Nom-Prénom.sb3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Page de fin de parcours.</a:t>
            </a:r>
          </a:p>
        </p:txBody>
      </p:sp>
      <p:graphicFrame>
        <p:nvGraphicFramePr>
          <p:cNvPr id="11" name="Tableau 4"/>
          <p:cNvGraphicFramePr>
            <a:graphicFrameLocks noGrp="1"/>
          </p:cNvGraphicFramePr>
          <p:nvPr/>
        </p:nvGraphicFramePr>
        <p:xfrm>
          <a:off x="692150" y="2628900"/>
          <a:ext cx="8091488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58"/>
                <a:gridCol w="4275030"/>
              </a:tblGrid>
              <a:tr h="3709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Atouts du l’activité Devoir</a:t>
                      </a:r>
                    </a:p>
                  </a:txBody>
                  <a:tcPr marL="91438" marR="91438" marT="45733" marB="45733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Côté élèves</a:t>
                      </a:r>
                    </a:p>
                  </a:txBody>
                  <a:tcPr marL="91438" marR="91438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Côté professeur</a:t>
                      </a:r>
                    </a:p>
                  </a:txBody>
                  <a:tcPr marL="91438" marR="91438"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Filtre sur l’extension .sb3</a:t>
                      </a:r>
                    </a:p>
                  </a:txBody>
                  <a:tcPr marL="91438" marR="91438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Collecte centralisée des fichiers élèves</a:t>
                      </a:r>
                    </a:p>
                  </a:txBody>
                  <a:tcPr marL="91438" marR="91438" marT="45733" marB="45733" anchor="ctr"/>
                </a:tc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23556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23557" name="ZoneTexte 6"/>
          <p:cNvSpPr txBox="1">
            <a:spLocks noChangeArrowheads="1"/>
          </p:cNvSpPr>
          <p:nvPr/>
        </p:nvSpPr>
        <p:spPr bwMode="auto">
          <a:xfrm>
            <a:off x="1547813" y="207963"/>
            <a:ext cx="3284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200" b="1">
                <a:solidFill>
                  <a:schemeClr val="tx1"/>
                </a:solidFill>
                <a:latin typeface="Verdana" pitchFamily="34" charset="0"/>
              </a:rPr>
              <a:t>Les clés de la réussite du parcours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9750" y="628650"/>
            <a:ext cx="8064500" cy="421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Guider les élèves pour préserver la motivation et l’implication au sein du parcours avec :</a:t>
            </a:r>
          </a:p>
          <a:p>
            <a:pPr>
              <a:lnSpc>
                <a:spcPct val="150000"/>
              </a:lnSpc>
              <a:defRPr/>
            </a:pPr>
            <a:endParaRPr lang="fr-FR" sz="12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Carte de progression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Bouton de lancement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production attendue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Mise à disposition de tous les éléments pour favoriser la réussite (coup de pouces, fiche ressources, centraliser au maximum l’activité dans le parcours </a:t>
            </a:r>
            <a:r>
              <a:rPr lang="fr-FR" sz="12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Éléa</a:t>
            </a: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Enchainer les activités par ordre croissant de difficulté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Guider lors des passages à risque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Expliciter les consignes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Activités invisibles, restrictions d’accès et achèvement d’activités pour imposer la progression.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Expliciter les objectifs et les attendus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Messages guindants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Feedbacks instantanés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Message de fin pour informer l’élève et lui expliquer ce qu’il a appris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24580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24581" name="ZoneTexte 6"/>
          <p:cNvSpPr txBox="1">
            <a:spLocks noChangeArrowheads="1"/>
          </p:cNvSpPr>
          <p:nvPr/>
        </p:nvSpPr>
        <p:spPr bwMode="auto">
          <a:xfrm>
            <a:off x="1547813" y="412750"/>
            <a:ext cx="5218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La Éléathèque : mutualisation des parcours Éléa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989013"/>
            <a:ext cx="3600450" cy="131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3" name="ZoneTexte 9"/>
          <p:cNvSpPr txBox="1">
            <a:spLocks noChangeArrowheads="1"/>
          </p:cNvSpPr>
          <p:nvPr/>
        </p:nvSpPr>
        <p:spPr bwMode="auto">
          <a:xfrm>
            <a:off x="5364163" y="1420813"/>
            <a:ext cx="2249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B0F0"/>
                </a:solidFill>
                <a:latin typeface="Verdana" pitchFamily="34" charset="0"/>
                <a:hlinkClick r:id="rId4"/>
              </a:rPr>
              <a:t>Accéder à la Éléathèque</a:t>
            </a:r>
            <a:endParaRPr lang="fr-FR" sz="120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833438" y="2644775"/>
            <a:ext cx="3733800" cy="954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400" b="1" dirty="0">
                <a:solidFill>
                  <a:schemeClr val="tx1"/>
                </a:solidFill>
                <a:latin typeface="Verdana" panose="020B0604030504040204" pitchFamily="34" charset="0"/>
              </a:rPr>
              <a:t>17 parcours en Technologie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 b="1" dirty="0">
                <a:solidFill>
                  <a:schemeClr val="tx1"/>
                </a:solidFill>
                <a:latin typeface="Verdana" panose="020B0604030504040204" pitchFamily="34" charset="0"/>
              </a:rPr>
              <a:t>Validés par le corps d’inspection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 b="1" dirty="0">
                <a:solidFill>
                  <a:schemeClr val="tx1"/>
                </a:solidFill>
                <a:latin typeface="Verdana" panose="020B0604030504040204" pitchFamily="34" charset="0"/>
              </a:rPr>
              <a:t>Consultables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 b="1" dirty="0">
                <a:solidFill>
                  <a:schemeClr val="tx1"/>
                </a:solidFill>
                <a:latin typeface="Verdana" panose="020B0604030504040204" pitchFamily="34" charset="0"/>
              </a:rPr>
              <a:t>Téléchargeables</a:t>
            </a:r>
          </a:p>
        </p:txBody>
      </p:sp>
      <p:cxnSp>
        <p:nvCxnSpPr>
          <p:cNvPr id="24585" name="Connecteur droit avec flèche 11"/>
          <p:cNvCxnSpPr>
            <a:cxnSpLocks noChangeShapeType="1"/>
          </p:cNvCxnSpPr>
          <p:nvPr/>
        </p:nvCxnSpPr>
        <p:spPr bwMode="auto">
          <a:xfrm flipH="1">
            <a:off x="3059113" y="1558925"/>
            <a:ext cx="2233612" cy="43973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25604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25605" name="ZoneTexte 6"/>
          <p:cNvSpPr txBox="1">
            <a:spLocks noChangeArrowheads="1"/>
          </p:cNvSpPr>
          <p:nvPr/>
        </p:nvSpPr>
        <p:spPr bwMode="auto">
          <a:xfrm>
            <a:off x="1701800" y="319088"/>
            <a:ext cx="541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Sujet DNB Technologie : Barrage à clapet de Chatou</a:t>
            </a:r>
          </a:p>
        </p:txBody>
      </p:sp>
      <p:sp>
        <p:nvSpPr>
          <p:cNvPr id="25606" name="ZoneTexte 5"/>
          <p:cNvSpPr txBox="1">
            <a:spLocks noChangeArrowheads="1"/>
          </p:cNvSpPr>
          <p:nvPr/>
        </p:nvSpPr>
        <p:spPr bwMode="auto">
          <a:xfrm>
            <a:off x="4787900" y="769938"/>
            <a:ext cx="38877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1200">
                <a:solidFill>
                  <a:srgbClr val="333333"/>
                </a:solidFill>
                <a:latin typeface="Verdana" pitchFamily="34" charset="0"/>
              </a:rPr>
              <a:t>Parcours téléchargeable sur la Éléathèque</a:t>
            </a:r>
          </a:p>
          <a:p>
            <a:pPr algn="ctr">
              <a:lnSpc>
                <a:spcPct val="150000"/>
              </a:lnSpc>
            </a:pPr>
            <a:r>
              <a:rPr lang="fr-FR" altLang="fr-FR" sz="1200">
                <a:solidFill>
                  <a:srgbClr val="333333"/>
                </a:solidFill>
                <a:latin typeface="Verdana" pitchFamily="34" charset="0"/>
              </a:rPr>
              <a:t>Mot clé Technologie </a:t>
            </a:r>
          </a:p>
          <a:p>
            <a:pPr algn="ctr">
              <a:lnSpc>
                <a:spcPct val="150000"/>
              </a:lnSpc>
            </a:pPr>
            <a:r>
              <a:rPr lang="fr-FR" altLang="fr-FR" sz="1200">
                <a:solidFill>
                  <a:srgbClr val="333333"/>
                </a:solidFill>
                <a:latin typeface="Verdana" pitchFamily="34" charset="0"/>
              </a:rPr>
              <a:t>Parcours n°12 : « Barrage à clapet - Chatou »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655638"/>
            <a:ext cx="3455987" cy="383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8" name="ZoneTexte 5"/>
          <p:cNvSpPr txBox="1">
            <a:spLocks noChangeArrowheads="1"/>
          </p:cNvSpPr>
          <p:nvPr/>
        </p:nvSpPr>
        <p:spPr bwMode="auto">
          <a:xfrm>
            <a:off x="4572000" y="1582738"/>
            <a:ext cx="18923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1200">
                <a:solidFill>
                  <a:srgbClr val="333333"/>
                </a:solidFill>
                <a:latin typeface="Verdana" pitchFamily="34" charset="0"/>
              </a:rPr>
              <a:t>Carte de progression</a:t>
            </a:r>
          </a:p>
        </p:txBody>
      </p:sp>
      <p:sp>
        <p:nvSpPr>
          <p:cNvPr id="25609" name="ZoneTexte 5"/>
          <p:cNvSpPr txBox="1">
            <a:spLocks noChangeArrowheads="1"/>
          </p:cNvSpPr>
          <p:nvPr/>
        </p:nvSpPr>
        <p:spPr bwMode="auto">
          <a:xfrm>
            <a:off x="4408488" y="4243388"/>
            <a:ext cx="18923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1200">
                <a:solidFill>
                  <a:srgbClr val="333333"/>
                </a:solidFill>
                <a:latin typeface="Verdana" pitchFamily="34" charset="0"/>
              </a:rPr>
              <a:t>Bouton de lancement</a:t>
            </a:r>
          </a:p>
        </p:txBody>
      </p:sp>
      <p:sp>
        <p:nvSpPr>
          <p:cNvPr id="25610" name="ZoneTexte 5"/>
          <p:cNvSpPr txBox="1">
            <a:spLocks noChangeArrowheads="1"/>
          </p:cNvSpPr>
          <p:nvPr/>
        </p:nvSpPr>
        <p:spPr bwMode="auto">
          <a:xfrm>
            <a:off x="4408488" y="3275013"/>
            <a:ext cx="185578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1200">
                <a:solidFill>
                  <a:srgbClr val="333333"/>
                </a:solidFill>
                <a:latin typeface="Verdana" pitchFamily="34" charset="0"/>
              </a:rPr>
              <a:t>Mise en situation</a:t>
            </a:r>
          </a:p>
        </p:txBody>
      </p:sp>
      <p:cxnSp>
        <p:nvCxnSpPr>
          <p:cNvPr id="25611" name="Connecteur droit avec flèche 13"/>
          <p:cNvCxnSpPr>
            <a:cxnSpLocks noChangeShapeType="1"/>
            <a:stCxn id="25608" idx="1"/>
          </p:cNvCxnSpPr>
          <p:nvPr/>
        </p:nvCxnSpPr>
        <p:spPr bwMode="auto">
          <a:xfrm flipH="1">
            <a:off x="3708400" y="1749425"/>
            <a:ext cx="8636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5612" name="Connecteur droit avec flèche 18"/>
          <p:cNvCxnSpPr>
            <a:cxnSpLocks noChangeShapeType="1"/>
            <a:stCxn id="25610" idx="1"/>
          </p:cNvCxnSpPr>
          <p:nvPr/>
        </p:nvCxnSpPr>
        <p:spPr bwMode="auto">
          <a:xfrm flipH="1">
            <a:off x="3313113" y="3440113"/>
            <a:ext cx="1095375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5613" name="Connecteur droit avec flèche 21"/>
          <p:cNvCxnSpPr>
            <a:cxnSpLocks noChangeShapeType="1"/>
            <a:stCxn id="25609" idx="1"/>
          </p:cNvCxnSpPr>
          <p:nvPr/>
        </p:nvCxnSpPr>
        <p:spPr bwMode="auto">
          <a:xfrm flipH="1">
            <a:off x="3046413" y="4408488"/>
            <a:ext cx="1362075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26628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26629" name="ZoneTexte 6"/>
          <p:cNvSpPr txBox="1">
            <a:spLocks noChangeArrowheads="1"/>
          </p:cNvSpPr>
          <p:nvPr/>
        </p:nvSpPr>
        <p:spPr bwMode="auto">
          <a:xfrm>
            <a:off x="1547813" y="412750"/>
            <a:ext cx="541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Sujet DNB Technologie : Barrage à clapet de Chatou</a:t>
            </a: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858838"/>
            <a:ext cx="3406775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1" name="ZoneTexte 11"/>
          <p:cNvSpPr txBox="1">
            <a:spLocks noChangeArrowheads="1"/>
          </p:cNvSpPr>
          <p:nvPr/>
        </p:nvSpPr>
        <p:spPr bwMode="auto">
          <a:xfrm>
            <a:off x="4429125" y="844550"/>
            <a:ext cx="406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1000">
                <a:solidFill>
                  <a:srgbClr val="333333"/>
                </a:solidFill>
                <a:latin typeface="Verdana" pitchFamily="34" charset="0"/>
              </a:rPr>
              <a:t>Identification des fonctions techniques </a:t>
            </a:r>
          </a:p>
          <a:p>
            <a:pPr algn="ctr">
              <a:lnSpc>
                <a:spcPct val="150000"/>
              </a:lnSpc>
            </a:pPr>
            <a:r>
              <a:rPr lang="fr-FR" altLang="fr-FR" sz="1000">
                <a:solidFill>
                  <a:srgbClr val="333333"/>
                </a:solidFill>
                <a:latin typeface="Verdana" pitchFamily="34" charset="0"/>
              </a:rPr>
              <a:t>assurées par chaque élément du barrage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27652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27653" name="ZoneTexte 6"/>
          <p:cNvSpPr txBox="1">
            <a:spLocks noChangeArrowheads="1"/>
          </p:cNvSpPr>
          <p:nvPr/>
        </p:nvSpPr>
        <p:spPr bwMode="auto">
          <a:xfrm>
            <a:off x="1547813" y="412750"/>
            <a:ext cx="541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Sujet DNB Technologie : Barrage à clapet de Chatou</a:t>
            </a: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313" y="1571625"/>
            <a:ext cx="4849812" cy="22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612900"/>
            <a:ext cx="3783013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6" name="ZoneTexte 11"/>
          <p:cNvSpPr txBox="1">
            <a:spLocks noChangeArrowheads="1"/>
          </p:cNvSpPr>
          <p:nvPr/>
        </p:nvSpPr>
        <p:spPr bwMode="auto">
          <a:xfrm>
            <a:off x="4429125" y="844550"/>
            <a:ext cx="406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1000">
                <a:solidFill>
                  <a:srgbClr val="333333"/>
                </a:solidFill>
                <a:latin typeface="Verdana" pitchFamily="34" charset="0"/>
              </a:rPr>
              <a:t>Étude la chaîne d’énergie et </a:t>
            </a:r>
          </a:p>
          <a:p>
            <a:pPr algn="ctr">
              <a:lnSpc>
                <a:spcPct val="150000"/>
              </a:lnSpc>
            </a:pPr>
            <a:r>
              <a:rPr lang="fr-FR" altLang="fr-FR" sz="1000">
                <a:solidFill>
                  <a:srgbClr val="333333"/>
                </a:solidFill>
                <a:latin typeface="Verdana" pitchFamily="34" charset="0"/>
              </a:rPr>
              <a:t>de la chaîne d’information du système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289050" y="357188"/>
            <a:ext cx="1925638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500" b="1">
                <a:solidFill>
                  <a:srgbClr val="000000"/>
                </a:solidFill>
              </a:rPr>
              <a:t>Sommaire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071538" y="786594"/>
            <a:ext cx="7715250" cy="4006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dirty="0">
                <a:solidFill>
                  <a:srgbClr val="000000"/>
                </a:solidFill>
              </a:rPr>
              <a:t> Le rôle du </a:t>
            </a:r>
            <a:r>
              <a:rPr lang="fr-FR" altLang="fr-FR" dirty="0" smtClean="0">
                <a:solidFill>
                  <a:srgbClr val="000000"/>
                </a:solidFill>
              </a:rPr>
              <a:t>GEP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dirty="0" smtClean="0">
                <a:solidFill>
                  <a:srgbClr val="000000"/>
                </a:solidFill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</a:rPr>
              <a:t>Séance de technologie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dirty="0" smtClean="0">
                <a:solidFill>
                  <a:srgbClr val="000000"/>
                </a:solidFill>
              </a:rPr>
              <a:t> Progression C3 et C4</a:t>
            </a:r>
            <a:endParaRPr lang="fr-FR" altLang="fr-FR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dirty="0">
                <a:solidFill>
                  <a:srgbClr val="000000"/>
                </a:solidFill>
                <a:latin typeface="+mj-lt"/>
              </a:rPr>
              <a:t>- Des outils et des méthodologies pour hybrider l’enseignement</a:t>
            </a:r>
          </a:p>
          <a:p>
            <a:pPr eaLnBrk="1" hangingPunct="1"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8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dirty="0">
                <a:solidFill>
                  <a:srgbClr val="000000"/>
                </a:solidFill>
              </a:rPr>
              <a:t>- Enseignement hybride avec matériel numérique</a:t>
            </a:r>
          </a:p>
          <a:p>
            <a:pPr eaLnBrk="1" hangingPunct="1"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dirty="0">
                <a:solidFill>
                  <a:srgbClr val="000000"/>
                </a:solidFill>
              </a:rPr>
              <a:t>	- Présentation d’outils</a:t>
            </a:r>
          </a:p>
          <a:p>
            <a:pPr eaLnBrk="1" hangingPunct="1"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dirty="0">
                <a:solidFill>
                  <a:srgbClr val="000000"/>
                </a:solidFill>
              </a:rPr>
              <a:t>	- Formations associées</a:t>
            </a:r>
          </a:p>
          <a:p>
            <a:pPr eaLnBrk="1" hangingPunct="1"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8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dirty="0">
                <a:solidFill>
                  <a:srgbClr val="000000"/>
                </a:solidFill>
              </a:rPr>
              <a:t>- Enseignement hybride sans matériel numérique</a:t>
            </a:r>
          </a:p>
          <a:p>
            <a:pPr eaLnBrk="1" hangingPunct="1"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dirty="0">
                <a:solidFill>
                  <a:srgbClr val="000000"/>
                </a:solidFill>
              </a:rPr>
              <a:t>	- Méthodologie </a:t>
            </a:r>
          </a:p>
          <a:p>
            <a:pPr eaLnBrk="1" hangingPunct="1"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dirty="0">
                <a:solidFill>
                  <a:srgbClr val="000000"/>
                </a:solidFill>
              </a:rPr>
              <a:t>	- Modes pédagogiques</a:t>
            </a:r>
          </a:p>
          <a:p>
            <a:pPr eaLnBrk="1" hangingPunct="1"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8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dirty="0">
                <a:solidFill>
                  <a:srgbClr val="000000"/>
                </a:solidFill>
              </a:rPr>
              <a:t> Site académique</a:t>
            </a:r>
          </a:p>
          <a:p>
            <a:pPr eaLnBrk="1" hangingPunct="1"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8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dirty="0">
                <a:solidFill>
                  <a:srgbClr val="000000"/>
                </a:solidFill>
              </a:rPr>
              <a:t> Questions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42875" indent="-141288">
              <a:spcBef>
                <a:spcPts val="400"/>
              </a:spcBef>
              <a:spcAft>
                <a:spcPts val="8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28676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28677" name="ZoneTexte 6"/>
          <p:cNvSpPr txBox="1">
            <a:spLocks noChangeArrowheads="1"/>
          </p:cNvSpPr>
          <p:nvPr/>
        </p:nvSpPr>
        <p:spPr bwMode="auto">
          <a:xfrm>
            <a:off x="1547813" y="412750"/>
            <a:ext cx="541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Sujet DNB Technologie : Barrage à clapet de Chatou</a:t>
            </a: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14500"/>
            <a:ext cx="3884612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785813"/>
            <a:ext cx="4476750" cy="391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80" name="ZoneTexte 11"/>
          <p:cNvSpPr txBox="1">
            <a:spLocks noChangeArrowheads="1"/>
          </p:cNvSpPr>
          <p:nvPr/>
        </p:nvSpPr>
        <p:spPr bwMode="auto">
          <a:xfrm>
            <a:off x="500063" y="1000125"/>
            <a:ext cx="3109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1000">
                <a:solidFill>
                  <a:srgbClr val="333333"/>
                </a:solidFill>
                <a:latin typeface="Verdana" pitchFamily="34" charset="0"/>
              </a:rPr>
              <a:t>Programmation du niveau d’eau du barrage</a:t>
            </a:r>
          </a:p>
          <a:p>
            <a:pPr algn="ctr">
              <a:lnSpc>
                <a:spcPct val="150000"/>
              </a:lnSpc>
            </a:pPr>
            <a:r>
              <a:rPr lang="fr-FR" altLang="fr-FR" sz="1000">
                <a:solidFill>
                  <a:srgbClr val="333333"/>
                </a:solidFill>
                <a:latin typeface="Verdana" pitchFamily="34" charset="0"/>
              </a:rPr>
              <a:t>avec un logigramme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29700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sp>
        <p:nvSpPr>
          <p:cNvPr id="29701" name="ZoneTexte 6"/>
          <p:cNvSpPr txBox="1">
            <a:spLocks noChangeArrowheads="1"/>
          </p:cNvSpPr>
          <p:nvPr/>
        </p:nvSpPr>
        <p:spPr bwMode="auto">
          <a:xfrm>
            <a:off x="1547813" y="412750"/>
            <a:ext cx="541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solidFill>
                  <a:schemeClr val="tx1"/>
                </a:solidFill>
                <a:latin typeface="Verdana" pitchFamily="34" charset="0"/>
              </a:rPr>
              <a:t>Sujet DNB Technologie : Barrage à clapet de Chatou</a:t>
            </a:r>
          </a:p>
        </p:txBody>
      </p:sp>
      <p:sp>
        <p:nvSpPr>
          <p:cNvPr id="29702" name="ZoneTexte 11"/>
          <p:cNvSpPr txBox="1">
            <a:spLocks noChangeArrowheads="1"/>
          </p:cNvSpPr>
          <p:nvPr/>
        </p:nvSpPr>
        <p:spPr bwMode="auto">
          <a:xfrm>
            <a:off x="5494338" y="827088"/>
            <a:ext cx="31099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1000">
                <a:solidFill>
                  <a:srgbClr val="333333"/>
                </a:solidFill>
                <a:latin typeface="Verdana" pitchFamily="34" charset="0"/>
              </a:rPr>
              <a:t>Programmation par blocs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973138"/>
            <a:ext cx="3322638" cy="345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30724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graphicFrame>
        <p:nvGraphicFramePr>
          <p:cNvPr id="7" name="Tableau 4"/>
          <p:cNvGraphicFramePr>
            <a:graphicFrameLocks noGrp="1"/>
          </p:cNvGraphicFramePr>
          <p:nvPr/>
        </p:nvGraphicFramePr>
        <p:xfrm>
          <a:off x="546100" y="1789113"/>
          <a:ext cx="809148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58"/>
                <a:gridCol w="427503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Atouts de la plateforme Moodle Éléa</a:t>
                      </a:r>
                    </a:p>
                  </a:txBody>
                  <a:tcPr marL="91438" marR="91438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Côté élèves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Côté professeur</a:t>
                      </a:r>
                    </a:p>
                  </a:txBody>
                  <a:tcPr marL="91438" marR="91438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Compatible RGPD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Suivi des élèves</a:t>
                      </a:r>
                      <a:endParaRPr lang="fr-FR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8" marR="9143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Intégrée aux ENT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Pérennité du travail sur la plateforme Moodle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fr-FR" altLang="fr-F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au niveau national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fr-FR" altLang="fr-F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en collège et </a:t>
                      </a:r>
                      <a:r>
                        <a:rPr lang="fr-FR" altLang="fr-FR" sz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lycée</a:t>
                      </a:r>
                    </a:p>
                  </a:txBody>
                  <a:tcPr marL="91438" marR="9143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8" marR="91438" anchor="ctr"/>
                </a:tc>
              </a:tr>
            </a:tbl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360363" y="900113"/>
            <a:ext cx="8423275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Enseignement hybride sans matériel numérique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35845" name="ZoneTexte 1"/>
          <p:cNvSpPr txBox="1">
            <a:spLocks noChangeArrowheads="1"/>
          </p:cNvSpPr>
          <p:nvPr/>
        </p:nvSpPr>
        <p:spPr bwMode="auto">
          <a:xfrm>
            <a:off x="611188" y="1258888"/>
            <a:ext cx="792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200">
                <a:solidFill>
                  <a:schemeClr val="tx1"/>
                </a:solidFill>
              </a:rPr>
              <a:t>Les élèves travaillent en autonomie, plus ou moins déconnectés, en utilisant le matériel trouvé à la maison. </a:t>
            </a:r>
          </a:p>
        </p:txBody>
      </p:sp>
      <p:graphicFrame>
        <p:nvGraphicFramePr>
          <p:cNvPr id="2" name="Tableau 2"/>
          <p:cNvGraphicFramePr>
            <a:graphicFrameLocks noGrp="1"/>
          </p:cNvGraphicFramePr>
          <p:nvPr/>
        </p:nvGraphicFramePr>
        <p:xfrm>
          <a:off x="360363" y="1547813"/>
          <a:ext cx="8501062" cy="312102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66254"/>
                <a:gridCol w="2595177"/>
                <a:gridCol w="4139631"/>
              </a:tblGrid>
              <a:tr h="448318">
                <a:tc>
                  <a:txBody>
                    <a:bodyPr/>
                    <a:lstStyle/>
                    <a:p>
                      <a:pPr algn="ctr"/>
                      <a:endParaRPr sz="1800" dirty="0"/>
                    </a:p>
                  </a:txBody>
                  <a:tcPr marT="45730" marB="45730" anchor="ctr">
                    <a:solidFill>
                      <a:srgbClr val="243B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Contexte</a:t>
                      </a:r>
                      <a:endParaRPr sz="1800" dirty="0"/>
                    </a:p>
                  </a:txBody>
                  <a:tcPr marT="45730" marB="45730" anchor="ctr">
                    <a:solidFill>
                      <a:srgbClr val="243B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Installation et prérequis</a:t>
                      </a:r>
                      <a:endParaRPr sz="1800" dirty="0"/>
                    </a:p>
                  </a:txBody>
                  <a:tcPr marT="45730" marB="45730" anchor="ctr">
                    <a:solidFill>
                      <a:srgbClr val="243B7C"/>
                    </a:solidFill>
                  </a:tcPr>
                </a:tc>
              </a:tr>
              <a:tr h="823133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Hybridation </a:t>
                      </a:r>
                      <a:endParaRPr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</a:rPr>
                        <a:t>Classe inversée : </a:t>
                      </a:r>
                    </a:p>
                    <a:p>
                      <a:pPr marL="285750" indent="-10318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</a:rPr>
                        <a:t>Expérience à la maison</a:t>
                      </a:r>
                    </a:p>
                    <a:p>
                      <a:pPr marL="285750" indent="-10318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</a:rPr>
                        <a:t>Synthèse en classe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endParaRPr sz="12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</a:rPr>
                        <a:t>Maitriser les notions et les compétences précédentes et nécessaires. </a:t>
                      </a:r>
                    </a:p>
                    <a:p>
                      <a:pPr algn="l"/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</a:rPr>
                        <a:t>Préciser la problématique. </a:t>
                      </a:r>
                    </a:p>
                    <a:p>
                      <a:pPr algn="l"/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</a:rPr>
                        <a:t>Faire la liste du matériel commun au public de la classe. 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 anchor="ctr"/>
                </a:tc>
              </a:tr>
              <a:tr h="640215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Consolidation </a:t>
                      </a:r>
                      <a:endParaRPr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</a:rPr>
                        <a:t>Proposer une problématique analogue sur un nouveau système technique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</a:rPr>
                        <a:t>Maitriser les notions abordées en classe sur un système précédent. 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 anchor="ctr"/>
                </a:tc>
              </a:tr>
              <a:tr h="640215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Pur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distanciel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</a:rPr>
                        <a:t>Activités en autonomie complète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kern="1200">
                          <a:solidFill>
                            <a:schemeClr val="dk1"/>
                          </a:solidFill>
                          <a:effectLst/>
                        </a:rPr>
                        <a:t>Maitriser la méthodologie ou proposer un document guide très détaillé avec descriptif précis et lexique de vocabulaire.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 anchor="ctr"/>
                </a:tc>
              </a:tr>
              <a:tr h="569144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Différenciation </a:t>
                      </a:r>
                      <a:endParaRPr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kern="1200">
                          <a:solidFill>
                            <a:schemeClr val="dk1"/>
                          </a:solidFill>
                          <a:effectLst/>
                        </a:rPr>
                        <a:t>L’élève gère son activité dans le temps et le niveau de difficulté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</a:rPr>
                        <a:t>Diagnostic des difficultés des élèves et préparation des aides et des coups de pouce.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 anchor="ctr"/>
                </a:tc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60363" y="900113"/>
            <a:ext cx="8423275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Enseignement hybride sans matériel numérique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15364" name="ZoneTexte 1"/>
          <p:cNvSpPr txBox="1">
            <a:spLocks noChangeArrowheads="1"/>
          </p:cNvSpPr>
          <p:nvPr/>
        </p:nvSpPr>
        <p:spPr bwMode="auto">
          <a:xfrm>
            <a:off x="611188" y="1258888"/>
            <a:ext cx="7920037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</a:rPr>
              <a:t>Exemples de mise en pratique :</a:t>
            </a:r>
          </a:p>
          <a:p>
            <a:pPr marL="268288" indent="-128588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</a:rPr>
              <a:t>Description de comportement de système</a:t>
            </a:r>
          </a:p>
          <a:p>
            <a:pPr marL="268288" indent="-128588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</a:rPr>
              <a:t>Recherche de solution avec protocole précis </a:t>
            </a:r>
          </a:p>
          <a:p>
            <a:pPr marL="268288" indent="-128588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</a:rPr>
              <a:t>Défi avec ou sans contraintes pour conclure sur des solutions et des méthodes </a:t>
            </a:r>
          </a:p>
        </p:txBody>
      </p:sp>
      <p:grpSp>
        <p:nvGrpSpPr>
          <p:cNvPr id="39942" name="Groupe 16"/>
          <p:cNvGrpSpPr>
            <a:grpSpLocks/>
          </p:cNvGrpSpPr>
          <p:nvPr/>
        </p:nvGrpSpPr>
        <p:grpSpPr bwMode="auto">
          <a:xfrm>
            <a:off x="395288" y="2171700"/>
            <a:ext cx="2070100" cy="2382838"/>
            <a:chOff x="330339" y="2171805"/>
            <a:chExt cx="2070038" cy="2382276"/>
          </a:xfrm>
        </p:grpSpPr>
        <p:pic>
          <p:nvPicPr>
            <p:cNvPr id="39952" name="Picture 4" descr="Résultat de recherche d'images pour &quot;pédalier vitesse roue&quot;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330339" y="3169086"/>
              <a:ext cx="1962413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3" name="Rectangle 6"/>
            <p:cNvSpPr>
              <a:spLocks noChangeArrowheads="1"/>
            </p:cNvSpPr>
            <p:nvPr/>
          </p:nvSpPr>
          <p:spPr bwMode="auto">
            <a:xfrm>
              <a:off x="330342" y="2171805"/>
              <a:ext cx="207003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altLang="fr-FR" sz="1200" u="sng">
                  <a:solidFill>
                    <a:schemeClr val="tx1"/>
                  </a:solidFill>
                  <a:cs typeface="Arial" charset="0"/>
                </a:rPr>
                <a:t>Propulsion du vélo</a:t>
              </a:r>
              <a:r>
                <a:rPr lang="fr-FR" altLang="fr-FR" sz="1200">
                  <a:solidFill>
                    <a:schemeClr val="tx1"/>
                  </a:solidFill>
                  <a:cs typeface="Arial" charset="0"/>
                </a:rPr>
                <a:t> : Pourquoi a-t-on des vitesses sur un vélo ? </a:t>
              </a:r>
              <a:endParaRPr lang="fr-FR" altLang="fr-FR" sz="800">
                <a:solidFill>
                  <a:schemeClr val="tx1"/>
                </a:solidFill>
                <a:cs typeface="Arial" charset="0"/>
              </a:endParaRPr>
            </a:p>
            <a:p>
              <a:r>
                <a:rPr lang="fr-FR" altLang="fr-FR" sz="1200">
                  <a:solidFill>
                    <a:schemeClr val="tx1"/>
                  </a:solidFill>
                  <a:cs typeface="Arial" charset="0"/>
                </a:rPr>
                <a:t>Comment est transmis l’énergie de mes muscles pour faire avancer le vélo ?</a:t>
              </a:r>
              <a:endParaRPr lang="fr-FR" altLang="fr-FR">
                <a:solidFill>
                  <a:schemeClr val="tx1"/>
                </a:solidFill>
                <a:cs typeface="Arial" charset="0"/>
              </a:endParaRPr>
            </a:p>
          </p:txBody>
        </p:sp>
      </p:grpSp>
      <p:grpSp>
        <p:nvGrpSpPr>
          <p:cNvPr id="39943" name="Groupe 15"/>
          <p:cNvGrpSpPr>
            <a:grpSpLocks/>
          </p:cNvGrpSpPr>
          <p:nvPr/>
        </p:nvGrpSpPr>
        <p:grpSpPr bwMode="auto">
          <a:xfrm>
            <a:off x="2536825" y="2122488"/>
            <a:ext cx="1963738" cy="2581275"/>
            <a:chOff x="2377266" y="2122465"/>
            <a:chExt cx="1962410" cy="2581863"/>
          </a:xfrm>
        </p:grpSpPr>
        <p:pic>
          <p:nvPicPr>
            <p:cNvPr id="39950" name="Picture 7" descr="Résultat de recherche d'images pour &quot;pont en lego record du monde&quot;"/>
            <p:cNvPicPr>
              <a:picLocks noChangeAspect="1" noChangeArrowheads="1"/>
            </p:cNvPicPr>
            <p:nvPr/>
          </p:nvPicPr>
          <p:blipFill>
            <a:blip r:embed="rId5" r:link="rId6"/>
            <a:srcRect l="12534"/>
            <a:stretch>
              <a:fillRect/>
            </a:stretch>
          </p:blipFill>
          <p:spPr bwMode="auto">
            <a:xfrm>
              <a:off x="2428354" y="3407503"/>
              <a:ext cx="1860233" cy="129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1" name="Rectangle 9"/>
            <p:cNvSpPr>
              <a:spLocks noChangeArrowheads="1"/>
            </p:cNvSpPr>
            <p:nvPr/>
          </p:nvSpPr>
          <p:spPr bwMode="auto">
            <a:xfrm>
              <a:off x="2377266" y="2122465"/>
              <a:ext cx="1962410" cy="124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altLang="fr-FR" sz="1200" u="sng">
                  <a:solidFill>
                    <a:schemeClr val="tx1"/>
                  </a:solidFill>
                  <a:cs typeface="Arial" charset="0"/>
                </a:rPr>
                <a:t>Pont (Légo, autres,...)</a:t>
              </a:r>
              <a:r>
                <a:rPr lang="fr-FR" altLang="fr-FR" sz="1200">
                  <a:solidFill>
                    <a:schemeClr val="tx1"/>
                  </a:solidFill>
                  <a:cs typeface="Arial" charset="0"/>
                </a:rPr>
                <a:t> : Comment faire franchir un vide à une petite voiture ? 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altLang="fr-FR" sz="1200">
                  <a:solidFill>
                    <a:schemeClr val="tx1"/>
                  </a:solidFill>
                  <a:cs typeface="Arial" charset="0"/>
                </a:rPr>
                <a:t>Quelle est le plus long vide que tu as pu faire franchir ?</a:t>
              </a:r>
            </a:p>
          </p:txBody>
        </p:sp>
      </p:grpSp>
      <p:grpSp>
        <p:nvGrpSpPr>
          <p:cNvPr id="39944" name="Groupe 14"/>
          <p:cNvGrpSpPr>
            <a:grpSpLocks/>
          </p:cNvGrpSpPr>
          <p:nvPr/>
        </p:nvGrpSpPr>
        <p:grpSpPr bwMode="auto">
          <a:xfrm>
            <a:off x="4572000" y="2141538"/>
            <a:ext cx="2219325" cy="2625725"/>
            <a:chOff x="4441626" y="2140844"/>
            <a:chExt cx="2218605" cy="2625928"/>
          </a:xfrm>
        </p:grpSpPr>
        <p:pic>
          <p:nvPicPr>
            <p:cNvPr id="39947" name="Picture 10" descr="Résultat de recherche d'images pour &quot;tour jenga&quot;"/>
            <p:cNvPicPr>
              <a:picLocks noChangeAspect="1" noChangeArrowheads="1"/>
            </p:cNvPicPr>
            <p:nvPr/>
          </p:nvPicPr>
          <p:blipFill>
            <a:blip r:embed="rId7" r:link="rId8"/>
            <a:srcRect/>
            <a:stretch>
              <a:fillRect/>
            </a:stretch>
          </p:blipFill>
          <p:spPr bwMode="auto">
            <a:xfrm>
              <a:off x="5040139" y="3132652"/>
              <a:ext cx="1224136" cy="1634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8" name="Rectangle 11"/>
            <p:cNvSpPr>
              <a:spLocks noChangeArrowheads="1"/>
            </p:cNvSpPr>
            <p:nvPr/>
          </p:nvSpPr>
          <p:spPr bwMode="auto">
            <a:xfrm>
              <a:off x="4441626" y="2140844"/>
              <a:ext cx="221860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altLang="fr-FR" sz="1200" u="sng">
                  <a:solidFill>
                    <a:schemeClr val="tx1"/>
                  </a:solidFill>
                  <a:cs typeface="Arial" charset="0"/>
                </a:rPr>
                <a:t>Édifices le plus haut </a:t>
              </a:r>
              <a:r>
                <a:rPr lang="fr-FR" altLang="fr-FR" sz="1200">
                  <a:solidFill>
                    <a:schemeClr val="tx1"/>
                  </a:solidFill>
                  <a:cs typeface="Arial" charset="0"/>
                </a:rPr>
                <a:t>: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altLang="fr-FR" sz="1200">
                  <a:solidFill>
                    <a:schemeClr val="tx1"/>
                  </a:solidFill>
                  <a:cs typeface="Arial" charset="0"/>
                </a:rPr>
                <a:t>Comment construire un édifice le plus haut possible ?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altLang="fr-FR" sz="1200">
                  <a:solidFill>
                    <a:schemeClr val="tx1"/>
                  </a:solidFill>
                  <a:cs typeface="Arial" charset="0"/>
                </a:rPr>
                <a:t>Comment construire un édifice le plus stable possible ? </a:t>
              </a:r>
            </a:p>
          </p:txBody>
        </p:sp>
        <p:pic>
          <p:nvPicPr>
            <p:cNvPr id="39949" name="Picture 14" descr="Portfolio C.Crosnier: Tour en spaghetti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77833" y="3372134"/>
              <a:ext cx="627261" cy="134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45" name="Rectangle 13"/>
          <p:cNvSpPr>
            <a:spLocks noChangeArrowheads="1"/>
          </p:cNvSpPr>
          <p:nvPr/>
        </p:nvSpPr>
        <p:spPr bwMode="auto">
          <a:xfrm>
            <a:off x="6824663" y="2106613"/>
            <a:ext cx="21399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200" u="sng">
                <a:solidFill>
                  <a:schemeClr val="tx1"/>
                </a:solidFill>
                <a:cs typeface="Arial" charset="0"/>
              </a:rPr>
              <a:t>Description comportement de système </a:t>
            </a:r>
            <a:r>
              <a:rPr lang="fr-FR" altLang="fr-FR" sz="1200">
                <a:solidFill>
                  <a:schemeClr val="tx1"/>
                </a:solidFill>
                <a:cs typeface="Arial" charset="0"/>
              </a:rPr>
              <a:t>: </a:t>
            </a:r>
          </a:p>
          <a:p>
            <a:r>
              <a:rPr lang="fr-FR" altLang="fr-FR" sz="1200">
                <a:solidFill>
                  <a:schemeClr val="tx1"/>
                </a:solidFill>
                <a:cs typeface="Arial" charset="0"/>
              </a:rPr>
              <a:t>Comment se comporte un système autonome ? </a:t>
            </a:r>
          </a:p>
          <a:p>
            <a:r>
              <a:rPr lang="fr-FR" altLang="fr-FR" sz="1200">
                <a:solidFill>
                  <a:schemeClr val="tx1"/>
                </a:solidFill>
                <a:cs typeface="Arial" charset="0"/>
              </a:rPr>
              <a:t>Identification des capteurs et actionneurs dans télévision, four programmable, alarme, portail automatique, système d’éclairage ou d’arrosage).</a:t>
            </a:r>
            <a:endParaRPr lang="fr-FR" alt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6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sans matériel numérique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360363" y="900113"/>
            <a:ext cx="8423275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Enseignement hybride sans matériel numérique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7613650" y="4854575"/>
            <a:ext cx="116998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Année 2020/2021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40965" name="ZoneTexte 1"/>
          <p:cNvSpPr txBox="1">
            <a:spLocks noChangeArrowheads="1"/>
          </p:cNvSpPr>
          <p:nvPr/>
        </p:nvSpPr>
        <p:spPr bwMode="auto">
          <a:xfrm>
            <a:off x="611188" y="1258888"/>
            <a:ext cx="792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200">
                <a:solidFill>
                  <a:schemeClr val="tx1"/>
                </a:solidFill>
              </a:rPr>
              <a:t>Les élèves travaillent en autonomie, plus ou moins déconnectés, en utilisant le matériel trouvé à la maison. </a:t>
            </a:r>
          </a:p>
        </p:txBody>
      </p:sp>
      <p:graphicFrame>
        <p:nvGraphicFramePr>
          <p:cNvPr id="2" name="Tableau 2"/>
          <p:cNvGraphicFramePr>
            <a:graphicFrameLocks noGrp="1"/>
          </p:cNvGraphicFramePr>
          <p:nvPr/>
        </p:nvGraphicFramePr>
        <p:xfrm>
          <a:off x="360363" y="1547813"/>
          <a:ext cx="8423276" cy="301464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211638"/>
                <a:gridCol w="4211638"/>
              </a:tblGrid>
              <a:tr h="45328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Points positifs</a:t>
                      </a:r>
                      <a:endParaRPr sz="1800" dirty="0"/>
                    </a:p>
                  </a:txBody>
                  <a:tcPr marT="46236" marB="462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3B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Difficultés</a:t>
                      </a:r>
                      <a:r>
                        <a:rPr lang="fr-FR" sz="1800" baseline="0" dirty="0" smtClean="0"/>
                        <a:t> rencontrées</a:t>
                      </a:r>
                      <a:endParaRPr sz="1800" dirty="0"/>
                    </a:p>
                  </a:txBody>
                  <a:tcPr marT="46236" marB="462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3B7C"/>
                    </a:solidFill>
                  </a:tcPr>
                </a:tc>
              </a:tr>
              <a:tr h="2555023">
                <a:tc>
                  <a:txBody>
                    <a:bodyPr/>
                    <a:lstStyle/>
                    <a:p>
                      <a:pPr marL="160338" indent="-160338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Activités concrètes</a:t>
                      </a:r>
                    </a:p>
                    <a:p>
                      <a:pPr marL="160338" indent="-160338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Contexte très proche de l’élève</a:t>
                      </a:r>
                    </a:p>
                    <a:p>
                      <a:pPr marL="160338" indent="-160338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L’élève est maitre du rythme de l’activité (différentiation)</a:t>
                      </a:r>
                    </a:p>
                    <a:p>
                      <a:pPr marL="160338" indent="-160338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Autonomie et investissement positif des élèves</a:t>
                      </a:r>
                    </a:p>
                    <a:p>
                      <a:pPr marL="160338" indent="-160338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d’une démarche d’investigation</a:t>
                      </a:r>
                    </a:p>
                    <a:p>
                      <a:pPr marL="160338" indent="-160338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Acquisition solide des notions par la pratique et l’expérience</a:t>
                      </a:r>
                    </a:p>
                    <a:p>
                      <a:pPr marL="160338" indent="-160338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Complicité avec la famille qui aide l’élève sur l’activité</a:t>
                      </a:r>
                      <a:endParaRPr lang="fr-FR" sz="1200" dirty="0"/>
                    </a:p>
                  </a:txBody>
                  <a:tcPr marT="46236" marB="462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Élève seul face à ses questions et ses problématiques (abandon possible)</a:t>
                      </a:r>
                    </a:p>
                    <a:p>
                      <a:pPr marL="117475" indent="-117475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Difficile de mettre en place des activités liées au numérique</a:t>
                      </a:r>
                    </a:p>
                    <a:p>
                      <a:pPr marL="117475" indent="-117475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Certains élèves peuvent être en difficulté pour avoir le matériel minimum nécessaire</a:t>
                      </a:r>
                    </a:p>
                    <a:p>
                      <a:pPr marL="117475" indent="-117475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Maintenir pas à pas les échanges entre les élèves et professeurs pour les guider (sur l’ENT par exemple)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6236" marB="462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7" name="ZoneTexte 5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sans matériel numérique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286250" y="142875"/>
            <a:ext cx="314325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sti.ac-versailles.fr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785938" y="1071563"/>
            <a:ext cx="5357812" cy="397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000000"/>
                </a:solidFill>
              </a:rPr>
              <a:t>Veille Technologique : Article sous format de mini série </a:t>
            </a:r>
          </a:p>
          <a:p>
            <a:pPr lvl="1" eaLnBrk="1" hangingPunct="1"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000000"/>
                </a:solidFill>
              </a:rPr>
              <a:t>Impression 3D</a:t>
            </a:r>
          </a:p>
          <a:p>
            <a:pPr lvl="1" eaLnBrk="1" hangingPunct="1"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000000"/>
                </a:solidFill>
              </a:rPr>
              <a:t>Découpe Laser</a:t>
            </a:r>
          </a:p>
          <a:p>
            <a:pPr lvl="1" eaLnBrk="1" hangingPunct="1"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000000"/>
                </a:solidFill>
              </a:rPr>
              <a:t>Microcontrôleur </a:t>
            </a:r>
          </a:p>
          <a:p>
            <a:pPr lvl="1" eaLnBrk="1" hangingPunct="1"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000000"/>
                </a:solidFill>
              </a:rPr>
              <a:t>…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solidFill>
                <a:srgbClr val="000000"/>
              </a:solidFill>
            </a:endParaRP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000000"/>
                </a:solidFill>
              </a:rPr>
              <a:t>Des ressources, des astuces, des bonnes pratiques. 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solidFill>
                <a:srgbClr val="000000"/>
              </a:solidFill>
            </a:endParaRP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000000"/>
                </a:solidFill>
              </a:rPr>
              <a:t>Des informations officielles. 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solidFill>
                <a:srgbClr val="000000"/>
              </a:solidFill>
            </a:endParaRP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000000"/>
                </a:solidFill>
              </a:rPr>
              <a:t>Des productions pédagogiques. 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41990" name="Image 5" descr="diapo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33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Image 6" descr="diapo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857250"/>
            <a:ext cx="1785937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Image 7" descr="diapo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50"/>
            <a:ext cx="1857375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360363" y="900113"/>
            <a:ext cx="8423275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Formation Micro:Bit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/>
          <a:srcRect r="3293"/>
          <a:stretch>
            <a:fillRect/>
          </a:stretch>
        </p:blipFill>
        <p:spPr bwMode="auto">
          <a:xfrm>
            <a:off x="5219700" y="103188"/>
            <a:ext cx="3775075" cy="311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360363" y="1492250"/>
            <a:ext cx="5003800" cy="2587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84163" indent="-284163"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Programmation Block ou </a:t>
            </a:r>
            <a:r>
              <a:rPr lang="fr-FR" altLang="fr-FR" dirty="0" err="1">
                <a:solidFill>
                  <a:srgbClr val="000000"/>
                </a:solidFill>
              </a:rPr>
              <a:t>Pyhton</a:t>
            </a:r>
            <a:endParaRPr lang="fr-FR" altLang="fr-FR" dirty="0">
              <a:solidFill>
                <a:srgbClr val="000000"/>
              </a:solidFill>
            </a:endParaRPr>
          </a:p>
          <a:p>
            <a:pPr marL="284163" indent="-284163"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Programmable aussi avec Smartphone/Tablette</a:t>
            </a:r>
          </a:p>
          <a:p>
            <a:pPr marL="284163" indent="-284163"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All in one</a:t>
            </a:r>
          </a:p>
          <a:p>
            <a:pPr marL="284163" indent="-284163"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Accessible et </a:t>
            </a:r>
            <a:r>
              <a:rPr lang="fr-FR" altLang="fr-FR" dirty="0" err="1">
                <a:solidFill>
                  <a:srgbClr val="000000"/>
                </a:solidFill>
              </a:rPr>
              <a:t>déployable</a:t>
            </a:r>
            <a:r>
              <a:rPr lang="fr-FR" altLang="fr-FR" dirty="0">
                <a:solidFill>
                  <a:srgbClr val="000000"/>
                </a:solidFill>
              </a:rPr>
              <a:t> pour chaque élève</a:t>
            </a:r>
          </a:p>
          <a:p>
            <a:pPr marL="284163" indent="-284163"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Facilite l’usage dans un cadre sanitaire complexe</a:t>
            </a:r>
          </a:p>
          <a:p>
            <a:pPr marL="284163" indent="-2841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solidFill>
                <a:srgbClr val="000000"/>
              </a:solidFill>
            </a:endParaRPr>
          </a:p>
          <a:p>
            <a:pPr marL="284163" indent="-284163"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Formation PAF </a:t>
            </a:r>
            <a:r>
              <a:rPr lang="fr-FR" altLang="fr-FR" dirty="0" smtClean="0">
                <a:solidFill>
                  <a:srgbClr val="000000"/>
                </a:solidFill>
              </a:rPr>
              <a:t>2022-2023</a:t>
            </a:r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4356100" y="3892550"/>
            <a:ext cx="20161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000000"/>
                </a:solidFill>
              </a:rPr>
              <a:t>Prequis 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000000"/>
                </a:solidFill>
              </a:rPr>
              <a:t> Achat  Prix 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000000"/>
                </a:solidFill>
              </a:rPr>
              <a:t>Durée ?....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357313" y="1928813"/>
            <a:ext cx="6643687" cy="1287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b="1">
                <a:solidFill>
                  <a:srgbClr val="000000"/>
                </a:solidFill>
              </a:rPr>
              <a:t>Avez-vous des questions ?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714375" y="1928813"/>
            <a:ext cx="7858125" cy="1287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fr-FR" sz="2400">
                <a:solidFill>
                  <a:schemeClr val="tx1"/>
                </a:solidFill>
              </a:rPr>
              <a:t>N’hésitez pas à nous faire remonter vos remarques</a:t>
            </a:r>
          </a:p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fr-FR" sz="400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fr-FR" sz="4000">
                <a:solidFill>
                  <a:schemeClr val="tx1"/>
                </a:solidFill>
              </a:rPr>
              <a:t>gep.technologie@ac-versailles.fr</a:t>
            </a:r>
            <a:endParaRPr lang="fr-FR" altLang="fr-FR" sz="4000" b="1">
              <a:solidFill>
                <a:schemeClr val="tx1"/>
              </a:solidFill>
            </a:endParaRP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500188" y="214313"/>
            <a:ext cx="6500812" cy="37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b="1" i="1" dirty="0">
                <a:solidFill>
                  <a:srgbClr val="10102D"/>
                </a:solidFill>
                <a:latin typeface="+mj-lt"/>
                <a:cs typeface="Calibri" pitchFamily="34" charset="0"/>
              </a:rPr>
              <a:t>Le rôle du groupe d’expérimentation pédagogique GEP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143000" y="642938"/>
            <a:ext cx="692943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2913" algn="l"/>
                <a:tab pos="887413" algn="l"/>
                <a:tab pos="1344613" algn="l"/>
                <a:tab pos="1789113" algn="l"/>
                <a:tab pos="2233613" algn="l"/>
                <a:tab pos="2690813" algn="l"/>
                <a:tab pos="3135313" algn="l"/>
                <a:tab pos="3579813" algn="l"/>
                <a:tab pos="4037013" algn="l"/>
                <a:tab pos="4481513" algn="l"/>
                <a:tab pos="4938713" algn="l"/>
                <a:tab pos="5383213" algn="l"/>
                <a:tab pos="5827713" algn="l"/>
                <a:tab pos="6284913" algn="l"/>
                <a:tab pos="6729413" algn="l"/>
                <a:tab pos="7173913" algn="l"/>
                <a:tab pos="7631113" algn="l"/>
                <a:tab pos="8075613" algn="l"/>
                <a:tab pos="8532813" algn="l"/>
                <a:tab pos="8977313" algn="l"/>
                <a:tab pos="9144000" algn="l"/>
                <a:tab pos="10058400" algn="l"/>
              </a:tabLst>
              <a:defRPr/>
            </a:pPr>
            <a:r>
              <a:rPr lang="fr-FR" altLang="fr-FR" sz="1600" dirty="0">
                <a:solidFill>
                  <a:schemeClr val="tx1"/>
                </a:solidFill>
                <a:latin typeface="+mn-lt"/>
              </a:rPr>
              <a:t>Notre rôle est d’expérimenter avec les élèves de nouvelles technologies dans le domaine du numérique et de faire un bilan de notre expertise.</a:t>
            </a:r>
          </a:p>
          <a:p>
            <a:pPr eaLnBrk="1" hangingPunct="1">
              <a:buSzPct val="100000"/>
              <a:tabLst>
                <a:tab pos="0" algn="l"/>
                <a:tab pos="442913" algn="l"/>
                <a:tab pos="887413" algn="l"/>
                <a:tab pos="1344613" algn="l"/>
                <a:tab pos="1789113" algn="l"/>
                <a:tab pos="2233613" algn="l"/>
                <a:tab pos="2690813" algn="l"/>
                <a:tab pos="3135313" algn="l"/>
                <a:tab pos="3579813" algn="l"/>
                <a:tab pos="4037013" algn="l"/>
                <a:tab pos="4481513" algn="l"/>
                <a:tab pos="4938713" algn="l"/>
                <a:tab pos="5383213" algn="l"/>
                <a:tab pos="5827713" algn="l"/>
                <a:tab pos="6284913" algn="l"/>
                <a:tab pos="6729413" algn="l"/>
                <a:tab pos="7173913" algn="l"/>
                <a:tab pos="7631113" algn="l"/>
                <a:tab pos="8075613" algn="l"/>
                <a:tab pos="8532813" algn="l"/>
                <a:tab pos="8977313" algn="l"/>
                <a:tab pos="9144000" algn="l"/>
                <a:tab pos="10058400" algn="l"/>
              </a:tabLst>
              <a:defRPr/>
            </a:pPr>
            <a:endParaRPr lang="fr-FR" altLang="fr-FR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7172" name="Groupe 2"/>
          <p:cNvGrpSpPr>
            <a:grpSpLocks/>
          </p:cNvGrpSpPr>
          <p:nvPr/>
        </p:nvGrpSpPr>
        <p:grpSpPr bwMode="auto">
          <a:xfrm>
            <a:off x="5330825" y="1571625"/>
            <a:ext cx="1377950" cy="1498600"/>
            <a:chOff x="5192713" y="1571625"/>
            <a:chExt cx="1377950" cy="1498600"/>
          </a:xfrm>
        </p:grpSpPr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5192713" y="2579688"/>
              <a:ext cx="1377950" cy="4905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fr-FR" altLang="fr-FR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+mn-ea"/>
                </a:rPr>
                <a:t>John</a:t>
              </a:r>
            </a:p>
            <a:p>
              <a:pPr algn="ctr" eaLnBrk="1" hangingPunct="1">
                <a:buSzPct val="100000"/>
                <a:defRPr/>
              </a:pPr>
              <a:r>
                <a:rPr lang="fr-FR" altLang="fr-FR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+mn-ea"/>
                </a:rPr>
                <a:t> LECLERC</a:t>
              </a:r>
            </a:p>
          </p:txBody>
        </p:sp>
        <p:pic>
          <p:nvPicPr>
            <p:cNvPr id="7189" name="Picture 4"/>
            <p:cNvPicPr>
              <a:picLocks noChangeAspect="1" noChangeArrowheads="1"/>
            </p:cNvPicPr>
            <p:nvPr/>
          </p:nvPicPr>
          <p:blipFill>
            <a:blip r:embed="rId3"/>
            <a:srcRect l="17094" t="12190" r="6450" b="25728"/>
            <a:stretch>
              <a:fillRect/>
            </a:stretch>
          </p:blipFill>
          <p:spPr bwMode="auto">
            <a:xfrm>
              <a:off x="5500688" y="1571625"/>
              <a:ext cx="762000" cy="1000125"/>
            </a:xfrm>
            <a:prstGeom prst="rect">
              <a:avLst/>
            </a:prstGeom>
            <a:noFill/>
            <a:ln w="12573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7173" name="Groupe 3"/>
          <p:cNvGrpSpPr>
            <a:grpSpLocks/>
          </p:cNvGrpSpPr>
          <p:nvPr/>
        </p:nvGrpSpPr>
        <p:grpSpPr bwMode="auto">
          <a:xfrm>
            <a:off x="2620958" y="1571625"/>
            <a:ext cx="1379538" cy="1498600"/>
            <a:chOff x="3692525" y="1571625"/>
            <a:chExt cx="1379538" cy="1498600"/>
          </a:xfrm>
        </p:grpSpPr>
        <p:pic>
          <p:nvPicPr>
            <p:cNvPr id="7186" name="Picture 9"/>
            <p:cNvPicPr>
              <a:picLocks noChangeAspect="1" noChangeArrowheads="1"/>
            </p:cNvPicPr>
            <p:nvPr/>
          </p:nvPicPr>
          <p:blipFill>
            <a:blip r:embed="rId4"/>
            <a:srcRect l="3697" t="1610" r="3697" b="4228"/>
            <a:stretch>
              <a:fillRect/>
            </a:stretch>
          </p:blipFill>
          <p:spPr bwMode="auto">
            <a:xfrm>
              <a:off x="3996532" y="1571625"/>
              <a:ext cx="771525" cy="100806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187" name="Text Box 10"/>
            <p:cNvSpPr txBox="1">
              <a:spLocks noChangeArrowheads="1"/>
            </p:cNvSpPr>
            <p:nvPr/>
          </p:nvSpPr>
          <p:spPr bwMode="auto">
            <a:xfrm>
              <a:off x="3692525" y="2579688"/>
              <a:ext cx="1379538" cy="490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altLang="fr-FR" sz="1300" b="1">
                  <a:solidFill>
                    <a:schemeClr val="tx1"/>
                  </a:solidFill>
                  <a:latin typeface="Calibri" pitchFamily="34" charset="0"/>
                </a:rPr>
                <a:t>Frédéric </a:t>
              </a:r>
            </a:p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altLang="fr-FR" sz="1300" b="1">
                  <a:solidFill>
                    <a:schemeClr val="tx1"/>
                  </a:solidFill>
                  <a:latin typeface="Calibri" pitchFamily="34" charset="0"/>
                </a:rPr>
                <a:t>GIGAN</a:t>
              </a:r>
            </a:p>
          </p:txBody>
        </p:sp>
      </p:grp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500063" y="3143250"/>
            <a:ext cx="8358187" cy="172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b="1" i="1" dirty="0">
                <a:solidFill>
                  <a:schemeClr val="tx1"/>
                </a:solidFill>
                <a:latin typeface="+mn-lt"/>
                <a:cs typeface="Calibri" pitchFamily="34" charset="0"/>
              </a:rPr>
              <a:t>Les activités menées :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800" b="1" i="1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Trebuchet MS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1600" dirty="0">
                <a:solidFill>
                  <a:schemeClr val="tx1"/>
                </a:solidFill>
                <a:latin typeface="+mn-lt"/>
              </a:rPr>
              <a:t> Conseil dans l’utilisation de logiciels.</a:t>
            </a:r>
          </a:p>
          <a:p>
            <a:pPr eaLnBrk="1" hangingPunct="1">
              <a:buClr>
                <a:srgbClr val="002060"/>
              </a:buClr>
              <a:buSzPct val="100000"/>
              <a:buFont typeface="Trebuchet MS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1600" dirty="0">
                <a:solidFill>
                  <a:schemeClr val="tx1"/>
                </a:solidFill>
                <a:latin typeface="+mn-lt"/>
              </a:rPr>
              <a:t> Expérimentation d’équipements dans le domaine du numérique.</a:t>
            </a:r>
          </a:p>
          <a:p>
            <a:pPr eaLnBrk="1" hangingPunct="1">
              <a:buClr>
                <a:srgbClr val="002060"/>
              </a:buClr>
              <a:buSzPct val="100000"/>
              <a:buFont typeface="Trebuchet MS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1600" dirty="0">
                <a:solidFill>
                  <a:schemeClr val="tx1"/>
                </a:solidFill>
                <a:latin typeface="+mn-lt"/>
              </a:rPr>
              <a:t> Fiches conseil et tutoriels à destination des enseignants.</a:t>
            </a:r>
          </a:p>
          <a:p>
            <a:pPr eaLnBrk="1" hangingPunct="1">
              <a:buClr>
                <a:srgbClr val="002060"/>
              </a:buClr>
              <a:buSzPct val="100000"/>
              <a:buFont typeface="Trebuchet MS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1600" dirty="0">
                <a:solidFill>
                  <a:schemeClr val="tx1"/>
                </a:solidFill>
                <a:latin typeface="+mn-lt"/>
              </a:rPr>
              <a:t> Publication site académique : </a:t>
            </a:r>
            <a:r>
              <a:rPr lang="fr-FR" altLang="fr-FR" sz="1400" i="1" dirty="0">
                <a:solidFill>
                  <a:schemeClr val="accent2">
                    <a:lumMod val="50000"/>
                  </a:schemeClr>
                </a:solidFill>
                <a:latin typeface="+mn-lt"/>
                <a:hlinkClick r:id="rId5"/>
              </a:rPr>
              <a:t>sti.ac-versailles.fr</a:t>
            </a:r>
            <a:endParaRPr lang="fr-FR" altLang="fr-FR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184" name="Text Box 11"/>
          <p:cNvSpPr txBox="1">
            <a:spLocks noChangeArrowheads="1"/>
          </p:cNvSpPr>
          <p:nvPr/>
        </p:nvSpPr>
        <p:spPr bwMode="auto">
          <a:xfrm>
            <a:off x="6764338" y="2571750"/>
            <a:ext cx="1379537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300" b="1" dirty="0" smtClean="0">
                <a:solidFill>
                  <a:schemeClr val="tx1"/>
                </a:solidFill>
                <a:latin typeface="Calibri" pitchFamily="34" charset="0"/>
              </a:rPr>
              <a:t>Jérôme</a:t>
            </a:r>
            <a:endParaRPr lang="fr-FR" altLang="fr-FR" sz="13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300" b="1" dirty="0" smtClean="0">
                <a:solidFill>
                  <a:schemeClr val="tx1"/>
                </a:solidFill>
                <a:latin typeface="Calibri" pitchFamily="34" charset="0"/>
              </a:rPr>
              <a:t>SCIPION</a:t>
            </a:r>
            <a:endParaRPr lang="fr-FR" altLang="fr-FR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82" name="Text Box 5"/>
          <p:cNvSpPr txBox="1">
            <a:spLocks noChangeArrowheads="1"/>
          </p:cNvSpPr>
          <p:nvPr/>
        </p:nvSpPr>
        <p:spPr bwMode="auto">
          <a:xfrm>
            <a:off x="4000496" y="2582072"/>
            <a:ext cx="1379537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300" b="1" dirty="0" smtClean="0">
                <a:solidFill>
                  <a:schemeClr val="tx1"/>
                </a:solidFill>
                <a:latin typeface="Calibri" pitchFamily="34" charset="0"/>
              </a:rPr>
              <a:t>Virginie LAGARDE</a:t>
            </a:r>
            <a:endParaRPr lang="fr-FR" altLang="fr-FR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360363" y="4783138"/>
            <a:ext cx="590391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grpSp>
        <p:nvGrpSpPr>
          <p:cNvPr id="7179" name="Groupe 3"/>
          <p:cNvGrpSpPr>
            <a:grpSpLocks/>
          </p:cNvGrpSpPr>
          <p:nvPr/>
        </p:nvGrpSpPr>
        <p:grpSpPr bwMode="auto">
          <a:xfrm>
            <a:off x="1187446" y="1574800"/>
            <a:ext cx="1377950" cy="1500188"/>
            <a:chOff x="2462213" y="1574414"/>
            <a:chExt cx="1377950" cy="1500026"/>
          </a:xfrm>
        </p:grpSpPr>
        <p:sp>
          <p:nvSpPr>
            <p:cNvPr id="7180" name="Text Box 7"/>
            <p:cNvSpPr txBox="1">
              <a:spLocks noChangeArrowheads="1"/>
            </p:cNvSpPr>
            <p:nvPr/>
          </p:nvSpPr>
          <p:spPr bwMode="auto">
            <a:xfrm>
              <a:off x="2462213" y="2579688"/>
              <a:ext cx="1377950" cy="494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altLang="fr-FR" sz="1300" b="1">
                  <a:solidFill>
                    <a:schemeClr val="tx1"/>
                  </a:solidFill>
                  <a:latin typeface="Calibri" pitchFamily="34" charset="0"/>
                </a:rPr>
                <a:t>Benoit </a:t>
              </a:r>
            </a:p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altLang="fr-FR" sz="1300" b="1">
                  <a:solidFill>
                    <a:schemeClr val="tx1"/>
                  </a:solidFill>
                  <a:latin typeface="Calibri" pitchFamily="34" charset="0"/>
                </a:rPr>
                <a:t>CAILLOT</a:t>
              </a:r>
            </a:p>
          </p:txBody>
        </p:sp>
        <p:pic>
          <p:nvPicPr>
            <p:cNvPr id="7181" name="Image 2"/>
            <p:cNvPicPr>
              <a:picLocks noChangeAspect="1"/>
            </p:cNvPicPr>
            <p:nvPr/>
          </p:nvPicPr>
          <p:blipFill>
            <a:blip r:embed="rId6"/>
            <a:srcRect l="13991" r="13991"/>
            <a:stretch>
              <a:fillRect/>
            </a:stretch>
          </p:blipFill>
          <p:spPr bwMode="auto">
            <a:xfrm>
              <a:off x="2733954" y="1574414"/>
              <a:ext cx="828000" cy="10062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643834" y="4784726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  <p:pic>
        <p:nvPicPr>
          <p:cNvPr id="19" name="Image 18" descr="2022111415555669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330" y="1572412"/>
            <a:ext cx="777880" cy="1000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 19" descr="Vi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8166" y="1572412"/>
            <a:ext cx="795338" cy="10459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357313" y="1785938"/>
            <a:ext cx="6643687" cy="164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b="1">
                <a:solidFill>
                  <a:srgbClr val="000000"/>
                </a:solidFill>
              </a:rPr>
              <a:t>MERCI de continuer à faire vivre la </a:t>
            </a:r>
          </a:p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b="1">
                <a:solidFill>
                  <a:srgbClr val="000000"/>
                </a:solidFill>
              </a:rPr>
              <a:t>TECHNOLOGIE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57225" y="643718"/>
            <a:ext cx="3714776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400" b="1" dirty="0" smtClean="0">
                <a:solidFill>
                  <a:srgbClr val="000000"/>
                </a:solidFill>
                <a:latin typeface="+mj-lt"/>
              </a:rPr>
              <a:t>Séance de technologie</a:t>
            </a:r>
            <a:endParaRPr lang="fr-FR" altLang="fr-FR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9224" name="ZoneTexte 6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72346"/>
            <a:ext cx="64674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57225" y="643718"/>
            <a:ext cx="3714776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400" b="1" dirty="0" smtClean="0">
                <a:solidFill>
                  <a:srgbClr val="000000"/>
                </a:solidFill>
                <a:latin typeface="+mj-lt"/>
              </a:rPr>
              <a:t>Séance de technologie</a:t>
            </a:r>
            <a:endParaRPr lang="fr-FR" altLang="fr-FR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9224" name="ZoneTexte 6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17050"/>
            <a:ext cx="6572296" cy="35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57225" y="643718"/>
            <a:ext cx="3714776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400" b="1" dirty="0" smtClean="0">
                <a:solidFill>
                  <a:srgbClr val="000000"/>
                </a:solidFill>
                <a:latin typeface="+mj-lt"/>
              </a:rPr>
              <a:t>Progression cycle 3</a:t>
            </a:r>
            <a:endParaRPr lang="fr-FR" altLang="fr-FR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9224" name="ZoneTexte 6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3784"/>
            <a:ext cx="8215370" cy="358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57225" y="643718"/>
            <a:ext cx="3714776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400" b="1" dirty="0" smtClean="0">
                <a:solidFill>
                  <a:srgbClr val="000000"/>
                </a:solidFill>
                <a:latin typeface="+mj-lt"/>
              </a:rPr>
              <a:t>Progression cycle 4</a:t>
            </a:r>
            <a:endParaRPr lang="fr-FR" altLang="fr-FR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9224" name="ZoneTexte 6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908"/>
            <a:ext cx="8215370" cy="373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57225" y="643718"/>
            <a:ext cx="3714776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400" b="1" dirty="0" smtClean="0">
                <a:solidFill>
                  <a:srgbClr val="000000"/>
                </a:solidFill>
                <a:latin typeface="+mj-lt"/>
              </a:rPr>
              <a:t>Progression cycle 4</a:t>
            </a:r>
            <a:endParaRPr lang="fr-FR" altLang="fr-FR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60363" y="4854575"/>
            <a:ext cx="59039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1313">
              <a:spcAft>
                <a:spcPts val="5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>
                <a:solidFill>
                  <a:srgbClr val="000000"/>
                </a:solidFill>
              </a:rPr>
              <a:t>Présentation séminaire académique GEP Technologie</a:t>
            </a:r>
          </a:p>
        </p:txBody>
      </p:sp>
      <p:sp>
        <p:nvSpPr>
          <p:cNvPr id="9224" name="ZoneTexte 6"/>
          <p:cNvSpPr txBox="1">
            <a:spLocks noChangeArrowheads="1"/>
          </p:cNvSpPr>
          <p:nvPr/>
        </p:nvSpPr>
        <p:spPr bwMode="auto">
          <a:xfrm>
            <a:off x="5867400" y="71438"/>
            <a:ext cx="327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fr-FR" altLang="fr-FR" sz="700" b="1">
                <a:solidFill>
                  <a:schemeClr val="tx1"/>
                </a:solidFill>
                <a:latin typeface="Verdana" pitchFamily="34" charset="0"/>
              </a:rPr>
              <a:t>Enseignement hybride avec matériel numérique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2346"/>
            <a:ext cx="8341436" cy="36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13650" y="4783138"/>
            <a:ext cx="1169988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700" b="1" dirty="0">
                <a:solidFill>
                  <a:srgbClr val="000000"/>
                </a:solidFill>
              </a:rPr>
              <a:t>ANNÉE </a:t>
            </a:r>
            <a:r>
              <a:rPr lang="fr-FR" altLang="fr-FR" sz="700" b="1" dirty="0" smtClean="0">
                <a:solidFill>
                  <a:srgbClr val="000000"/>
                </a:solidFill>
              </a:rPr>
              <a:t>2022/2023</a:t>
            </a:r>
            <a:endParaRPr lang="fr-FR" altLang="fr-FR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1741</Words>
  <Application>Microsoft Office PowerPoint</Application>
  <PresentationFormat>Personnalisé</PresentationFormat>
  <Paragraphs>427</Paragraphs>
  <Slides>40</Slides>
  <Notes>40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40</vt:i4>
      </vt:variant>
    </vt:vector>
  </HeadingPairs>
  <TitlesOfParts>
    <vt:vector size="43" baseType="lpstr">
      <vt:lpstr>Thème Office</vt:lpstr>
      <vt:lpstr>1_Thème Office</vt:lpstr>
      <vt:lpstr>2_Thème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John</cp:lastModifiedBy>
  <cp:revision>202</cp:revision>
  <cp:lastPrinted>1601-01-01T00:00:00Z</cp:lastPrinted>
  <dcterms:created xsi:type="dcterms:W3CDTF">2020-03-05T15:21:24Z</dcterms:created>
  <dcterms:modified xsi:type="dcterms:W3CDTF">2022-11-15T12:11:10Z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  <property fmtid="{D5CDD505-2E9C-101B-9397-08002B2CF9AE}" pid="3" name="Description0">
    <vt:lpwstr>Gabarit powerpoint MENJ</vt:lpwstr>
  </property>
</Properties>
</file>