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40" r:id="rId2"/>
    <p:sldId id="487" r:id="rId3"/>
    <p:sldId id="479" r:id="rId4"/>
    <p:sldId id="480" r:id="rId5"/>
    <p:sldId id="481" r:id="rId6"/>
    <p:sldId id="486" r:id="rId7"/>
    <p:sldId id="482" r:id="rId8"/>
    <p:sldId id="485" r:id="rId9"/>
    <p:sldId id="483" r:id="rId10"/>
    <p:sldId id="484" r:id="rId11"/>
    <p:sldId id="288" r:id="rId12"/>
  </p:sldIdLst>
  <p:sldSz cx="9906000" cy="6858000" type="A4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09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19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28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38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5480" algn="l" defTabSz="91419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2576" algn="l" defTabSz="91419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199672" algn="l" defTabSz="91419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6768" algn="l" defTabSz="91419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43"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58267E"/>
    <a:srgbClr val="F2F6EA"/>
    <a:srgbClr val="8D9B0D"/>
    <a:srgbClr val="A1B010"/>
    <a:srgbClr val="FF9900"/>
    <a:srgbClr val="820000"/>
    <a:srgbClr val="66FFFF"/>
    <a:srgbClr val="CC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9" autoAdjust="0"/>
    <p:restoredTop sz="99290" autoAdjust="0"/>
  </p:normalViewPr>
  <p:slideViewPr>
    <p:cSldViewPr snapToGrid="0">
      <p:cViewPr varScale="1">
        <p:scale>
          <a:sx n="133" d="100"/>
          <a:sy n="133" d="100"/>
        </p:scale>
        <p:origin x="-312" y="-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CD0FCD-E3E1-47EA-954C-BB56CAE2D974}" type="datetimeFigureOut">
              <a:rPr lang="fr-FR"/>
              <a:pPr>
                <a:defRPr/>
              </a:pPr>
              <a:t>10/05/2018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02AD34-1425-42E4-B62C-8A958E5098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4904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14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911" y="0"/>
            <a:ext cx="2946144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588290-F031-4829-9E86-54B16FC9E231}" type="datetimeFigureOut">
              <a:rPr lang="fr-FR"/>
              <a:pPr>
                <a:defRPr/>
              </a:pPr>
              <a:t>10/05/2018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2950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254" y="4714876"/>
            <a:ext cx="543716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164"/>
            <a:ext cx="294614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911" y="9428164"/>
            <a:ext cx="2946144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F50F83-34B0-4E48-ABD5-F73B1692E2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81064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8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8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80" algn="l" defTabSz="914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76" algn="l" defTabSz="914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72" algn="l" defTabSz="914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68" algn="l" defTabSz="914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BCB05-740B-4768-9006-C6CE3EF46F38}" type="datetime1">
              <a:rPr lang="fr-FR"/>
              <a:pPr>
                <a:defRPr/>
              </a:pPr>
              <a:t>10/05/2018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1E47E-D053-418E-9D6F-A00B05C4EE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79060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1E681-A10D-4FB0-822F-F31CD19B582D}" type="datetime1">
              <a:rPr lang="fr-FR"/>
              <a:pPr>
                <a:defRPr/>
              </a:pPr>
              <a:t>10/05/2018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44335-7592-4D0C-9908-E5077AC242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391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F06B1-30F3-4078-BF64-30DAF7107CB2}" type="datetime1">
              <a:rPr lang="fr-FR"/>
              <a:pPr>
                <a:defRPr/>
              </a:pPr>
              <a:t>10/05/2018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37D9F-9585-4592-B534-E73FD70198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1231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FE1FD-4679-46C9-A143-DB858DBA8D04}" type="datetime1">
              <a:rPr lang="fr-FR"/>
              <a:pPr>
                <a:defRPr/>
              </a:pPr>
              <a:t>10/05/2018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98FF6-FF64-40B4-8046-C1B4C106E2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46692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9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9C534-DC4F-4B37-B1FB-2AFDB1938BB2}" type="datetime1">
              <a:rPr lang="fr-FR"/>
              <a:pPr>
                <a:defRPr/>
              </a:pPr>
              <a:t>10/05/2018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A5EF3-57FB-4A7A-8C07-C5280DF425F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804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1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23C53-9FB5-47CF-B1CF-10065CE2D059}" type="datetime1">
              <a:rPr lang="fr-FR"/>
              <a:pPr>
                <a:defRPr/>
              </a:pPr>
              <a:t>10/05/2018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CC7BB-606C-403F-A39D-9296BF0F7F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3182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097" indent="0">
              <a:buNone/>
              <a:defRPr sz="2000" b="1"/>
            </a:lvl2pPr>
            <a:lvl3pPr marL="914192" indent="0">
              <a:buNone/>
              <a:defRPr sz="1800" b="1"/>
            </a:lvl3pPr>
            <a:lvl4pPr marL="1371289" indent="0">
              <a:buNone/>
              <a:defRPr sz="1600" b="1"/>
            </a:lvl4pPr>
            <a:lvl5pPr marL="1828384" indent="0">
              <a:buNone/>
              <a:defRPr sz="1600" b="1"/>
            </a:lvl5pPr>
            <a:lvl6pPr marL="2285480" indent="0">
              <a:buNone/>
              <a:defRPr sz="1600" b="1"/>
            </a:lvl6pPr>
            <a:lvl7pPr marL="2742576" indent="0">
              <a:buNone/>
              <a:defRPr sz="1600" b="1"/>
            </a:lvl7pPr>
            <a:lvl8pPr marL="3199672" indent="0">
              <a:buNone/>
              <a:defRPr sz="1600" b="1"/>
            </a:lvl8pPr>
            <a:lvl9pPr marL="3656768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097" indent="0">
              <a:buNone/>
              <a:defRPr sz="2000" b="1"/>
            </a:lvl2pPr>
            <a:lvl3pPr marL="914192" indent="0">
              <a:buNone/>
              <a:defRPr sz="1800" b="1"/>
            </a:lvl3pPr>
            <a:lvl4pPr marL="1371289" indent="0">
              <a:buNone/>
              <a:defRPr sz="1600" b="1"/>
            </a:lvl4pPr>
            <a:lvl5pPr marL="1828384" indent="0">
              <a:buNone/>
              <a:defRPr sz="1600" b="1"/>
            </a:lvl5pPr>
            <a:lvl6pPr marL="2285480" indent="0">
              <a:buNone/>
              <a:defRPr sz="1600" b="1"/>
            </a:lvl6pPr>
            <a:lvl7pPr marL="2742576" indent="0">
              <a:buNone/>
              <a:defRPr sz="1600" b="1"/>
            </a:lvl7pPr>
            <a:lvl8pPr marL="3199672" indent="0">
              <a:buNone/>
              <a:defRPr sz="1600" b="1"/>
            </a:lvl8pPr>
            <a:lvl9pPr marL="3656768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07B62-7FB8-4069-B599-281B7E930E6E}" type="datetime1">
              <a:rPr lang="fr-FR"/>
              <a:pPr>
                <a:defRPr/>
              </a:pPr>
              <a:t>10/05/2018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B568-0FA5-496E-AD65-337E06810B1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659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E87C1-F1F5-436F-9CF3-C2CA528766D2}" type="datetime1">
              <a:rPr lang="fr-FR"/>
              <a:pPr>
                <a:defRPr/>
              </a:pPr>
              <a:t>10/05/2018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0AA37-6EF7-47FA-962A-ECE6C9ED75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2502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319C1-9EEF-4345-BC67-BB7CFCA332DA}" type="datetime1">
              <a:rPr lang="fr-FR"/>
              <a:pPr>
                <a:defRPr/>
              </a:pPr>
              <a:t>10/05/2018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7A5CA-F618-4D0D-9618-B05CAEFECE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4145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49"/>
            <a:ext cx="3259005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4"/>
            <a:ext cx="325900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97" indent="0">
              <a:buNone/>
              <a:defRPr sz="1200"/>
            </a:lvl2pPr>
            <a:lvl3pPr marL="914192" indent="0">
              <a:buNone/>
              <a:defRPr sz="1100"/>
            </a:lvl3pPr>
            <a:lvl4pPr marL="1371289" indent="0">
              <a:buNone/>
              <a:defRPr sz="900"/>
            </a:lvl4pPr>
            <a:lvl5pPr marL="1828384" indent="0">
              <a:buNone/>
              <a:defRPr sz="900"/>
            </a:lvl5pPr>
            <a:lvl6pPr marL="2285480" indent="0">
              <a:buNone/>
              <a:defRPr sz="900"/>
            </a:lvl6pPr>
            <a:lvl7pPr marL="2742576" indent="0">
              <a:buNone/>
              <a:defRPr sz="900"/>
            </a:lvl7pPr>
            <a:lvl8pPr marL="3199672" indent="0">
              <a:buNone/>
              <a:defRPr sz="900"/>
            </a:lvl8pPr>
            <a:lvl9pPr marL="3656768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79927-2D5B-45D3-9057-AFB4B3E7F13E}" type="datetime1">
              <a:rPr lang="fr-FR"/>
              <a:pPr>
                <a:defRPr/>
              </a:pPr>
              <a:t>10/05/2018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57F4F-3FE2-4C42-A8C9-DDA93EFFBC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0970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6" y="4800601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97" indent="0">
              <a:buNone/>
              <a:defRPr sz="2800"/>
            </a:lvl2pPr>
            <a:lvl3pPr marL="914192" indent="0">
              <a:buNone/>
              <a:defRPr sz="2300"/>
            </a:lvl3pPr>
            <a:lvl4pPr marL="1371289" indent="0">
              <a:buNone/>
              <a:defRPr sz="2000"/>
            </a:lvl4pPr>
            <a:lvl5pPr marL="1828384" indent="0">
              <a:buNone/>
              <a:defRPr sz="2000"/>
            </a:lvl5pPr>
            <a:lvl6pPr marL="2285480" indent="0">
              <a:buNone/>
              <a:defRPr sz="2000"/>
            </a:lvl6pPr>
            <a:lvl7pPr marL="2742576" indent="0">
              <a:buNone/>
              <a:defRPr sz="2000"/>
            </a:lvl7pPr>
            <a:lvl8pPr marL="3199672" indent="0">
              <a:buNone/>
              <a:defRPr sz="2000"/>
            </a:lvl8pPr>
            <a:lvl9pPr marL="3656768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097" indent="0">
              <a:buNone/>
              <a:defRPr sz="1200"/>
            </a:lvl2pPr>
            <a:lvl3pPr marL="914192" indent="0">
              <a:buNone/>
              <a:defRPr sz="1100"/>
            </a:lvl3pPr>
            <a:lvl4pPr marL="1371289" indent="0">
              <a:buNone/>
              <a:defRPr sz="900"/>
            </a:lvl4pPr>
            <a:lvl5pPr marL="1828384" indent="0">
              <a:buNone/>
              <a:defRPr sz="900"/>
            </a:lvl5pPr>
            <a:lvl6pPr marL="2285480" indent="0">
              <a:buNone/>
              <a:defRPr sz="900"/>
            </a:lvl6pPr>
            <a:lvl7pPr marL="2742576" indent="0">
              <a:buNone/>
              <a:defRPr sz="900"/>
            </a:lvl7pPr>
            <a:lvl8pPr marL="3199672" indent="0">
              <a:buNone/>
              <a:defRPr sz="900"/>
            </a:lvl8pPr>
            <a:lvl9pPr marL="3656768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845CC-47DD-4B30-89D9-A92E05DE7AD8}" type="datetime1">
              <a:rPr lang="fr-FR"/>
              <a:pPr>
                <a:defRPr/>
              </a:pPr>
              <a:t>10/05/2018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DF7DF-57B9-4C5A-8E99-EF361C3F18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7804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95300" y="274639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09" rIns="91419" bIns="457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66BE0B-AD8F-43F9-9BB7-589D5AA5B16B}" type="datetime1">
              <a:rPr lang="fr-FR"/>
              <a:pPr>
                <a:defRPr/>
              </a:pPr>
              <a:t>10/05/2018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19" tIns="45709" rIns="91419" bIns="4570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2B8579-B898-4888-B952-925DD78655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15240" y="0"/>
            <a:ext cx="47244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lIns="91419" tIns="45709" rIns="91419" bIns="4570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Mise en œuvre des programmes de Technologie</a:t>
            </a: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57097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4192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1289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8384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42822" indent="-3428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81" indent="-28568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0" indent="-2285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34" indent="-2285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32" indent="-2285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28" indent="-228548" algn="l" defTabSz="9141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24" indent="-228548" algn="l" defTabSz="9141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20" indent="-228548" algn="l" defTabSz="9141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16" indent="-228548" algn="l" defTabSz="9141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7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2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9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4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0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76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72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68" algn="l" defTabSz="914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oneTexte 1"/>
          <p:cNvSpPr txBox="1">
            <a:spLocks noChangeArrowheads="1"/>
          </p:cNvSpPr>
          <p:nvPr/>
        </p:nvSpPr>
        <p:spPr bwMode="auto">
          <a:xfrm>
            <a:off x="2361282" y="6354763"/>
            <a:ext cx="6574042" cy="33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9" tIns="45709" rIns="91419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fr-FR" sz="1600" i="1" dirty="0" smtClean="0">
                <a:solidFill>
                  <a:srgbClr val="002060"/>
                </a:solidFill>
              </a:rPr>
              <a:t>Jérôme Payen, collège Les </a:t>
            </a:r>
            <a:r>
              <a:rPr lang="fr-FR" sz="1600" i="1" dirty="0" err="1" smtClean="0">
                <a:solidFill>
                  <a:srgbClr val="002060"/>
                </a:solidFill>
              </a:rPr>
              <a:t>Chènevreux</a:t>
            </a:r>
            <a:r>
              <a:rPr lang="fr-FR" sz="1600" i="1" dirty="0" smtClean="0">
                <a:solidFill>
                  <a:srgbClr val="002060"/>
                </a:solidFill>
              </a:rPr>
              <a:t>, Nanterre</a:t>
            </a:r>
            <a:endParaRPr lang="fr-FR" sz="1600" i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25267" y="1"/>
            <a:ext cx="1408547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lIns="81616" tIns="40809" rIns="81616" bIns="4080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500" dirty="0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-47048" y="5979063"/>
            <a:ext cx="1428750" cy="8903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0332" tIns="41773" rIns="80332" bIns="41773">
            <a:spAutoFit/>
          </a:bodyPr>
          <a:lstStyle/>
          <a:p>
            <a:pPr algn="ctr" defTabSz="401000" eaLnBrk="0" fontAlgn="auto" hangingPunct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tabLst>
                <a:tab pos="0" algn="l"/>
                <a:tab pos="816169" algn="l"/>
                <a:tab pos="1632337" algn="l"/>
                <a:tab pos="2448506" algn="l"/>
                <a:tab pos="3264672" algn="l"/>
                <a:tab pos="4080841" algn="l"/>
                <a:tab pos="4897010" algn="l"/>
                <a:tab pos="5713178" algn="l"/>
                <a:tab pos="6529346" algn="l"/>
                <a:tab pos="7345514" algn="l"/>
                <a:tab pos="8161682" algn="l"/>
                <a:tab pos="8977851" algn="l"/>
              </a:tabLst>
              <a:defRPr/>
            </a:pPr>
            <a:r>
              <a:rPr lang="fr-FR" b="1" dirty="0">
                <a:solidFill>
                  <a:schemeClr val="bg1"/>
                </a:solidFill>
                <a:latin typeface="Arial Narrow" pitchFamily="34" charset="0"/>
                <a:cs typeface="+mn-cs"/>
              </a:rPr>
              <a:t>Séminaire académique </a:t>
            </a:r>
            <a:r>
              <a:rPr lang="fr-FR" b="1" dirty="0" smtClean="0">
                <a:solidFill>
                  <a:schemeClr val="bg1"/>
                </a:solidFill>
                <a:latin typeface="Arial Narrow" pitchFamily="34" charset="0"/>
                <a:cs typeface="+mn-cs"/>
              </a:rPr>
              <a:t>2017-2018</a:t>
            </a:r>
            <a:endParaRPr lang="fr-FR" b="1" dirty="0">
              <a:solidFill>
                <a:schemeClr val="bg1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1444784" y="1672816"/>
            <a:ext cx="8468543" cy="1073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fr-FR"/>
            </a:defPPr>
            <a:lvl1pPr algn="ctr" eaLnBrk="1" hangingPunct="1">
              <a:defRPr sz="3200" b="1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fr-FR" sz="4400" dirty="0" smtClean="0">
                <a:solidFill>
                  <a:srgbClr val="002060"/>
                </a:solidFill>
              </a:rPr>
              <a:t>Comment utiliser la plateforme de formation </a:t>
            </a:r>
            <a:r>
              <a:rPr lang="fr-FR" sz="4400" dirty="0" err="1" smtClean="0">
                <a:solidFill>
                  <a:srgbClr val="002060"/>
                </a:solidFill>
              </a:rPr>
              <a:t>M@gistère</a:t>
            </a:r>
            <a:r>
              <a:rPr lang="fr-FR" sz="4400" dirty="0" smtClean="0">
                <a:solidFill>
                  <a:srgbClr val="002060"/>
                </a:solidFill>
              </a:rPr>
              <a:t> pour monter en compétence ?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494C7-2D87-473F-9662-012B496F1D82}" type="slidenum">
              <a:rPr lang="fr-FR" sz="1400" b="1">
                <a:solidFill>
                  <a:srgbClr val="002060"/>
                </a:solidFill>
              </a:rPr>
              <a:pPr>
                <a:defRPr/>
              </a:pPr>
              <a:t>1</a:t>
            </a:fld>
            <a:endParaRPr lang="fr-FR" sz="1400" b="1" dirty="0">
              <a:solidFill>
                <a:srgbClr val="002060"/>
              </a:solidFill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-47048" y="2209434"/>
            <a:ext cx="1430328" cy="16232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32133" tIns="41773" rIns="32133" bIns="41773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01000">
              <a:tabLst>
                <a:tab pos="0" algn="l"/>
                <a:tab pos="816169" algn="l"/>
                <a:tab pos="1632337" algn="l"/>
                <a:tab pos="2448506" algn="l"/>
                <a:tab pos="3264672" algn="l"/>
                <a:tab pos="4080841" algn="l"/>
                <a:tab pos="4897010" algn="l"/>
                <a:tab pos="5713178" algn="l"/>
                <a:tab pos="6529346" algn="l"/>
                <a:tab pos="7345514" algn="l"/>
                <a:tab pos="8161682" algn="l"/>
                <a:tab pos="8977851" algn="l"/>
              </a:tabLst>
              <a:defRPr/>
            </a:pPr>
            <a:r>
              <a:rPr lang="fr-FR" sz="20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Mise en œuvre des programmes de </a:t>
            </a:r>
            <a:r>
              <a:rPr lang="fr-FR" sz="20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technologie</a:t>
            </a:r>
            <a:endParaRPr lang="fr-FR" sz="2000" b="1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1383280" y="1"/>
            <a:ext cx="8530047" cy="63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fr-FR"/>
            </a:defPPr>
            <a:lvl1pPr algn="ctr" eaLnBrk="1" hangingPunct="1">
              <a:defRPr sz="3200" b="1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fr-FR" dirty="0" smtClean="0">
                <a:solidFill>
                  <a:srgbClr val="002060"/>
                </a:solidFill>
                <a:effectLst/>
              </a:rPr>
              <a:t>Enseigner la Technologie</a:t>
            </a:r>
            <a:endParaRPr lang="fr-FR" dirty="0">
              <a:solidFill>
                <a:srgbClr val="002060"/>
              </a:solidFill>
              <a:effectLst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416" t="16622" r="19426" b="14451"/>
          <a:stretch/>
        </p:blipFill>
        <p:spPr>
          <a:xfrm>
            <a:off x="73258" y="136869"/>
            <a:ext cx="1211495" cy="141155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9001" y="3396343"/>
            <a:ext cx="4415710" cy="2654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7A5CA-F618-4D0D-9618-B05CAEFECEFF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106" y="881743"/>
            <a:ext cx="5829980" cy="82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469900" y="1"/>
            <a:ext cx="9436100" cy="580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Des parcours concernant le développement professionnel…</a:t>
            </a:r>
            <a:endParaRPr lang="fr-FR" sz="2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Arial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6211" y="1879827"/>
            <a:ext cx="85915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3413" y="2731634"/>
            <a:ext cx="37242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51841" y="2412276"/>
            <a:ext cx="5548313" cy="57540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09" rIns="91419" bIns="45709" numCol="1" anchor="ctr" anchorCtr="0" compatLnSpc="1">
            <a:prstTxWarp prst="textNoShap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fr-FR" sz="3300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rial" charset="0"/>
              </a:rPr>
              <a:t>Merci de votre attention</a:t>
            </a:r>
          </a:p>
        </p:txBody>
      </p:sp>
      <p:sp>
        <p:nvSpPr>
          <p:cNvPr id="10246" name="ZoneTexte 10"/>
          <p:cNvSpPr txBox="1">
            <a:spLocks noChangeArrowheads="1"/>
          </p:cNvSpPr>
          <p:nvPr/>
        </p:nvSpPr>
        <p:spPr bwMode="auto">
          <a:xfrm>
            <a:off x="1492978" y="5997575"/>
            <a:ext cx="7666038" cy="33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fr-FR" sz="1600" i="1" dirty="0" smtClean="0">
                <a:solidFill>
                  <a:srgbClr val="002060"/>
                </a:solidFill>
              </a:rPr>
              <a:t>Jérôme Payen</a:t>
            </a:r>
            <a:endParaRPr lang="fr-FR" sz="1600" i="1" dirty="0">
              <a:solidFill>
                <a:srgbClr val="002060"/>
              </a:solidFill>
            </a:endParaRPr>
          </a:p>
        </p:txBody>
      </p:sp>
      <p:sp>
        <p:nvSpPr>
          <p:cNvPr id="9" name="ZoneTexte 5"/>
          <p:cNvSpPr txBox="1">
            <a:spLocks noChangeArrowheads="1"/>
          </p:cNvSpPr>
          <p:nvPr/>
        </p:nvSpPr>
        <p:spPr bwMode="auto">
          <a:xfrm>
            <a:off x="2898566" y="6569078"/>
            <a:ext cx="4873625" cy="27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fr-FR" sz="1200" i="1" dirty="0">
                <a:solidFill>
                  <a:srgbClr val="002060"/>
                </a:solidFill>
              </a:rPr>
              <a:t>Technologie au collège – Académie de Versailles</a:t>
            </a:r>
          </a:p>
        </p:txBody>
      </p:sp>
      <p:sp>
        <p:nvSpPr>
          <p:cNvPr id="11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7099300" y="6356352"/>
            <a:ext cx="2311400" cy="365125"/>
          </a:xfrm>
        </p:spPr>
        <p:txBody>
          <a:bodyPr/>
          <a:lstStyle/>
          <a:p>
            <a:pPr>
              <a:defRPr/>
            </a:pPr>
            <a:fld id="{B02494C7-2D87-473F-9662-012B496F1D82}" type="slidenum">
              <a:rPr lang="fr-FR" sz="1400" b="1">
                <a:solidFill>
                  <a:srgbClr val="002060"/>
                </a:solidFill>
              </a:rPr>
              <a:pPr>
                <a:defRPr/>
              </a:pPr>
              <a:t>11</a:t>
            </a:fld>
            <a:endParaRPr lang="fr-FR" sz="1400" b="1" dirty="0">
              <a:solidFill>
                <a:srgbClr val="002060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416" t="16622" r="19426" b="14451"/>
          <a:stretch/>
        </p:blipFill>
        <p:spPr>
          <a:xfrm>
            <a:off x="669637" y="292889"/>
            <a:ext cx="1433371" cy="16700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98FF6-FF64-40B4-8046-C1B4C106E22D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02129" y="783773"/>
            <a:ext cx="8866414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2200" dirty="0" smtClean="0"/>
              <a:t>La plateforme de formation de l’éducation nationale, nommée </a:t>
            </a:r>
            <a:r>
              <a:rPr lang="fr-FR" sz="2200" dirty="0" err="1" smtClean="0"/>
              <a:t>M@gistère</a:t>
            </a:r>
            <a:r>
              <a:rPr lang="fr-FR" sz="2200" dirty="0" smtClean="0"/>
              <a:t>, permet à chaque enseignant de suivre des parcours de formation de deux manières distinctes :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10293" y="2041072"/>
            <a:ext cx="8866414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2200" i="1" dirty="0" smtClean="0"/>
              <a:t> </a:t>
            </a:r>
            <a:r>
              <a:rPr lang="fr-FR" sz="2200" b="1" i="1" dirty="0" smtClean="0"/>
              <a:t>sous forme hybride </a:t>
            </a:r>
            <a:r>
              <a:rPr lang="fr-FR" sz="2200" i="1" dirty="0" smtClean="0"/>
              <a:t>: dans ce cas vous êtes inscrits à une formation et un formateur vous accompagne en présentiel et à distance pendant tout le parcours (formation au PAF ou formation d’établissement).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10293" y="3257551"/>
            <a:ext cx="8866414" cy="29238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2200" i="1" dirty="0" smtClean="0"/>
              <a:t> </a:t>
            </a:r>
            <a:r>
              <a:rPr lang="fr-FR" sz="2200" b="1" i="1" dirty="0" smtClean="0"/>
              <a:t>sous forme de </a:t>
            </a:r>
            <a:r>
              <a:rPr lang="fr-FR" sz="2200" b="1" i="1" dirty="0" err="1" smtClean="0"/>
              <a:t>distanciel</a:t>
            </a:r>
            <a:r>
              <a:rPr lang="fr-FR" sz="2200" b="1" i="1" dirty="0" smtClean="0"/>
              <a:t> </a:t>
            </a:r>
            <a:r>
              <a:rPr lang="fr-FR" sz="2200" i="1" dirty="0" smtClean="0"/>
              <a:t>(par exemple en auto-inscription, c’est une sorte de </a:t>
            </a:r>
            <a:r>
              <a:rPr lang="fr-FR" sz="2200" i="1" dirty="0" err="1" smtClean="0"/>
              <a:t>mooc</a:t>
            </a:r>
            <a:r>
              <a:rPr lang="fr-FR" sz="2200" i="1" dirty="0" smtClean="0"/>
              <a:t>*) : en tant qu’enseignant, vous pouvez décider de vous former sur un </a:t>
            </a:r>
            <a:r>
              <a:rPr lang="fr-FR" sz="2200" b="1" i="1" dirty="0" smtClean="0"/>
              <a:t>sujet disciplinaire ou transversal</a:t>
            </a:r>
            <a:r>
              <a:rPr lang="fr-FR" sz="2200" i="1" dirty="0" smtClean="0"/>
              <a:t>. Cette décision se prend seul. Bien sûr vous ne manquerez pas de mentionner cette démarche de formation volontaire dans votre CV sur </a:t>
            </a:r>
            <a:r>
              <a:rPr lang="fr-FR" sz="2200" i="1" dirty="0" err="1" smtClean="0"/>
              <a:t>iprof</a:t>
            </a:r>
            <a:r>
              <a:rPr lang="fr-FR" sz="2200" i="1" dirty="0" smtClean="0"/>
              <a:t> pour le rendre visible dans le cadre du PPCR. </a:t>
            </a:r>
          </a:p>
          <a:p>
            <a:pPr algn="just"/>
            <a:endParaRPr lang="fr-FR" sz="1200" i="1" dirty="0" smtClean="0"/>
          </a:p>
          <a:p>
            <a:pPr algn="just"/>
            <a:r>
              <a:rPr lang="fr-FR" sz="2000" i="1" dirty="0" smtClean="0"/>
              <a:t>Pour ce type de parcours : 	- certains sont accompagnés à distance </a:t>
            </a:r>
          </a:p>
          <a:p>
            <a:pPr algn="just"/>
            <a:r>
              <a:rPr lang="fr-FR" sz="2000" i="1" dirty="0" smtClean="0"/>
              <a:t>			- d’autres se font entièrement en autonomie.</a:t>
            </a:r>
            <a:endParaRPr lang="fr-FR" sz="2000" i="1" dirty="0"/>
          </a:p>
        </p:txBody>
      </p:sp>
      <p:sp>
        <p:nvSpPr>
          <p:cNvPr id="8" name="ZoneTexte 7"/>
          <p:cNvSpPr txBox="1"/>
          <p:nvPr/>
        </p:nvSpPr>
        <p:spPr>
          <a:xfrm flipH="1">
            <a:off x="764176" y="6370184"/>
            <a:ext cx="8134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*MOOC : massive open online courses ou formation en ligne ouverte à tous. </a:t>
            </a:r>
            <a:endParaRPr lang="fr-FR" sz="1400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69900" y="1"/>
            <a:ext cx="9436100" cy="580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28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M@gistère</a:t>
            </a:r>
            <a:endParaRPr lang="fr-FR" sz="2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7A5CA-F618-4D0D-9618-B05CAEFECEFF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69900" y="1"/>
            <a:ext cx="9436100" cy="580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Plusieurs manières de se connecter…</a:t>
            </a:r>
            <a:endParaRPr lang="fr-FR" sz="2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3510" y="1396092"/>
            <a:ext cx="3870593" cy="2951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9076" y="1404258"/>
            <a:ext cx="455094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1216479" y="5086349"/>
            <a:ext cx="3437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Par le portail ARENA</a:t>
            </a:r>
          </a:p>
          <a:p>
            <a:pPr algn="ctr"/>
            <a:r>
              <a:rPr lang="fr-FR" sz="2400" dirty="0" smtClean="0"/>
              <a:t>Rubrique Formation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5821135" y="5116284"/>
            <a:ext cx="3371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Par l’Eduportail</a:t>
            </a:r>
          </a:p>
          <a:p>
            <a:pPr algn="ctr"/>
            <a:r>
              <a:rPr lang="fr-FR" sz="2400" dirty="0" smtClean="0"/>
              <a:t>Onglet « Se former »</a:t>
            </a:r>
            <a:endParaRPr lang="fr-FR" sz="2400" dirty="0"/>
          </a:p>
        </p:txBody>
      </p:sp>
      <p:cxnSp>
        <p:nvCxnSpPr>
          <p:cNvPr id="9" name="Connecteur droit avec flèche 8"/>
          <p:cNvCxnSpPr/>
          <p:nvPr/>
        </p:nvCxnSpPr>
        <p:spPr>
          <a:xfrm flipH="1" flipV="1">
            <a:off x="1608365" y="3820886"/>
            <a:ext cx="1036863" cy="107768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 flipV="1">
            <a:off x="3761016" y="2177144"/>
            <a:ext cx="1170213" cy="272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V="1">
            <a:off x="7674429" y="2773137"/>
            <a:ext cx="527958" cy="2190749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8817429" y="59436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…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7A5CA-F618-4D0D-9618-B05CAEFECEFF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69900" y="1"/>
            <a:ext cx="9436100" cy="580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Une offre de formation de plus en plus nombreuse </a:t>
            </a:r>
            <a:endParaRPr lang="fr-FR" sz="2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Arial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807" y="1270000"/>
            <a:ext cx="8636000" cy="55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lèche vers le bas 9"/>
          <p:cNvSpPr/>
          <p:nvPr/>
        </p:nvSpPr>
        <p:spPr>
          <a:xfrm>
            <a:off x="7078436" y="791936"/>
            <a:ext cx="424543" cy="538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7A5CA-F618-4D0D-9618-B05CAEFECEFF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69900" y="1"/>
            <a:ext cx="9436100" cy="580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Rechercher des parcours…</a:t>
            </a:r>
            <a:endParaRPr lang="fr-FR" sz="2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Arial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404756" y="947057"/>
            <a:ext cx="41637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Pour l’instant la rubrique « Offres » propose deux types d’offres. Cette façon d’organiser le catalogue n’est pas pertinente et va être remaniée et simplifiée en juin 2018.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1138238"/>
            <a:ext cx="32480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lèche vers le bas 8"/>
          <p:cNvSpPr/>
          <p:nvPr/>
        </p:nvSpPr>
        <p:spPr>
          <a:xfrm>
            <a:off x="1534887" y="669472"/>
            <a:ext cx="424543" cy="538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842" y="2857500"/>
            <a:ext cx="4767943" cy="3706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Connecteur droit avec flèche 10"/>
          <p:cNvCxnSpPr/>
          <p:nvPr/>
        </p:nvCxnSpPr>
        <p:spPr>
          <a:xfrm flipH="1" flipV="1">
            <a:off x="2751368" y="4139296"/>
            <a:ext cx="2645225" cy="81642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 flipV="1">
            <a:off x="3118758" y="6310993"/>
            <a:ext cx="2253342" cy="1632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5412920" y="2764572"/>
            <a:ext cx="41637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Le moteur de recherche des offres étant pour l’instant assez peu pertinent, il convient de chercher les parcours qui pourraient vous intéresser </a:t>
            </a:r>
            <a:r>
              <a:rPr lang="fr-FR" sz="2000" b="1" dirty="0" smtClean="0"/>
              <a:t>en lisant </a:t>
            </a:r>
            <a:r>
              <a:rPr lang="fr-FR" sz="2000" dirty="0" smtClean="0"/>
              <a:t>tous</a:t>
            </a:r>
            <a:r>
              <a:rPr lang="fr-FR" sz="2000" b="1" dirty="0" smtClean="0"/>
              <a:t> </a:t>
            </a:r>
            <a:r>
              <a:rPr lang="fr-FR" sz="2000" dirty="0" smtClean="0"/>
              <a:t>les </a:t>
            </a:r>
            <a:r>
              <a:rPr lang="fr-FR" sz="2000" dirty="0" smtClean="0"/>
              <a:t>intitulés.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437413" y="4491234"/>
            <a:ext cx="41637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Ne rien renseigner ici sous peine de restriction excessive du nombre de parcours proposés.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445578" y="5648861"/>
            <a:ext cx="41637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dirty="0" smtClean="0"/>
              <a:t>Passer en revue les parcours existants pour les enseignants de collège dans les deux sortes d’ « offres ».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7A5CA-F618-4D0D-9618-B05CAEFECEFF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057" y="2758168"/>
            <a:ext cx="4068782" cy="662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759278" y="1167491"/>
            <a:ext cx="87031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Pour de nombreux parcours qui ne sont pas en auto-formation, il est toutefois </a:t>
            </a:r>
            <a:r>
              <a:rPr lang="fr-FR" sz="2400" dirty="0" smtClean="0"/>
              <a:t>possible, </a:t>
            </a:r>
            <a:r>
              <a:rPr lang="fr-FR" sz="2400" dirty="0" smtClean="0"/>
              <a:t>pour certains personnels, de les voir en démonstration et ainsi de </a:t>
            </a:r>
            <a:r>
              <a:rPr lang="fr-FR" sz="2400" b="1" dirty="0" smtClean="0"/>
              <a:t>récupérer les ressources</a:t>
            </a:r>
            <a:r>
              <a:rPr lang="fr-FR" sz="2400" dirty="0" smtClean="0"/>
              <a:t> qui sont diffusées (accès en bas de la fiche descriptive du parcours).</a:t>
            </a:r>
          </a:p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69900" y="1"/>
            <a:ext cx="9436100" cy="580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Diffusion de l’information</a:t>
            </a:r>
            <a:endParaRPr lang="fr-FR" sz="2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Arial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51114" y="3918855"/>
            <a:ext cx="87031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r>
              <a:rPr lang="fr-FR" sz="2400" dirty="0" smtClean="0"/>
              <a:t>Pensez à informer vos collègues enseignants, CPE, infirmiers, AED…et </a:t>
            </a:r>
            <a:r>
              <a:rPr lang="fr-FR" sz="2400" b="1" dirty="0" smtClean="0"/>
              <a:t>vos principaux </a:t>
            </a:r>
            <a:r>
              <a:rPr lang="fr-FR" sz="2400" dirty="0" smtClean="0"/>
              <a:t>qui ont accès à la totalité du catalogue et peuvent demander des formations d’établissement.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7A5CA-F618-4D0D-9618-B05CAEFECEFF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69900" y="1"/>
            <a:ext cx="9436100" cy="580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Quelques parcours utiles en technologie…</a:t>
            </a:r>
            <a:endParaRPr lang="fr-FR" sz="2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Arial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627" y="1859417"/>
            <a:ext cx="51720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202" y="2580595"/>
            <a:ext cx="27146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8793" y="1184503"/>
            <a:ext cx="5487080" cy="538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733" y="3140528"/>
            <a:ext cx="4282168" cy="164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" y="4686981"/>
            <a:ext cx="6802891" cy="59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7A5CA-F618-4D0D-9618-B05CAEFECEFF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636" y="538843"/>
            <a:ext cx="8482693" cy="6114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469900" y="1"/>
            <a:ext cx="9436100" cy="580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Quelques parcours disciplinaires orientés lycée…</a:t>
            </a:r>
            <a:endParaRPr lang="fr-FR" sz="2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7A5CA-F618-4D0D-9618-B05CAEFECEFF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431" y="3280002"/>
            <a:ext cx="44767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469900" y="1"/>
            <a:ext cx="9436100" cy="580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09" rIns="91419" bIns="45709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fr-FR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Des parcours transversaux…</a:t>
            </a:r>
            <a:endParaRPr lang="fr-FR" sz="2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  <a:cs typeface="Arial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628" y="2608488"/>
            <a:ext cx="1828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1360" y="2118633"/>
            <a:ext cx="27527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684" y="3834493"/>
            <a:ext cx="4486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4761" y="4535261"/>
            <a:ext cx="34480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3671" y="5264602"/>
            <a:ext cx="57435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5507" y="5846310"/>
            <a:ext cx="54006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2721" y="1428070"/>
            <a:ext cx="59340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999" y="659268"/>
            <a:ext cx="60864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08826" y="1998209"/>
            <a:ext cx="43338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276850" y="2694895"/>
            <a:ext cx="46291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36040" y="3271156"/>
            <a:ext cx="24669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31358</TotalTime>
  <Words>407</Words>
  <Application>Microsoft Office PowerPoint</Application>
  <PresentationFormat>Format A4 (210 x 297 mm)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Dominique Petrella;IA-IPR STI</dc:creator>
  <cp:lastModifiedBy>JEROME PAYEN</cp:lastModifiedBy>
  <cp:revision>787</cp:revision>
  <cp:lastPrinted>2015-03-13T07:15:05Z</cp:lastPrinted>
  <dcterms:created xsi:type="dcterms:W3CDTF">2012-01-15T06:11:49Z</dcterms:created>
  <dcterms:modified xsi:type="dcterms:W3CDTF">2018-05-12T08:46:31Z</dcterms:modified>
</cp:coreProperties>
</file>